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Economica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ADF3D0-D31A-4BE7-B340-AF03261A70F1}">
  <a:tblStyle styleId="{D1ADF3D0-D31A-4BE7-B340-AF03261A7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Economica-italic.fntdata"/><Relationship Id="rId63" Type="http://schemas.openxmlformats.org/officeDocument/2006/relationships/font" Target="fonts/Economica-bold.fntdata"/><Relationship Id="rId22" Type="http://schemas.openxmlformats.org/officeDocument/2006/relationships/slide" Target="slides/slide17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6.xml"/><Relationship Id="rId65" Type="http://schemas.openxmlformats.org/officeDocument/2006/relationships/font" Target="fonts/Economica-boldItalic.fntdata"/><Relationship Id="rId24" Type="http://schemas.openxmlformats.org/officeDocument/2006/relationships/slide" Target="slides/slide19.xml"/><Relationship Id="rId68" Type="http://schemas.openxmlformats.org/officeDocument/2006/relationships/font" Target="fonts/OpenSans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9034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9034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7759d37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7759d37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eaa82a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eaa82a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eaa82a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eaa82a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79161b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79161b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eaa82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eaa82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79161b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79161b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1eefe26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1eefe26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eefe264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eefe264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1eefe264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1eefe264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1eefe264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1eefe264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76d5e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76d5e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eefe2641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1eefe2641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eefe264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eefe264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79161b5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279161b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1eefe26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1eefe26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1eefe264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1eefe264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1eefe264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1eefe264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1eefe264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1eefe264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1eefe2641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1eefe2641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1eefe2641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1eefe264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1eefe2641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1eefe2641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4981f2d2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4981f2d2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0eaa82a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0eaa82a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0eaa82a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0eaa82a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0eaa82a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0eaa82a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n*n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image, convolve with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f*f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filter ⇒ output shape =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(n-f+1) * (n-f+1)</a:t>
            </a:r>
            <a:endParaRPr sz="1000">
              <a:solidFill>
                <a:srgbClr val="0086BA"/>
              </a:solidFill>
              <a:highlight>
                <a:srgbClr val="F7F7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padding amount (width of padded border) → output shape =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(n+2p-f+1) * (n+2p-f+1)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input image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n*n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filter size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f*f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padding =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stride =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⇒ output shape = </a:t>
            </a:r>
            <a:r>
              <a:rPr lang="en" sz="1000">
                <a:solidFill>
                  <a:srgbClr val="0086BA"/>
                </a:solidFill>
                <a:highlight>
                  <a:srgbClr val="F7F7F9"/>
                </a:highlight>
                <a:latin typeface="Calibri"/>
                <a:ea typeface="Calibri"/>
                <a:cs typeface="Calibri"/>
                <a:sym typeface="Calibri"/>
              </a:rPr>
              <a:t>(floor((n+2p-f)/s) + 1) * (floor((n+2p-f)/s) + 1)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0eaa82af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0eaa82af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27f323c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27f323c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1eefe2641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1eefe2641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0eaa82a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0eaa82a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1f03739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1f03739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0eaa82af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0eaa82af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f3ddb442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f3ddb442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ebd46fb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ebd46f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f3ddb442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f3ddb442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f3ddb442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f3ddb442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f3ddb44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f3ddb44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3ddb442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3ddb442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f3ddb44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f3ddb44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f3ddb44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f3ddb44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1f03739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1f03739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f3ddb442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f3ddb44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f3ddb442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f3ddb442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f3ddb442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f3ddb442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76d5e1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76d5e1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 minute slide. Discuss network end-to-end starting with input word embeddings, summation to get sentence representation, feed through DNN layers and then used for softmax classification.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f3ddb442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f3ddb44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f3ddb442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f3ddb442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27dc12d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27dc12d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f3ddb44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f3ddb44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lots of discussions in class about word embeddings...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f3ddb442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f3ddb442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Lots to discuss… let’s revisit after we cover LMs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Very similar to what we did... 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Word embeddings (as always)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Sliding window across finite word vectors (effectively same </a:t>
            </a:r>
            <a:b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 size for all filters in the previous approach)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Affine transformation on concatenated word vectors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is activation, the 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gating part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the output  </a:t>
            </a:r>
            <a:b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(“Gated Linear Units”)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Inspired by RNN structure (which we will discuss later)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40eaa82a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40eaa82a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f3ddb442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f3ddb442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3ddb442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3ddb442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Also, perhaps say 256 x 256 x 3 image is an input feature vector of length 196,608. As we know from A1, the weight matrix is [input x output] shaped, so even if we wanted to do a huge dimensionality reduction in the first layer from a ~200K input vector down to ~1000 output, how many parameters are in the weight matrix?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(Also, some commentary that we don't want to have to learn about a pattern separately when it occurs in each part of the image, that maybe we can do a better generalization by learning about a pattern and being able to apply it generally).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Another tie-in, which we may not have time except a passing reference is that in old-school image processing, humans would make their own "kernels" (filters). CNNs simply learn those kernels automatically.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3ddb442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3ddb442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 too expensive, overfitting like nutso, and probably very poor training.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3ddb442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3ddb442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eaa82a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eaa82a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409.1556.pdf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409.1556.pdf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1311.2901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311.2901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hyperlink" Target="http://cs231n.github.io/convolutional-network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rxiv.org/pdf/1207.0580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aclweb.org/anthology/D14-1181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aclweb.org/anthology/D14-1181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aclweb.org/anthology/D14-118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aclweb.org/anthology/D14-1181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aclweb.org/anthology/D14-1181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aclweb.org/anthology/D14-1181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aclweb.org/anthology/D14-1181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arxiv.org/pdf/1510.03820.pdf" TargetMode="External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Relationship Id="rId4" Type="http://schemas.openxmlformats.org/officeDocument/2006/relationships/hyperlink" Target="http://www.aclweb.org/anthology/D14-1181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arxiv.org/pdf/1705.03122.pdf" TargetMode="External"/><Relationship Id="rId4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&amp; Convolutional Neural Networks</a:t>
            </a:r>
            <a:endParaRPr sz="4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6350" y="89125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Classic CNN Architecture in Computer Vision: VGG16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Oxford University’s ‘Visual Geometry Group’, Simonyan &amp; Zisserman, 2014</a:t>
            </a:r>
            <a:br>
              <a:rPr lang="en"/>
            </a:br>
            <a:r>
              <a:rPr lang="en" sz="1200"/>
              <a:t>see:  “Very Deep Convolutional Networks for Large-Scale Image Recognition”, 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https://arxiv.org/pdf/1409.1556.pdf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75" y="2040950"/>
            <a:ext cx="3946375" cy="23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425575" y="4549175"/>
            <a:ext cx="5004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https://www.cs.toronto.edu/~frossard/post/vgg16/</a:t>
            </a:r>
            <a:endParaRPr sz="100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743750" y="2341800"/>
            <a:ext cx="43032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Immediate Observations?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6350" y="89125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Classic CNN Architecture in Computer Vision: VGG16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Oxford University’s ‘Visual Geometry Group’, Simonyan &amp; Zisserman, 2014</a:t>
            </a:r>
            <a:br>
              <a:rPr lang="en"/>
            </a:br>
            <a:r>
              <a:rPr lang="en" sz="1200"/>
              <a:t>see:  “Very Deep Convolutional Networks for Large-Scale Image Recognition”, 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https://arxiv.org/pdf/1409.1556.pdf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75" y="2040950"/>
            <a:ext cx="3946375" cy="23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743750" y="2341800"/>
            <a:ext cx="43032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Immediate Observations?</a:t>
            </a:r>
            <a:endParaRPr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“Many” Layers (deep)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Different types of layers (convolutional, pooling)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“Thickness” of 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“Squeezing”</a:t>
            </a:r>
            <a:endParaRPr sz="1400"/>
          </a:p>
        </p:txBody>
      </p:sp>
      <p:sp>
        <p:nvSpPr>
          <p:cNvPr id="167" name="Google Shape;167;p23"/>
          <p:cNvSpPr txBox="1"/>
          <p:nvPr/>
        </p:nvSpPr>
        <p:spPr>
          <a:xfrm>
            <a:off x="425575" y="4549175"/>
            <a:ext cx="5004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https://www.cs.toronto.edu/~frossard/post/vgg16/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layers learn concrete features (edges,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Deeper layers learn more abstract features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0" y="2445700"/>
            <a:ext cx="8867024" cy="1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287125" y="4149625"/>
            <a:ext cx="87672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“Visualizing and Understanding Convolutional Neural Networks”, Zeiler &amp; Fergus, NYU 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https://arxiv.org/pdf/1311.2901.pdf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NLP &amp; CNNs?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225225"/>
            <a:ext cx="85206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Similar idea*!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“From individual features (words) to text segments to ‘meaning’”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25" y="2139900"/>
            <a:ext cx="4186550" cy="17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287125" y="3921025"/>
            <a:ext cx="87672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“Convolutional Neural Networks for Sentence Classification”,Kim, NYU 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https://arxiv.org/pdf/1408.5882.pdf</a:t>
            </a:r>
            <a:r>
              <a:rPr lang="en" sz="1200"/>
              <a:t> </a:t>
            </a:r>
            <a:endParaRPr sz="1200"/>
          </a:p>
        </p:txBody>
      </p:sp>
      <p:sp>
        <p:nvSpPr>
          <p:cNvPr id="184" name="Google Shape;184;p25"/>
          <p:cNvSpPr txBox="1"/>
          <p:nvPr/>
        </p:nvSpPr>
        <p:spPr>
          <a:xfrm>
            <a:off x="287125" y="4454425"/>
            <a:ext cx="87672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*Location invariance? Not ideal in general for language (RNNs are more suited in that regard)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ctrTitle"/>
          </p:nvPr>
        </p:nvSpPr>
        <p:spPr>
          <a:xfrm>
            <a:off x="2663400" y="1520450"/>
            <a:ext cx="37890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Deconstructing CNNs </a:t>
            </a:r>
            <a:br>
              <a:rPr lang="en"/>
            </a:br>
            <a:r>
              <a:rPr lang="en"/>
              <a:t>(Sample Case: Vision)</a:t>
            </a:r>
            <a:endParaRPr/>
          </a:p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225225"/>
            <a:ext cx="89115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you want to build an </a:t>
            </a:r>
            <a:r>
              <a:rPr b="1" lang="en"/>
              <a:t>“Edge Detector” </a:t>
            </a:r>
            <a:r>
              <a:rPr lang="en"/>
              <a:t>for an image… what matters?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Observations: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“Edge” is a local concept, i.e., only need to look at small neighborhood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“An edge is an edge”, wherever it is in image, i.e. translational symmetry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6824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1D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632225" y="232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27"/>
          <p:cNvGraphicFramePr/>
          <p:nvPr/>
        </p:nvGraphicFramePr>
        <p:xfrm>
          <a:off x="1228200" y="32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7"/>
          <p:cNvSpPr txBox="1"/>
          <p:nvPr/>
        </p:nvSpPr>
        <p:spPr>
          <a:xfrm>
            <a:off x="3307475" y="1910725"/>
            <a:ext cx="2124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“Image”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3446350" y="2845950"/>
            <a:ext cx="2124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Detected Edges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315925"/>
            <a:ext cx="8764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(plus Activation) 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slide window across image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08" name="Google Shape;208;p28"/>
          <p:cNvGraphicFramePr/>
          <p:nvPr/>
        </p:nvGraphicFramePr>
        <p:xfrm>
          <a:off x="632225" y="17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28"/>
          <p:cNvGraphicFramePr/>
          <p:nvPr/>
        </p:nvGraphicFramePr>
        <p:xfrm>
          <a:off x="632225" y="22747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0" name="Google Shape;210;p28"/>
          <p:cNvCxnSpPr/>
          <p:nvPr/>
        </p:nvCxnSpPr>
        <p:spPr>
          <a:xfrm flipH="1" rot="10800000">
            <a:off x="2313287" y="3033263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1" name="Google Shape;211;p28"/>
          <p:cNvGraphicFramePr/>
          <p:nvPr/>
        </p:nvGraphicFramePr>
        <p:xfrm>
          <a:off x="636812" y="28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</a:tblGrid>
              <a:tr h="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28"/>
          <p:cNvGraphicFramePr/>
          <p:nvPr/>
        </p:nvGraphicFramePr>
        <p:xfrm>
          <a:off x="1142450" y="356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Google Shape;213;p28"/>
          <p:cNvGraphicFramePr/>
          <p:nvPr/>
        </p:nvGraphicFramePr>
        <p:xfrm>
          <a:off x="1142450" y="4241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8"/>
          <p:cNvSpPr/>
          <p:nvPr/>
        </p:nvSpPr>
        <p:spPr>
          <a:xfrm>
            <a:off x="242125" y="1889075"/>
            <a:ext cx="227400" cy="57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264700" y="1959089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Convert to numbers</a:t>
            </a:r>
            <a:endParaRPr sz="1000"/>
          </a:p>
        </p:txBody>
      </p:sp>
      <p:sp>
        <p:nvSpPr>
          <p:cNvPr id="216" name="Google Shape;216;p28"/>
          <p:cNvSpPr txBox="1"/>
          <p:nvPr/>
        </p:nvSpPr>
        <p:spPr>
          <a:xfrm>
            <a:off x="781787" y="2535351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17" name="Google Shape;217;p28"/>
          <p:cNvSpPr txBox="1"/>
          <p:nvPr/>
        </p:nvSpPr>
        <p:spPr>
          <a:xfrm>
            <a:off x="1334373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18" name="Google Shape;218;p28"/>
          <p:cNvSpPr txBox="1"/>
          <p:nvPr/>
        </p:nvSpPr>
        <p:spPr>
          <a:xfrm>
            <a:off x="1919135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19" name="Google Shape;219;p28"/>
          <p:cNvSpPr txBox="1"/>
          <p:nvPr/>
        </p:nvSpPr>
        <p:spPr>
          <a:xfrm>
            <a:off x="1319713" y="3195290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</a:t>
            </a:r>
            <a:endParaRPr sz="1000"/>
          </a:p>
        </p:txBody>
      </p:sp>
      <p:cxnSp>
        <p:nvCxnSpPr>
          <p:cNvPr id="220" name="Google Shape;220;p28"/>
          <p:cNvCxnSpPr>
            <a:endCxn id="219" idx="1"/>
          </p:cNvCxnSpPr>
          <p:nvPr/>
        </p:nvCxnSpPr>
        <p:spPr>
          <a:xfrm>
            <a:off x="931813" y="3199190"/>
            <a:ext cx="387900" cy="13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1460150" y="31907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endCxn id="219" idx="3"/>
          </p:cNvCxnSpPr>
          <p:nvPr/>
        </p:nvCxnSpPr>
        <p:spPr>
          <a:xfrm flipH="1">
            <a:off x="1564813" y="3175790"/>
            <a:ext cx="476700" cy="1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8"/>
          <p:cNvCxnSpPr/>
          <p:nvPr/>
        </p:nvCxnSpPr>
        <p:spPr>
          <a:xfrm>
            <a:off x="1445476" y="34193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8"/>
          <p:cNvSpPr/>
          <p:nvPr/>
        </p:nvSpPr>
        <p:spPr>
          <a:xfrm>
            <a:off x="686325" y="3703600"/>
            <a:ext cx="227400" cy="75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708900" y="3864489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Apply non-linearity (RELU)</a:t>
            </a:r>
            <a:endParaRPr sz="1000"/>
          </a:p>
        </p:txBody>
      </p:sp>
      <p:sp>
        <p:nvSpPr>
          <p:cNvPr id="226" name="Google Shape;226;p28"/>
          <p:cNvSpPr/>
          <p:nvPr/>
        </p:nvSpPr>
        <p:spPr>
          <a:xfrm>
            <a:off x="608712" y="2229125"/>
            <a:ext cx="601500" cy="996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28"/>
          <p:cNvGraphicFramePr/>
          <p:nvPr/>
        </p:nvGraphicFramePr>
        <p:xfrm>
          <a:off x="1157263" y="47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</a:t>
            </a:r>
            <a:r>
              <a:rPr lang="en"/>
              <a:t>(plus Activation) </a:t>
            </a:r>
            <a:r>
              <a:rPr lang="en"/>
              <a:t> 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slide window across image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4" name="Google Shape;234;p29"/>
          <p:cNvGraphicFramePr/>
          <p:nvPr/>
        </p:nvGraphicFramePr>
        <p:xfrm>
          <a:off x="632225" y="17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Google Shape;235;p29"/>
          <p:cNvGraphicFramePr/>
          <p:nvPr/>
        </p:nvGraphicFramePr>
        <p:xfrm>
          <a:off x="632225" y="22747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6" name="Google Shape;236;p29"/>
          <p:cNvGraphicFramePr/>
          <p:nvPr/>
        </p:nvGraphicFramePr>
        <p:xfrm>
          <a:off x="636812" y="28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</a:tblGrid>
              <a:tr h="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29"/>
          <p:cNvGraphicFramePr/>
          <p:nvPr/>
        </p:nvGraphicFramePr>
        <p:xfrm>
          <a:off x="1142450" y="356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p29"/>
          <p:cNvGraphicFramePr/>
          <p:nvPr/>
        </p:nvGraphicFramePr>
        <p:xfrm>
          <a:off x="1142450" y="4241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9"/>
          <p:cNvSpPr/>
          <p:nvPr/>
        </p:nvSpPr>
        <p:spPr>
          <a:xfrm>
            <a:off x="242125" y="1889075"/>
            <a:ext cx="227400" cy="57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700" y="1959089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Convert to numbers</a:t>
            </a:r>
            <a:endParaRPr sz="1000"/>
          </a:p>
        </p:txBody>
      </p:sp>
      <p:sp>
        <p:nvSpPr>
          <p:cNvPr id="241" name="Google Shape;241;p29"/>
          <p:cNvSpPr txBox="1"/>
          <p:nvPr/>
        </p:nvSpPr>
        <p:spPr>
          <a:xfrm>
            <a:off x="781787" y="2535351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42" name="Google Shape;242;p29"/>
          <p:cNvSpPr txBox="1"/>
          <p:nvPr/>
        </p:nvSpPr>
        <p:spPr>
          <a:xfrm>
            <a:off x="1334373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43" name="Google Shape;243;p29"/>
          <p:cNvSpPr txBox="1"/>
          <p:nvPr/>
        </p:nvSpPr>
        <p:spPr>
          <a:xfrm>
            <a:off x="1919135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44" name="Google Shape;244;p29"/>
          <p:cNvSpPr txBox="1"/>
          <p:nvPr/>
        </p:nvSpPr>
        <p:spPr>
          <a:xfrm>
            <a:off x="1319713" y="3195290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</a:t>
            </a:r>
            <a:endParaRPr sz="1000"/>
          </a:p>
        </p:txBody>
      </p:sp>
      <p:cxnSp>
        <p:nvCxnSpPr>
          <p:cNvPr id="245" name="Google Shape;245;p29"/>
          <p:cNvCxnSpPr>
            <a:endCxn id="244" idx="1"/>
          </p:cNvCxnSpPr>
          <p:nvPr/>
        </p:nvCxnSpPr>
        <p:spPr>
          <a:xfrm>
            <a:off x="931813" y="3199190"/>
            <a:ext cx="387900" cy="13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1460150" y="31907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9"/>
          <p:cNvCxnSpPr>
            <a:endCxn id="244" idx="3"/>
          </p:cNvCxnSpPr>
          <p:nvPr/>
        </p:nvCxnSpPr>
        <p:spPr>
          <a:xfrm flipH="1">
            <a:off x="1564813" y="3175790"/>
            <a:ext cx="476700" cy="1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1445476" y="34193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9"/>
          <p:cNvSpPr/>
          <p:nvPr/>
        </p:nvSpPr>
        <p:spPr>
          <a:xfrm>
            <a:off x="686325" y="3703600"/>
            <a:ext cx="227400" cy="75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708900" y="3871827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Apply non-linearity (RELU)</a:t>
            </a:r>
            <a:endParaRPr sz="1000"/>
          </a:p>
        </p:txBody>
      </p:sp>
      <p:cxnSp>
        <p:nvCxnSpPr>
          <p:cNvPr id="251" name="Google Shape;251;p29"/>
          <p:cNvCxnSpPr/>
          <p:nvPr/>
        </p:nvCxnSpPr>
        <p:spPr>
          <a:xfrm flipH="1" rot="10800000">
            <a:off x="2313287" y="3033263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9"/>
          <p:cNvSpPr/>
          <p:nvPr/>
        </p:nvSpPr>
        <p:spPr>
          <a:xfrm>
            <a:off x="616050" y="2229125"/>
            <a:ext cx="601500" cy="996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29"/>
          <p:cNvGraphicFramePr/>
          <p:nvPr/>
        </p:nvGraphicFramePr>
        <p:xfrm>
          <a:off x="1157263" y="47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</a:t>
            </a:r>
            <a:r>
              <a:rPr lang="en"/>
              <a:t>(plus Activation) </a:t>
            </a:r>
            <a:r>
              <a:rPr lang="en"/>
              <a:t> 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slide window across image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632225" y="17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1" name="Google Shape;261;p30"/>
          <p:cNvGraphicFramePr/>
          <p:nvPr/>
        </p:nvGraphicFramePr>
        <p:xfrm>
          <a:off x="632225" y="22747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2" name="Google Shape;262;p30"/>
          <p:cNvGraphicFramePr/>
          <p:nvPr/>
        </p:nvGraphicFramePr>
        <p:xfrm>
          <a:off x="2897973" y="28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</a:tblGrid>
              <a:tr h="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30"/>
          <p:cNvGraphicFramePr/>
          <p:nvPr/>
        </p:nvGraphicFramePr>
        <p:xfrm>
          <a:off x="1142450" y="356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30"/>
          <p:cNvGraphicFramePr/>
          <p:nvPr/>
        </p:nvGraphicFramePr>
        <p:xfrm>
          <a:off x="1142450" y="4241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?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0"/>
          <p:cNvSpPr/>
          <p:nvPr/>
        </p:nvSpPr>
        <p:spPr>
          <a:xfrm>
            <a:off x="242125" y="1889075"/>
            <a:ext cx="227400" cy="57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264700" y="1959089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Convert to numbers</a:t>
            </a:r>
            <a:endParaRPr sz="1000"/>
          </a:p>
        </p:txBody>
      </p:sp>
      <p:sp>
        <p:nvSpPr>
          <p:cNvPr id="267" name="Google Shape;267;p30"/>
          <p:cNvSpPr txBox="1"/>
          <p:nvPr/>
        </p:nvSpPr>
        <p:spPr>
          <a:xfrm>
            <a:off x="3023763" y="2535351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68" name="Google Shape;268;p30"/>
          <p:cNvSpPr txBox="1"/>
          <p:nvPr/>
        </p:nvSpPr>
        <p:spPr>
          <a:xfrm>
            <a:off x="3595535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69" name="Google Shape;269;p30"/>
          <p:cNvSpPr txBox="1"/>
          <p:nvPr/>
        </p:nvSpPr>
        <p:spPr>
          <a:xfrm>
            <a:off x="4180297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70" name="Google Shape;270;p30"/>
          <p:cNvSpPr txBox="1"/>
          <p:nvPr/>
        </p:nvSpPr>
        <p:spPr>
          <a:xfrm>
            <a:off x="3580874" y="3195290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</a:t>
            </a:r>
            <a:endParaRPr sz="1000"/>
          </a:p>
        </p:txBody>
      </p:sp>
      <p:cxnSp>
        <p:nvCxnSpPr>
          <p:cNvPr id="271" name="Google Shape;271;p30"/>
          <p:cNvCxnSpPr>
            <a:endCxn id="270" idx="1"/>
          </p:cNvCxnSpPr>
          <p:nvPr/>
        </p:nvCxnSpPr>
        <p:spPr>
          <a:xfrm>
            <a:off x="3192974" y="3199190"/>
            <a:ext cx="387900" cy="13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0"/>
          <p:cNvCxnSpPr/>
          <p:nvPr/>
        </p:nvCxnSpPr>
        <p:spPr>
          <a:xfrm>
            <a:off x="3702126" y="31907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0"/>
          <p:cNvCxnSpPr>
            <a:endCxn id="270" idx="3"/>
          </p:cNvCxnSpPr>
          <p:nvPr/>
        </p:nvCxnSpPr>
        <p:spPr>
          <a:xfrm flipH="1">
            <a:off x="3825974" y="3175790"/>
            <a:ext cx="476700" cy="1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0"/>
          <p:cNvCxnSpPr/>
          <p:nvPr/>
        </p:nvCxnSpPr>
        <p:spPr>
          <a:xfrm>
            <a:off x="3706637" y="34193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0"/>
          <p:cNvSpPr/>
          <p:nvPr/>
        </p:nvSpPr>
        <p:spPr>
          <a:xfrm>
            <a:off x="686325" y="3703600"/>
            <a:ext cx="227400" cy="75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08900" y="3871827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Apply non-linearity (RELU)</a:t>
            </a:r>
            <a:endParaRPr sz="1000"/>
          </a:p>
        </p:txBody>
      </p:sp>
      <p:cxnSp>
        <p:nvCxnSpPr>
          <p:cNvPr id="277" name="Google Shape;277;p30"/>
          <p:cNvCxnSpPr/>
          <p:nvPr/>
        </p:nvCxnSpPr>
        <p:spPr>
          <a:xfrm flipH="1" rot="10800000">
            <a:off x="4574449" y="3033263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2869874" y="2229125"/>
            <a:ext cx="601500" cy="996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30"/>
          <p:cNvGraphicFramePr/>
          <p:nvPr/>
        </p:nvGraphicFramePr>
        <p:xfrm>
          <a:off x="1157263" y="47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</a:t>
            </a:r>
            <a:r>
              <a:rPr lang="en"/>
              <a:t>(plus Activation) </a:t>
            </a:r>
            <a:r>
              <a:rPr lang="en"/>
              <a:t> </a:t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slide window across image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6" name="Google Shape;286;p31"/>
          <p:cNvGraphicFramePr/>
          <p:nvPr/>
        </p:nvGraphicFramePr>
        <p:xfrm>
          <a:off x="632225" y="17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7" name="Google Shape;287;p31"/>
          <p:cNvGraphicFramePr/>
          <p:nvPr/>
        </p:nvGraphicFramePr>
        <p:xfrm>
          <a:off x="632225" y="22747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8" name="Google Shape;288;p31"/>
          <p:cNvGraphicFramePr/>
          <p:nvPr/>
        </p:nvGraphicFramePr>
        <p:xfrm>
          <a:off x="6845699" y="28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</a:tblGrid>
              <a:tr h="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31"/>
          <p:cNvGraphicFramePr/>
          <p:nvPr/>
        </p:nvGraphicFramePr>
        <p:xfrm>
          <a:off x="1142450" y="356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Google Shape;290;p31"/>
          <p:cNvGraphicFramePr/>
          <p:nvPr/>
        </p:nvGraphicFramePr>
        <p:xfrm>
          <a:off x="1142450" y="4241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1"/>
          <p:cNvSpPr/>
          <p:nvPr/>
        </p:nvSpPr>
        <p:spPr>
          <a:xfrm>
            <a:off x="242125" y="1889075"/>
            <a:ext cx="227400" cy="57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264700" y="1959089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Convert to numbers</a:t>
            </a:r>
            <a:endParaRPr sz="1000"/>
          </a:p>
        </p:txBody>
      </p:sp>
      <p:sp>
        <p:nvSpPr>
          <p:cNvPr id="293" name="Google Shape;293;p31"/>
          <p:cNvSpPr txBox="1"/>
          <p:nvPr/>
        </p:nvSpPr>
        <p:spPr>
          <a:xfrm>
            <a:off x="6964151" y="2535351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94" name="Google Shape;294;p31"/>
          <p:cNvSpPr txBox="1"/>
          <p:nvPr/>
        </p:nvSpPr>
        <p:spPr>
          <a:xfrm>
            <a:off x="7543260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95" name="Google Shape;295;p31"/>
          <p:cNvSpPr txBox="1"/>
          <p:nvPr/>
        </p:nvSpPr>
        <p:spPr>
          <a:xfrm>
            <a:off x="8128022" y="2534589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296" name="Google Shape;296;p31"/>
          <p:cNvSpPr txBox="1"/>
          <p:nvPr/>
        </p:nvSpPr>
        <p:spPr>
          <a:xfrm>
            <a:off x="7521262" y="3195290"/>
            <a:ext cx="24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</a:t>
            </a:r>
            <a:endParaRPr sz="1000"/>
          </a:p>
        </p:txBody>
      </p:sp>
      <p:cxnSp>
        <p:nvCxnSpPr>
          <p:cNvPr id="297" name="Google Shape;297;p31"/>
          <p:cNvCxnSpPr/>
          <p:nvPr/>
        </p:nvCxnSpPr>
        <p:spPr>
          <a:xfrm>
            <a:off x="7140699" y="3199190"/>
            <a:ext cx="387900" cy="13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1"/>
          <p:cNvCxnSpPr/>
          <p:nvPr/>
        </p:nvCxnSpPr>
        <p:spPr>
          <a:xfrm>
            <a:off x="7649851" y="31907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1"/>
          <p:cNvCxnSpPr/>
          <p:nvPr/>
        </p:nvCxnSpPr>
        <p:spPr>
          <a:xfrm flipH="1">
            <a:off x="7773700" y="3175790"/>
            <a:ext cx="476700" cy="1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7654362" y="3419390"/>
            <a:ext cx="3300" cy="1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1"/>
          <p:cNvSpPr/>
          <p:nvPr/>
        </p:nvSpPr>
        <p:spPr>
          <a:xfrm>
            <a:off x="686325" y="3703600"/>
            <a:ext cx="227400" cy="75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708900" y="3871827"/>
            <a:ext cx="2237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Apply non-linearity (RELU)</a:t>
            </a:r>
            <a:endParaRPr sz="1000"/>
          </a:p>
        </p:txBody>
      </p:sp>
      <p:sp>
        <p:nvSpPr>
          <p:cNvPr id="303" name="Google Shape;303;p31"/>
          <p:cNvSpPr/>
          <p:nvPr/>
        </p:nvSpPr>
        <p:spPr>
          <a:xfrm>
            <a:off x="6817599" y="2229125"/>
            <a:ext cx="601500" cy="996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31"/>
          <p:cNvGraphicFramePr/>
          <p:nvPr/>
        </p:nvGraphicFramePr>
        <p:xfrm>
          <a:off x="1157263" y="47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1: Introduction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2: Classification &amp; Sentiment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Week 3: Convolutional Neural Networks (CNNs)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4 - 5: Language Models 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6 - 7: 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8: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9: Part-of-Speech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10 - 11: Dependency Parsing, Constituency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12: Information Retrieval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13: Entities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</a:t>
            </a:r>
            <a:endParaRPr/>
          </a:p>
        </p:txBody>
      </p:sp>
      <p:sp>
        <p:nvSpPr>
          <p:cNvPr id="310" name="Google Shape;310;p32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Question: </a:t>
            </a:r>
            <a:r>
              <a:rPr b="1" lang="en"/>
              <a:t>“Why not simple window of length 2?”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1" name="Google Shape;311;p32"/>
          <p:cNvGraphicFramePr/>
          <p:nvPr/>
        </p:nvGraphicFramePr>
        <p:xfrm>
          <a:off x="632225" y="20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2" name="Google Shape;312;p32"/>
          <p:cNvGraphicFramePr/>
          <p:nvPr/>
        </p:nvGraphicFramePr>
        <p:xfrm>
          <a:off x="1775225" y="33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</a:tblGrid>
              <a:tr h="14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32"/>
          <p:cNvGraphicFramePr/>
          <p:nvPr/>
        </p:nvGraphicFramePr>
        <p:xfrm>
          <a:off x="632225" y="26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4" name="Google Shape;314;p32"/>
          <p:cNvCxnSpPr/>
          <p:nvPr/>
        </p:nvCxnSpPr>
        <p:spPr>
          <a:xfrm flipH="1" rot="10800000">
            <a:off x="2900875" y="3505138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</a:t>
            </a:r>
            <a:r>
              <a:rPr lang="en"/>
              <a:t>Question: </a:t>
            </a:r>
            <a:r>
              <a:rPr b="1" lang="en"/>
              <a:t>“Why not simple window of length 2?”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21" name="Google Shape;321;p33"/>
          <p:cNvGraphicFramePr/>
          <p:nvPr/>
        </p:nvGraphicFramePr>
        <p:xfrm>
          <a:off x="632225" y="20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2" name="Google Shape;322;p33"/>
          <p:cNvGraphicFramePr/>
          <p:nvPr/>
        </p:nvGraphicFramePr>
        <p:xfrm>
          <a:off x="1775225" y="33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</a:tblGrid>
              <a:tr h="14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3" name="Google Shape;323;p33"/>
          <p:cNvGraphicFramePr/>
          <p:nvPr/>
        </p:nvGraphicFramePr>
        <p:xfrm>
          <a:off x="632225" y="26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4" name="Google Shape;324;p33"/>
          <p:cNvCxnSpPr/>
          <p:nvPr/>
        </p:nvCxnSpPr>
        <p:spPr>
          <a:xfrm flipH="1" rot="10800000">
            <a:off x="2900875" y="3505138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5" name="Google Shape;325;p33"/>
          <p:cNvGraphicFramePr/>
          <p:nvPr/>
        </p:nvGraphicFramePr>
        <p:xfrm>
          <a:off x="937025" y="404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Question: </a:t>
            </a:r>
            <a:r>
              <a:rPr b="1" lang="en"/>
              <a:t>“Why not simple window of length 2?”</a:t>
            </a:r>
            <a:r>
              <a:rPr b="1"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2" name="Google Shape;332;p34"/>
          <p:cNvGraphicFramePr/>
          <p:nvPr/>
        </p:nvGraphicFramePr>
        <p:xfrm>
          <a:off x="632225" y="20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3" name="Google Shape;333;p34"/>
          <p:cNvGraphicFramePr/>
          <p:nvPr/>
        </p:nvGraphicFramePr>
        <p:xfrm>
          <a:off x="1775225" y="33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</a:tblGrid>
              <a:tr h="14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4" name="Google Shape;334;p34"/>
          <p:cNvGraphicFramePr/>
          <p:nvPr/>
        </p:nvGraphicFramePr>
        <p:xfrm>
          <a:off x="632225" y="26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4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5" name="Google Shape;335;p34"/>
          <p:cNvCxnSpPr/>
          <p:nvPr/>
        </p:nvCxnSpPr>
        <p:spPr>
          <a:xfrm flipH="1" rot="10800000">
            <a:off x="2900875" y="3505138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6" name="Google Shape;336;p34"/>
          <p:cNvGraphicFramePr/>
          <p:nvPr/>
        </p:nvGraphicFramePr>
        <p:xfrm>
          <a:off x="937025" y="404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7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7" name="Google Shape;337;p34"/>
          <p:cNvCxnSpPr/>
          <p:nvPr/>
        </p:nvCxnSpPr>
        <p:spPr>
          <a:xfrm rot="10800000">
            <a:off x="2509550" y="4436225"/>
            <a:ext cx="12912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4"/>
          <p:cNvCxnSpPr/>
          <p:nvPr/>
        </p:nvCxnSpPr>
        <p:spPr>
          <a:xfrm flipH="1" rot="10800000">
            <a:off x="3822775" y="4450925"/>
            <a:ext cx="11886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4"/>
          <p:cNvSpPr txBox="1"/>
          <p:nvPr/>
        </p:nvSpPr>
        <p:spPr>
          <a:xfrm>
            <a:off x="2436000" y="4656400"/>
            <a:ext cx="379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Won’t survive non-linearity (activation)!</a:t>
            </a:r>
            <a:endParaRPr b="1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- Comments </a:t>
            </a:r>
            <a:endParaRPr/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 </a:t>
            </a:r>
            <a:r>
              <a:rPr lang="en"/>
              <a:t>Definition</a:t>
            </a:r>
            <a:r>
              <a:rPr lang="en"/>
              <a:t> of Convolution:</a:t>
            </a:r>
            <a:br>
              <a:rPr lang="en"/>
            </a:br>
            <a:br>
              <a:rPr lang="en"/>
            </a:br>
            <a:r>
              <a:rPr lang="en"/>
              <a:t>That’s very similar to what we did!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: </a:t>
            </a:r>
            <a:r>
              <a:rPr lang="en"/>
              <a:t>‘image’</a:t>
            </a:r>
            <a:r>
              <a:rPr lang="en"/>
              <a:t> (digitized)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f:</a:t>
            </a:r>
            <a:r>
              <a:rPr lang="en" u="sng"/>
              <a:t> ‘flipped’</a:t>
            </a:r>
            <a:r>
              <a:rPr lang="en"/>
              <a:t> window with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t: ‘step’ in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tau: position of neighbor to consider relative to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Integral: sum in our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not an infinite sum for us? Choose ‘f = 0’ outside of window then it looks like it..  </a:t>
            </a:r>
            <a:br>
              <a:rPr lang="en"/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6" name="Google Shape;3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163" y="1502551"/>
            <a:ext cx="2485875" cy="5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- Comments </a:t>
            </a:r>
            <a:endParaRPr/>
          </a:p>
        </p:txBody>
      </p:sp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in Neural Net language: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fully-connected!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output neuron only </a:t>
            </a:r>
            <a:r>
              <a:rPr lang="en"/>
              <a:t>sees</a:t>
            </a:r>
            <a:r>
              <a:rPr lang="en"/>
              <a:t> small number of input neurons. (Term: ‘Receptive Field’)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Parameter-sharing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Wherever you are in image, the weights are the same (for the same convolution)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size: step size between window-evals (here: 1)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Padding: do you want to pad input with zeros, so that you can start at 1st point preserving size? That’s yet a(nother) hyper-parameter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- Comments </a:t>
            </a:r>
            <a:endParaRPr/>
          </a:p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Convolutional Layers can have </a:t>
            </a:r>
            <a:r>
              <a:rPr lang="en"/>
              <a:t>‘thickness’</a:t>
            </a:r>
            <a:r>
              <a:rPr lang="en"/>
              <a:t>?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Introduce more filters to look for more features!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59" name="Google Shape;359;p37"/>
          <p:cNvGraphicFramePr/>
          <p:nvPr/>
        </p:nvGraphicFramePr>
        <p:xfrm>
          <a:off x="632225" y="22747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0" name="Google Shape;360;p37"/>
          <p:cNvGraphicFramePr/>
          <p:nvPr/>
        </p:nvGraphicFramePr>
        <p:xfrm>
          <a:off x="636812" y="280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</a:tblGrid>
              <a:tr h="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</a:t>
                      </a:r>
                      <a:r>
                        <a:rPr baseline="-25000" lang="en" sz="800"/>
                        <a:t>A1</a:t>
                      </a:r>
                      <a:endParaRPr baseline="-25000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baseline="-25000" lang="en" sz="800">
                          <a:solidFill>
                            <a:schemeClr val="dk1"/>
                          </a:solidFill>
                        </a:rPr>
                        <a:t>A2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baseline="-25000" lang="en" sz="800">
                          <a:solidFill>
                            <a:schemeClr val="dk1"/>
                          </a:solidFill>
                        </a:rPr>
                        <a:t>A3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61" name="Google Shape;361;p37"/>
          <p:cNvCxnSpPr/>
          <p:nvPr/>
        </p:nvCxnSpPr>
        <p:spPr>
          <a:xfrm flipH="1" rot="10800000">
            <a:off x="2313287" y="2949726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2" name="Google Shape;362;p37"/>
          <p:cNvGraphicFramePr/>
          <p:nvPr/>
        </p:nvGraphicFramePr>
        <p:xfrm>
          <a:off x="636812" y="31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</a:tblGrid>
              <a:tr h="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</a:t>
                      </a:r>
                      <a:r>
                        <a:rPr baseline="-25000" lang="en" sz="800"/>
                        <a:t>B1</a:t>
                      </a:r>
                      <a:endParaRPr baseline="-25000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baseline="-25000" lang="en" sz="800">
                          <a:solidFill>
                            <a:schemeClr val="dk1"/>
                          </a:solidFill>
                        </a:rPr>
                        <a:t>B2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baseline="-25000" lang="en" sz="800">
                          <a:solidFill>
                            <a:schemeClr val="dk1"/>
                          </a:solidFill>
                        </a:rPr>
                        <a:t>B3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63" name="Google Shape;363;p37"/>
          <p:cNvCxnSpPr/>
          <p:nvPr/>
        </p:nvCxnSpPr>
        <p:spPr>
          <a:xfrm flipH="1" rot="10800000">
            <a:off x="2313287" y="3276538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4" name="Google Shape;364;p37"/>
          <p:cNvGraphicFramePr/>
          <p:nvPr/>
        </p:nvGraphicFramePr>
        <p:xfrm>
          <a:off x="639638" y="345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</a:tblGrid>
              <a:tr h="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</a:t>
                      </a:r>
                      <a:r>
                        <a:rPr baseline="-25000" lang="en" sz="800"/>
                        <a:t>C1</a:t>
                      </a:r>
                      <a:endParaRPr baseline="-25000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baseline="-25000" lang="en" sz="800">
                          <a:solidFill>
                            <a:schemeClr val="dk1"/>
                          </a:solidFill>
                        </a:rPr>
                        <a:t>C2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baseline="-25000" lang="en" sz="800">
                          <a:solidFill>
                            <a:schemeClr val="dk1"/>
                          </a:solidFill>
                        </a:rPr>
                        <a:t>C3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65" name="Google Shape;365;p37"/>
          <p:cNvCxnSpPr/>
          <p:nvPr/>
        </p:nvCxnSpPr>
        <p:spPr>
          <a:xfrm flipH="1" rot="10800000">
            <a:off x="2316113" y="3606177"/>
            <a:ext cx="7794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7"/>
          <p:cNvSpPr txBox="1"/>
          <p:nvPr/>
        </p:nvSpPr>
        <p:spPr>
          <a:xfrm>
            <a:off x="3332863" y="2785364"/>
            <a:ext cx="2575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“Search for vertical edges...”</a:t>
            </a:r>
            <a:endParaRPr sz="1000"/>
          </a:p>
        </p:txBody>
      </p:sp>
      <p:sp>
        <p:nvSpPr>
          <p:cNvPr id="367" name="Google Shape;367;p37"/>
          <p:cNvSpPr txBox="1"/>
          <p:nvPr/>
        </p:nvSpPr>
        <p:spPr>
          <a:xfrm>
            <a:off x="3340200" y="3099186"/>
            <a:ext cx="2575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“Search for horizontal edges ….”</a:t>
            </a:r>
            <a:endParaRPr sz="1000"/>
          </a:p>
        </p:txBody>
      </p:sp>
      <p:sp>
        <p:nvSpPr>
          <p:cNvPr id="368" name="Google Shape;368;p37"/>
          <p:cNvSpPr txBox="1"/>
          <p:nvPr/>
        </p:nvSpPr>
        <p:spPr>
          <a:xfrm>
            <a:off x="3347537" y="3440673"/>
            <a:ext cx="2575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“Search for ...”</a:t>
            </a:r>
            <a:endParaRPr sz="1000"/>
          </a:p>
        </p:txBody>
      </p:sp>
      <p:graphicFrame>
        <p:nvGraphicFramePr>
          <p:cNvPr id="369" name="Google Shape;369;p37"/>
          <p:cNvGraphicFramePr/>
          <p:nvPr/>
        </p:nvGraphicFramePr>
        <p:xfrm>
          <a:off x="632225" y="400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0" name="Google Shape;370;p37"/>
          <p:cNvGraphicFramePr/>
          <p:nvPr/>
        </p:nvGraphicFramePr>
        <p:xfrm>
          <a:off x="632225" y="43387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1" name="Google Shape;371;p37"/>
          <p:cNvGraphicFramePr/>
          <p:nvPr/>
        </p:nvGraphicFramePr>
        <p:xfrm>
          <a:off x="635051" y="4668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  <a:gridCol w="562825"/>
              </a:tblGrid>
              <a:tr h="1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Google Shape;372;p37"/>
          <p:cNvSpPr/>
          <p:nvPr/>
        </p:nvSpPr>
        <p:spPr>
          <a:xfrm>
            <a:off x="165925" y="2651075"/>
            <a:ext cx="227400" cy="1728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6053363" y="3465764"/>
            <a:ext cx="2575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Resulting layer has ‘thickness’!</a:t>
            </a:r>
            <a:endParaRPr b="1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325" y="2176375"/>
            <a:ext cx="4893549" cy="282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- Dimensions</a:t>
            </a:r>
            <a:endParaRPr/>
          </a:p>
        </p:txBody>
      </p:sp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Geez… </a:t>
            </a:r>
            <a:r>
              <a:rPr lang="en"/>
              <a:t>how does that work </a:t>
            </a:r>
            <a:r>
              <a:rPr lang="en"/>
              <a:t>out</a:t>
            </a:r>
            <a:r>
              <a:rPr lang="en"/>
              <a:t> for next layer</a:t>
            </a:r>
            <a:r>
              <a:rPr lang="en"/>
              <a:t>? Which neuron talks to which, if input and output are multi-dimensional?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Good </a:t>
            </a:r>
            <a:r>
              <a:rPr lang="en" sz="1200"/>
              <a:t>discussion </a:t>
            </a:r>
            <a:r>
              <a:rPr lang="en" sz="1200"/>
              <a:t>in: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http://cs231n.github.io/convolutional-networks/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3899850" y="2252575"/>
            <a:ext cx="2483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 </a:t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7315650" y="2109725"/>
            <a:ext cx="27360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r>
              <a:rPr lang="en"/>
              <a:t>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4209375" y="2817600"/>
            <a:ext cx="149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3D w</a:t>
            </a:r>
            <a:r>
              <a:rPr lang="en" sz="1100"/>
              <a:t>eights for </a:t>
            </a:r>
            <a:br>
              <a:rPr lang="en" sz="1100"/>
            </a:br>
            <a:r>
              <a:rPr lang="en" sz="1100"/>
              <a:t>output dim ‘i’</a:t>
            </a:r>
            <a:endParaRPr sz="1100"/>
          </a:p>
        </p:txBody>
      </p:sp>
      <p:sp>
        <p:nvSpPr>
          <p:cNvPr id="384" name="Google Shape;384;p38"/>
          <p:cNvSpPr txBox="1"/>
          <p:nvPr/>
        </p:nvSpPr>
        <p:spPr>
          <a:xfrm>
            <a:off x="311700" y="2577925"/>
            <a:ext cx="2424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Receptive Field</a:t>
            </a:r>
            <a:r>
              <a:rPr lang="en"/>
              <a:t> for </a:t>
            </a:r>
            <a:r>
              <a:rPr b="1" lang="en"/>
              <a:t>all </a:t>
            </a:r>
            <a:r>
              <a:rPr lang="en"/>
              <a:t>neurons in </a:t>
            </a:r>
            <a:r>
              <a:rPr lang="en" u="sng"/>
              <a:t>dashed box</a:t>
            </a:r>
            <a:r>
              <a:rPr lang="en"/>
              <a:t>:</a:t>
            </a:r>
            <a:br>
              <a:rPr lang="en" sz="600"/>
            </a:br>
            <a:endParaRPr sz="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Target neurons ‘see’  full depth of input layer neurons within window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target neuron in dashed box has different weight/bias filter.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target layer neuron in same plane uses same weight/bias 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cxnSp>
        <p:nvCxnSpPr>
          <p:cNvPr id="385" name="Google Shape;385;p38"/>
          <p:cNvCxnSpPr/>
          <p:nvPr/>
        </p:nvCxnSpPr>
        <p:spPr>
          <a:xfrm>
            <a:off x="2289050" y="2890950"/>
            <a:ext cx="902700" cy="40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- Dimensions</a:t>
            </a:r>
            <a:endParaRPr/>
          </a:p>
        </p:txBody>
      </p:sp>
      <p:sp>
        <p:nvSpPr>
          <p:cNvPr id="391" name="Google Shape;391;p39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 has: 256 x 256 x 3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Dimensions: 3 x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layer: 256 x 256 x 12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…. How many weight and bias parameters?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24200" y="1931775"/>
            <a:ext cx="4784100" cy="174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- Dimensions</a:t>
            </a:r>
            <a:endParaRPr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6900" y="24444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Breakout Room (5 min)</a:t>
            </a:r>
            <a:endParaRPr sz="3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Convolutional Layer - Dimensions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311700" y="1225225"/>
            <a:ext cx="8911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 has: 256 x 256 x 3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Dimensions: 3 x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layer: 256 x 256 x 12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…. How many weight and bias parameters?  </a:t>
            </a:r>
            <a:r>
              <a:rPr b="1" lang="en"/>
              <a:t>(3 x 3 x 3 + 1) x 12</a:t>
            </a:r>
            <a:r>
              <a:rPr b="1" lang="en"/>
              <a:t> = 336</a:t>
            </a:r>
            <a:br>
              <a:rPr b="1" lang="en"/>
            </a:br>
            <a:br>
              <a:rPr b="1" lang="en"/>
            </a:br>
            <a:r>
              <a:rPr b="1" lang="en"/>
              <a:t>  </a:t>
            </a:r>
            <a:r>
              <a:rPr lang="en"/>
              <a:t>   …… a lot better than what we had on slide 6!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311700" y="1863700"/>
            <a:ext cx="4784100" cy="174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728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“CNN? The news channel?” (10 min)	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Sample CNN architecture &amp; intuition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Literature &amp; applications beyond NLP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Deconstructing CNNs (40 min) 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Layers (Inputs, convolution layer, activation, </a:t>
            </a:r>
            <a:r>
              <a:rPr lang="en"/>
              <a:t>pooling, </a:t>
            </a:r>
            <a:r>
              <a:rPr lang="en"/>
              <a:t>FC layers, cost function)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Regularization (dropout)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Comments on additional topics (attention, jumping layers,...)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CNNs in NLP (40 min)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Common designs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NLP Applications (classification, translation,..)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Pros &amp; Cons (comparison to other techniques)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</a:t>
            </a:r>
            <a:r>
              <a:rPr lang="en"/>
              <a:t>plan...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Activations </a:t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(very common)  vs. Sigmoid: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2" name="Google Shape;4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475" y="1735350"/>
            <a:ext cx="5979049" cy="24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 txBox="1"/>
          <p:nvPr/>
        </p:nvSpPr>
        <p:spPr>
          <a:xfrm>
            <a:off x="311700" y="4307050"/>
            <a:ext cx="6486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https://towardsdatascience.com/activation-functions-neural-networks-1cbd9f8d91d6</a:t>
            </a:r>
            <a:endParaRPr sz="1000"/>
          </a:p>
        </p:txBody>
      </p:sp>
      <p:cxnSp>
        <p:nvCxnSpPr>
          <p:cNvPr id="414" name="Google Shape;414;p42"/>
          <p:cNvCxnSpPr/>
          <p:nvPr/>
        </p:nvCxnSpPr>
        <p:spPr>
          <a:xfrm flipH="1">
            <a:off x="3837525" y="1496825"/>
            <a:ext cx="11739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2"/>
          <p:cNvSpPr txBox="1"/>
          <p:nvPr/>
        </p:nvSpPr>
        <p:spPr>
          <a:xfrm>
            <a:off x="5030600" y="643838"/>
            <a:ext cx="39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training input due to small </a:t>
            </a:r>
            <a:r>
              <a:rPr lang="en"/>
              <a:t>gradient</a:t>
            </a:r>
            <a:r>
              <a:rPr lang="en"/>
              <a:t>. </a:t>
            </a:r>
            <a:br>
              <a:rPr lang="en"/>
            </a:br>
            <a:r>
              <a:rPr lang="en"/>
              <a:t>(Back-propagation picks up product of derivatives through chain-rule…)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Pooling Layer </a:t>
            </a:r>
            <a:endParaRPr/>
          </a:p>
        </p:txBody>
      </p:sp>
      <p:sp>
        <p:nvSpPr>
          <p:cNvPr id="421" name="Google Shape;421;p43"/>
          <p:cNvSpPr txBox="1"/>
          <p:nvPr>
            <p:ph idx="1" type="body"/>
          </p:nvPr>
        </p:nvSpPr>
        <p:spPr>
          <a:xfrm>
            <a:off x="311700" y="1225225"/>
            <a:ext cx="81189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Parameter-sharing is good. </a:t>
            </a:r>
            <a:r>
              <a:rPr lang="en" u="sng"/>
              <a:t>Pooling </a:t>
            </a:r>
            <a:r>
              <a:rPr lang="en"/>
              <a:t>helps on top of that, reducing work and overfitting.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/>
              <a:t>Max-Pooling: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22" name="Google Shape;422;p43"/>
          <p:cNvGraphicFramePr/>
          <p:nvPr/>
        </p:nvGraphicFramePr>
        <p:xfrm>
          <a:off x="585650" y="26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8825"/>
                <a:gridCol w="568825"/>
                <a:gridCol w="568825"/>
                <a:gridCol w="56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3" name="Google Shape;423;p43"/>
          <p:cNvGraphicFramePr/>
          <p:nvPr/>
        </p:nvGraphicFramePr>
        <p:xfrm>
          <a:off x="4176450" y="30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{D1ADF3D0-D31A-4BE7-B340-AF03261A70F1}</a:tableStyleId>
              </a:tblPr>
              <a:tblGrid>
                <a:gridCol w="568825"/>
                <a:gridCol w="56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</a:tbl>
          </a:graphicData>
        </a:graphic>
      </p:graphicFrame>
      <p:sp>
        <p:nvSpPr>
          <p:cNvPr id="424" name="Google Shape;424;p43"/>
          <p:cNvSpPr/>
          <p:nvPr/>
        </p:nvSpPr>
        <p:spPr>
          <a:xfrm>
            <a:off x="3117238" y="3318188"/>
            <a:ext cx="8439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"/>
          <p:cNvSpPr txBox="1"/>
          <p:nvPr>
            <p:ph idx="1" type="body"/>
          </p:nvPr>
        </p:nvSpPr>
        <p:spPr>
          <a:xfrm>
            <a:off x="5968100" y="2783000"/>
            <a:ext cx="30579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Parameters: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</a:t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2860950" y="4388225"/>
            <a:ext cx="3089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stride size is applied?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Fully Connected Layers &amp; Classification</a:t>
            </a:r>
            <a:endParaRPr/>
          </a:p>
        </p:txBody>
      </p:sp>
      <p:sp>
        <p:nvSpPr>
          <p:cNvPr id="432" name="Google Shape;432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transition to 1D Classifier?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3" name="Google Shape;4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75" y="2040950"/>
            <a:ext cx="3946375" cy="23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 txBox="1"/>
          <p:nvPr>
            <p:ph idx="1" type="body"/>
          </p:nvPr>
        </p:nvSpPr>
        <p:spPr>
          <a:xfrm>
            <a:off x="4967400" y="1926000"/>
            <a:ext cx="30579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 each neuron of last conv layer with 1D layer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multiple layers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softmax instead of activation on last layer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appropriate cost function to train and classify </a:t>
            </a:r>
            <a:endParaRPr sz="1400"/>
          </a:p>
        </p:txBody>
      </p:sp>
      <p:sp>
        <p:nvSpPr>
          <p:cNvPr id="435" name="Google Shape;435;p44"/>
          <p:cNvSpPr/>
          <p:nvPr/>
        </p:nvSpPr>
        <p:spPr>
          <a:xfrm>
            <a:off x="2942275" y="2905600"/>
            <a:ext cx="1429800" cy="4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r>
              <a:rPr lang="en"/>
              <a:t>: </a:t>
            </a:r>
            <a:r>
              <a:rPr lang="en"/>
              <a:t>Dropout</a:t>
            </a:r>
            <a:endParaRPr/>
          </a:p>
        </p:txBody>
      </p:sp>
      <p:sp>
        <p:nvSpPr>
          <p:cNvPr id="441" name="Google Shape;441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a ton of parameters. Regularization, anyone?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Dropout is a good option</a:t>
            </a:r>
            <a:r>
              <a:rPr lang="en"/>
              <a:t> (regular regularization works too..)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‘Invented’ by Geoff Hinton and team (U. Toronto), 2012 </a:t>
            </a:r>
            <a:r>
              <a:rPr lang="en" sz="1200"/>
              <a:t>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https://arxiv.org/pdf/1207.0580.pdf</a:t>
            </a:r>
            <a:r>
              <a:rPr lang="en" sz="1200"/>
              <a:t>) 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it does: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Randomly drop a fraction of activations during training</a:t>
            </a:r>
            <a:r>
              <a:rPr lang="en"/>
              <a:t>. Don’t do that during evaluation(!)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that more robust features are learned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Yet another </a:t>
            </a:r>
            <a:r>
              <a:rPr lang="en"/>
              <a:t>hyper-parameter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 rate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Hyperparameters</a:t>
            </a:r>
            <a:endParaRPr/>
          </a:p>
        </p:txBody>
      </p:sp>
      <p:sp>
        <p:nvSpPr>
          <p:cNvPr id="447" name="Google Shape;447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an </a:t>
            </a:r>
            <a:r>
              <a:rPr b="1" lang="en"/>
              <a:t>(incomplete) set of key hyper-‘parameters’: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layers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 of layers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Shape of layers (3D in our example!)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Padding approach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dimensions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 sizes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Pooling approach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Dropout rate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Optimizer…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… 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                         …..lots to try!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VGG16: Fully Understood!</a:t>
            </a:r>
            <a:endParaRPr/>
          </a:p>
        </p:txBody>
      </p:sp>
      <p:sp>
        <p:nvSpPr>
          <p:cNvPr id="453" name="Google Shape;453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600" y="1053213"/>
            <a:ext cx="6297375" cy="36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 txBox="1"/>
          <p:nvPr/>
        </p:nvSpPr>
        <p:spPr>
          <a:xfrm>
            <a:off x="6302800" y="1147225"/>
            <a:ext cx="2457900" cy="79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… A </a:t>
            </a:r>
            <a:r>
              <a:rPr b="1" lang="en"/>
              <a:t>Question:</a:t>
            </a:r>
            <a:br>
              <a:rPr lang="en"/>
            </a:br>
            <a:r>
              <a:rPr i="1" lang="en"/>
              <a:t>“Why are red layers thinner than following black layers?”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ctrTitle"/>
          </p:nvPr>
        </p:nvSpPr>
        <p:spPr>
          <a:xfrm>
            <a:off x="2816100" y="1444250"/>
            <a:ext cx="34839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Finally:</a:t>
            </a:r>
            <a:br>
              <a:rPr lang="en"/>
            </a:br>
            <a:r>
              <a:rPr lang="en"/>
              <a:t>CNNs in NLP</a:t>
            </a:r>
            <a:endParaRPr/>
          </a:p>
        </p:txBody>
      </p:sp>
      <p:sp>
        <p:nvSpPr>
          <p:cNvPr id="461" name="Google Shape;461;p4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467" name="Google Shape;467;p49"/>
          <p:cNvSpPr txBox="1"/>
          <p:nvPr>
            <p:ph idx="1" type="body"/>
          </p:nvPr>
        </p:nvSpPr>
        <p:spPr>
          <a:xfrm>
            <a:off x="311700" y="1225225"/>
            <a:ext cx="88014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(NYU, 2014,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http://www.aclweb.org/anthology/D14-1181</a:t>
            </a:r>
            <a:r>
              <a:rPr lang="en"/>
              <a:t> )</a:t>
            </a:r>
            <a:br>
              <a:rPr lang="en" sz="1200"/>
            </a:br>
            <a:r>
              <a:rPr lang="en" sz="1200"/>
              <a:t>(depicting slightly more complicated ‘multi-channel’ architecture*)</a:t>
            </a:r>
            <a:br>
              <a:rPr lang="en" sz="1200"/>
            </a:br>
            <a:br>
              <a:rPr lang="en" sz="1200"/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8" name="Google Shape;4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75" y="1881325"/>
            <a:ext cx="7131175" cy="30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9"/>
          <p:cNvSpPr txBox="1"/>
          <p:nvPr/>
        </p:nvSpPr>
        <p:spPr>
          <a:xfrm>
            <a:off x="469600" y="4747275"/>
            <a:ext cx="7851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 Two channels: one is standard word2vec, the other set is re-trained. Results are added in filters.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475" name="Google Shape;475;p50"/>
          <p:cNvSpPr txBox="1"/>
          <p:nvPr>
            <p:ph idx="1" type="body"/>
          </p:nvPr>
        </p:nvSpPr>
        <p:spPr>
          <a:xfrm>
            <a:off x="311700" y="1225225"/>
            <a:ext cx="880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(NYU, 2014,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http://www.aclweb.org/anthology/D14-1181</a:t>
            </a:r>
            <a:r>
              <a:rPr lang="en"/>
              <a:t> )</a:t>
            </a:r>
            <a:br>
              <a:rPr lang="en"/>
            </a:br>
            <a:br>
              <a:rPr lang="en"/>
            </a:br>
            <a:r>
              <a:rPr b="1" lang="en"/>
              <a:t>Basic Logic (simple!):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Consider Source Sentence: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[‘I’, ’am’, ’very’, ‘happy’, ’today’]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481" name="Google Shape;481;p51"/>
          <p:cNvSpPr txBox="1"/>
          <p:nvPr>
            <p:ph idx="1" type="body"/>
          </p:nvPr>
        </p:nvSpPr>
        <p:spPr>
          <a:xfrm>
            <a:off x="311700" y="1225225"/>
            <a:ext cx="880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(NYU, 2014,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http://www.aclweb.org/anthology/D14-1181</a:t>
            </a:r>
            <a:r>
              <a:rPr lang="en"/>
              <a:t> )</a:t>
            </a:r>
            <a:br>
              <a:rPr lang="en"/>
            </a:br>
            <a:br>
              <a:rPr lang="en"/>
            </a:br>
            <a:r>
              <a:rPr b="1" lang="en"/>
              <a:t>Basic Logic (simple!):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Consider Source Sentence: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[‘I’, ’am’, ’very’, ‘happy’, ’today’]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Use embedding: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 (dim: n x H (H: embed dim))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2816100" y="1444250"/>
            <a:ext cx="34839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“CNN? The News Channel?” 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487" name="Google Shape;487;p52"/>
          <p:cNvSpPr txBox="1"/>
          <p:nvPr>
            <p:ph idx="1" type="body"/>
          </p:nvPr>
        </p:nvSpPr>
        <p:spPr>
          <a:xfrm>
            <a:off x="311700" y="1225225"/>
            <a:ext cx="880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(NYU, 2014,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http://www.aclweb.org/anthology/D14-1181</a:t>
            </a:r>
            <a:r>
              <a:rPr lang="en"/>
              <a:t> )</a:t>
            </a:r>
            <a:br>
              <a:rPr lang="en"/>
            </a:br>
            <a:br>
              <a:rPr lang="en"/>
            </a:br>
            <a:r>
              <a:rPr b="1" lang="en"/>
              <a:t>Basic Logic (simple!):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Consider Source Sentence: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[‘I’, ’am’, ’very’, ‘happy’, ’today’]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Use embedding: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 (dim: n x H (embed D))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Filter by ‘windowing’ over k consecutive word vectors and, at each step i: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Concatenate </a:t>
            </a:r>
            <a:r>
              <a:rPr lang="en" sz="1400"/>
              <a:t>the k vectors to get </a:t>
            </a:r>
            <a:r>
              <a:rPr b="1" lang="en" sz="1400"/>
              <a:t>one vector Z</a:t>
            </a:r>
            <a:r>
              <a:rPr b="1" baseline="-25000" lang="en" sz="1400"/>
              <a:t>i</a:t>
            </a:r>
            <a:r>
              <a:rPr lang="en" sz="1400"/>
              <a:t> (dim: k * H)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Apply affine transformation and non-linearity to get </a:t>
            </a:r>
            <a:r>
              <a:rPr b="1" lang="en" sz="1400"/>
              <a:t>feature vectors</a:t>
            </a:r>
            <a:r>
              <a:rPr lang="en" sz="1400"/>
              <a:t> c</a:t>
            </a:r>
            <a:r>
              <a:rPr baseline="-25000" lang="en" sz="1400"/>
              <a:t>i </a:t>
            </a:r>
            <a:r>
              <a:rPr lang="en" sz="1400"/>
              <a:t>:</a:t>
            </a:r>
            <a:br>
              <a:rPr lang="en" sz="1400"/>
            </a:br>
            <a:r>
              <a:rPr lang="en" sz="1600"/>
              <a:t>                               </a:t>
            </a:r>
            <a:r>
              <a:rPr b="1" lang="en" sz="1600"/>
              <a:t>c</a:t>
            </a:r>
            <a:r>
              <a:rPr b="1" baseline="-25000" lang="en" sz="1600"/>
              <a:t>i</a:t>
            </a:r>
            <a:r>
              <a:rPr lang="en" sz="1600"/>
              <a:t> = f (W Z</a:t>
            </a:r>
            <a:r>
              <a:rPr baseline="-25000" lang="en" sz="1600"/>
              <a:t>i </a:t>
            </a:r>
            <a:r>
              <a:rPr lang="en" sz="1600"/>
              <a:t>+ b)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493" name="Google Shape;493;p53"/>
          <p:cNvSpPr txBox="1"/>
          <p:nvPr>
            <p:ph idx="1" type="body"/>
          </p:nvPr>
        </p:nvSpPr>
        <p:spPr>
          <a:xfrm>
            <a:off x="311700" y="1225225"/>
            <a:ext cx="880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(NYU, 2014,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http://www.aclweb.org/anthology/D14-1181</a:t>
            </a:r>
            <a:r>
              <a:rPr lang="en"/>
              <a:t> )</a:t>
            </a:r>
            <a:br>
              <a:rPr lang="en"/>
            </a:br>
            <a:br>
              <a:rPr lang="en"/>
            </a:br>
            <a:r>
              <a:rPr b="1" lang="en"/>
              <a:t>Basic Logic (simple!):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Consider Source Sentence: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[‘I’, ’am’, ’very’, ‘happy’, ’today’]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Use embedding: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 (dim: n x H (embed D))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Filter by ‘windowing’ over k consecutive word vectors and, at each step i: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Concatenate </a:t>
            </a:r>
            <a:r>
              <a:rPr lang="en" sz="1400"/>
              <a:t>the k vectors to get </a:t>
            </a:r>
            <a:r>
              <a:rPr b="1" lang="en" sz="1400"/>
              <a:t>one vector Z</a:t>
            </a:r>
            <a:r>
              <a:rPr b="1" baseline="-25000" lang="en" sz="1400"/>
              <a:t>i</a:t>
            </a:r>
            <a:r>
              <a:rPr lang="en" sz="1400"/>
              <a:t> (dim: k * H)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Apply affine transformation and non-linearity to get </a:t>
            </a:r>
            <a:r>
              <a:rPr b="1" lang="en" sz="1400"/>
              <a:t>feature vectors</a:t>
            </a:r>
            <a:r>
              <a:rPr lang="en" sz="1400"/>
              <a:t> c</a:t>
            </a:r>
            <a:r>
              <a:rPr baseline="-25000" lang="en" sz="1400"/>
              <a:t>i </a:t>
            </a:r>
            <a:r>
              <a:rPr lang="en" sz="1400"/>
              <a:t>:</a:t>
            </a:r>
            <a:br>
              <a:rPr lang="en" sz="1400"/>
            </a:br>
            <a:r>
              <a:rPr lang="en" sz="1600"/>
              <a:t>                               </a:t>
            </a:r>
            <a:r>
              <a:rPr b="1" lang="en" sz="1600"/>
              <a:t>c</a:t>
            </a:r>
            <a:r>
              <a:rPr b="1" baseline="-25000" lang="en" sz="1600"/>
              <a:t>i</a:t>
            </a:r>
            <a:r>
              <a:rPr lang="en" sz="1600"/>
              <a:t> = f (W Z</a:t>
            </a:r>
            <a:r>
              <a:rPr baseline="-25000" lang="en" sz="1600"/>
              <a:t>i </a:t>
            </a:r>
            <a:r>
              <a:rPr lang="en" sz="1600"/>
              <a:t>+ 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4)   Get the max of all c</a:t>
            </a:r>
            <a:r>
              <a:rPr baseline="-25000" lang="en" sz="1600"/>
              <a:t>i  </a:t>
            </a:r>
            <a:r>
              <a:rPr lang="en" sz="1600"/>
              <a:t> to get hat(c) … the feature corresponding to this filter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499" name="Google Shape;499;p54"/>
          <p:cNvSpPr txBox="1"/>
          <p:nvPr>
            <p:ph idx="1" type="body"/>
          </p:nvPr>
        </p:nvSpPr>
        <p:spPr>
          <a:xfrm>
            <a:off x="311700" y="1225225"/>
            <a:ext cx="880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(NYU, 2014,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http://www.aclweb.org/anthology/D14-1181</a:t>
            </a:r>
            <a:r>
              <a:rPr lang="en"/>
              <a:t> )</a:t>
            </a:r>
            <a:br>
              <a:rPr lang="en"/>
            </a:br>
            <a:br>
              <a:rPr lang="en"/>
            </a:br>
            <a:r>
              <a:rPr b="1" lang="en"/>
              <a:t>Basic Logic (simple!):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Consider Source Sentence: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[‘I’, ’am’, ’very’, ‘happy’, ’today’]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Use embedding: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 (dim: n x H (embed D))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Filter by ‘windowing’ over k consecutive word vectors and, at each step i: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Concatenate </a:t>
            </a:r>
            <a:r>
              <a:rPr lang="en" sz="1400"/>
              <a:t>the k vectors to get </a:t>
            </a:r>
            <a:r>
              <a:rPr b="1" lang="en" sz="1400"/>
              <a:t>one vector Z</a:t>
            </a:r>
            <a:r>
              <a:rPr b="1" baseline="-25000" lang="en" sz="1400"/>
              <a:t>i</a:t>
            </a:r>
            <a:r>
              <a:rPr lang="en" sz="1400"/>
              <a:t> (dim: k * H)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Apply affine transformation and non-linearity to get </a:t>
            </a:r>
            <a:r>
              <a:rPr b="1" lang="en" sz="1400"/>
              <a:t>feature vectors</a:t>
            </a:r>
            <a:r>
              <a:rPr lang="en" sz="1400"/>
              <a:t> c</a:t>
            </a:r>
            <a:r>
              <a:rPr baseline="-25000" lang="en" sz="1400"/>
              <a:t>i </a:t>
            </a:r>
            <a:r>
              <a:rPr lang="en" sz="1400"/>
              <a:t>:</a:t>
            </a:r>
            <a:br>
              <a:rPr lang="en" sz="1400"/>
            </a:br>
            <a:r>
              <a:rPr lang="en" sz="1600"/>
              <a:t>                               </a:t>
            </a:r>
            <a:r>
              <a:rPr b="1" lang="en" sz="1600"/>
              <a:t>c</a:t>
            </a:r>
            <a:r>
              <a:rPr b="1" baseline="-25000" lang="en" sz="1600"/>
              <a:t>i</a:t>
            </a:r>
            <a:r>
              <a:rPr lang="en" sz="1600"/>
              <a:t> = f (W Z</a:t>
            </a:r>
            <a:r>
              <a:rPr baseline="-25000" lang="en" sz="1600"/>
              <a:t>i </a:t>
            </a:r>
            <a:r>
              <a:rPr lang="en" sz="1600"/>
              <a:t>+ 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4)   Get the max of all c</a:t>
            </a:r>
            <a:r>
              <a:rPr baseline="-25000" lang="en" sz="1600"/>
              <a:t>i  </a:t>
            </a:r>
            <a:r>
              <a:rPr lang="en" sz="1600"/>
              <a:t> to get hat(c) … the feature corresponding to this filter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5)   Do this for multiple filters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505" name="Google Shape;505;p55"/>
          <p:cNvSpPr txBox="1"/>
          <p:nvPr>
            <p:ph idx="1" type="body"/>
          </p:nvPr>
        </p:nvSpPr>
        <p:spPr>
          <a:xfrm>
            <a:off x="311700" y="1225225"/>
            <a:ext cx="880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(NYU, 2014,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http://www.aclweb.org/anthology/D14-1181</a:t>
            </a:r>
            <a:r>
              <a:rPr lang="en"/>
              <a:t> )</a:t>
            </a:r>
            <a:br>
              <a:rPr lang="en"/>
            </a:br>
            <a:br>
              <a:rPr lang="en"/>
            </a:br>
            <a:r>
              <a:rPr b="1" lang="en"/>
              <a:t>Basic Logic (simple!):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Consider Source Sentence: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[‘I’, ’am’, ’very’, ‘happy’, ’today’]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Use embedding: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4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 (dim: n x H (embed D))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Filter by ‘windowing’ over k consecutive word vectors and, at each step i: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Concatenate </a:t>
            </a:r>
            <a:r>
              <a:rPr lang="en" sz="1400"/>
              <a:t>the k vectors to get </a:t>
            </a:r>
            <a:r>
              <a:rPr b="1" lang="en" sz="1400"/>
              <a:t>one vector Z</a:t>
            </a:r>
            <a:r>
              <a:rPr b="1" baseline="-25000" lang="en" sz="1400"/>
              <a:t>i</a:t>
            </a:r>
            <a:r>
              <a:rPr lang="en" sz="1400"/>
              <a:t> (dim: k * H)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Apply affine transformation and non-linearity to get </a:t>
            </a:r>
            <a:r>
              <a:rPr b="1" lang="en" sz="1400"/>
              <a:t>feature vectors</a:t>
            </a:r>
            <a:r>
              <a:rPr lang="en" sz="1400"/>
              <a:t> c</a:t>
            </a:r>
            <a:r>
              <a:rPr baseline="-25000" lang="en" sz="1400"/>
              <a:t>i </a:t>
            </a:r>
            <a:r>
              <a:rPr lang="en" sz="1400"/>
              <a:t>:</a:t>
            </a:r>
            <a:br>
              <a:rPr lang="en" sz="1400"/>
            </a:br>
            <a:r>
              <a:rPr lang="en" sz="1600"/>
              <a:t>                               </a:t>
            </a:r>
            <a:r>
              <a:rPr b="1" lang="en" sz="1600"/>
              <a:t>c</a:t>
            </a:r>
            <a:r>
              <a:rPr b="1" baseline="-25000" lang="en" sz="1600"/>
              <a:t>i</a:t>
            </a:r>
            <a:r>
              <a:rPr lang="en" sz="1600"/>
              <a:t> = f (W Z</a:t>
            </a:r>
            <a:r>
              <a:rPr baseline="-25000" lang="en" sz="1600"/>
              <a:t>i </a:t>
            </a:r>
            <a:r>
              <a:rPr lang="en" sz="1600"/>
              <a:t>+ 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4)   Get the max of all c</a:t>
            </a:r>
            <a:r>
              <a:rPr baseline="-25000" lang="en" sz="1600"/>
              <a:t>i  </a:t>
            </a:r>
            <a:r>
              <a:rPr lang="en" sz="1600"/>
              <a:t> to get hat(c) … the feature corresponding to this filter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5)   Do this for multiple filters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Add a standard fully connected layer for classification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511" name="Google Shape;511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first filter:</a:t>
            </a:r>
            <a:br>
              <a:rPr lang="en"/>
            </a:br>
            <a:r>
              <a:rPr lang="en"/>
              <a:t>W</a:t>
            </a:r>
            <a:r>
              <a:rPr baseline="30000" lang="en"/>
              <a:t>1</a:t>
            </a:r>
            <a:r>
              <a:rPr lang="en"/>
              <a:t> = (1,3,-1,2,1,-1)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1</a:t>
            </a:r>
            <a:r>
              <a:rPr lang="en"/>
              <a:t> = 3</a:t>
            </a:r>
            <a:br>
              <a:rPr lang="en"/>
            </a:br>
            <a:r>
              <a:rPr lang="en"/>
              <a:t>k</a:t>
            </a:r>
            <a:r>
              <a:rPr baseline="30000" lang="en"/>
              <a:t>1</a:t>
            </a:r>
            <a:r>
              <a:rPr lang="en"/>
              <a:t>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56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6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6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6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6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6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518" name="Google Shape;518;p56"/>
          <p:cNvSpPr/>
          <p:nvPr/>
        </p:nvSpPr>
        <p:spPr>
          <a:xfrm>
            <a:off x="355025" y="1614225"/>
            <a:ext cx="2117700" cy="9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56"/>
          <p:cNvCxnSpPr>
            <a:endCxn id="518" idx="3"/>
          </p:cNvCxnSpPr>
          <p:nvPr/>
        </p:nvCxnSpPr>
        <p:spPr>
          <a:xfrm flipH="1">
            <a:off x="2472725" y="1713225"/>
            <a:ext cx="8877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6"/>
          <p:cNvSpPr txBox="1"/>
          <p:nvPr/>
        </p:nvSpPr>
        <p:spPr>
          <a:xfrm>
            <a:off x="3120075" y="1307750"/>
            <a:ext cx="45768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selects features (weights &amp; bias are learned)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first filter:</a:t>
            </a:r>
            <a:br>
              <a:rPr lang="en"/>
            </a:br>
            <a:r>
              <a:rPr lang="en"/>
              <a:t>W</a:t>
            </a:r>
            <a:r>
              <a:rPr baseline="30000" lang="en"/>
              <a:t>1</a:t>
            </a:r>
            <a:r>
              <a:rPr lang="en"/>
              <a:t> = (1,3,-1,2,1,-1)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1</a:t>
            </a:r>
            <a:r>
              <a:rPr lang="en"/>
              <a:t> = 3</a:t>
            </a:r>
            <a:br>
              <a:rPr lang="en"/>
            </a:br>
            <a:r>
              <a:rPr lang="en"/>
              <a:t>k</a:t>
            </a:r>
            <a:r>
              <a:rPr baseline="30000" lang="en"/>
              <a:t>1</a:t>
            </a:r>
            <a:r>
              <a:rPr lang="en"/>
              <a:t>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527" name="Google Shape;527;p57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7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7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7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7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7"/>
          <p:cNvCxnSpPr/>
          <p:nvPr/>
        </p:nvCxnSpPr>
        <p:spPr>
          <a:xfrm flipH="1" rot="10800000">
            <a:off x="5109575" y="3774975"/>
            <a:ext cx="535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57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534" name="Google Shape;534;p57"/>
          <p:cNvSpPr/>
          <p:nvPr/>
        </p:nvSpPr>
        <p:spPr>
          <a:xfrm>
            <a:off x="3454687" y="2022111"/>
            <a:ext cx="454800" cy="1494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7"/>
          <p:cNvSpPr txBox="1"/>
          <p:nvPr/>
        </p:nvSpPr>
        <p:spPr>
          <a:xfrm>
            <a:off x="2586575" y="2569825"/>
            <a:ext cx="389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2</a:t>
            </a:r>
            <a:r>
              <a:rPr lang="en"/>
              <a:t> = f (W</a:t>
            </a:r>
            <a:r>
              <a:rPr baseline="30000" lang="en"/>
              <a:t>1</a:t>
            </a:r>
            <a:r>
              <a:rPr lang="en"/>
              <a:t>            + b</a:t>
            </a:r>
            <a:r>
              <a:rPr baseline="30000" lang="en"/>
              <a:t>1</a:t>
            </a:r>
            <a:r>
              <a:rPr lang="en"/>
              <a:t>)  = f (-8 + 3) ~ -0.99   </a:t>
            </a:r>
            <a:endParaRPr/>
          </a:p>
        </p:txBody>
      </p:sp>
      <p:sp>
        <p:nvSpPr>
          <p:cNvPr id="536" name="Google Shape;536;p57"/>
          <p:cNvSpPr txBox="1"/>
          <p:nvPr/>
        </p:nvSpPr>
        <p:spPr>
          <a:xfrm>
            <a:off x="3494200" y="2061625"/>
            <a:ext cx="535800" cy="1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537" name="Google Shape;537;p57"/>
          <p:cNvSpPr/>
          <p:nvPr/>
        </p:nvSpPr>
        <p:spPr>
          <a:xfrm rot="5400000">
            <a:off x="3537125" y="2461925"/>
            <a:ext cx="363300" cy="2510100"/>
          </a:xfrm>
          <a:prstGeom prst="leftBrace">
            <a:avLst>
              <a:gd fmla="val 8333" name="adj1"/>
              <a:gd fmla="val 496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7"/>
          <p:cNvSpPr/>
          <p:nvPr/>
        </p:nvSpPr>
        <p:spPr>
          <a:xfrm>
            <a:off x="355025" y="1614225"/>
            <a:ext cx="2117700" cy="9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first filter:</a:t>
            </a:r>
            <a:br>
              <a:rPr lang="en"/>
            </a:br>
            <a:r>
              <a:rPr lang="en"/>
              <a:t>W</a:t>
            </a:r>
            <a:r>
              <a:rPr baseline="30000" lang="en"/>
              <a:t>1</a:t>
            </a:r>
            <a:r>
              <a:rPr lang="en"/>
              <a:t> = (1,3,-1,2,1,-1)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1</a:t>
            </a:r>
            <a:r>
              <a:rPr lang="en"/>
              <a:t> = 3</a:t>
            </a:r>
            <a:br>
              <a:rPr lang="en"/>
            </a:br>
            <a:r>
              <a:rPr lang="en"/>
              <a:t>k</a:t>
            </a:r>
            <a:r>
              <a:rPr baseline="30000" lang="en"/>
              <a:t>1</a:t>
            </a:r>
            <a:r>
              <a:rPr lang="en"/>
              <a:t>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545" name="Google Shape;545;p58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8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8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8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8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8"/>
          <p:cNvSpPr/>
          <p:nvPr/>
        </p:nvSpPr>
        <p:spPr>
          <a:xfrm rot="5400000">
            <a:off x="4451525" y="2461925"/>
            <a:ext cx="363300" cy="2510100"/>
          </a:xfrm>
          <a:prstGeom prst="leftBrace">
            <a:avLst>
              <a:gd fmla="val 8333" name="adj1"/>
              <a:gd fmla="val 496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58"/>
          <p:cNvCxnSpPr/>
          <p:nvPr/>
        </p:nvCxnSpPr>
        <p:spPr>
          <a:xfrm flipH="1" rot="10800000">
            <a:off x="6023975" y="3851175"/>
            <a:ext cx="535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58"/>
          <p:cNvSpPr txBox="1"/>
          <p:nvPr/>
        </p:nvSpPr>
        <p:spPr>
          <a:xfrm>
            <a:off x="4492137" y="1862375"/>
            <a:ext cx="535800" cy="1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553" name="Google Shape;553;p58"/>
          <p:cNvSpPr/>
          <p:nvPr/>
        </p:nvSpPr>
        <p:spPr>
          <a:xfrm>
            <a:off x="4445287" y="1869711"/>
            <a:ext cx="454800" cy="1494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8"/>
          <p:cNvSpPr txBox="1"/>
          <p:nvPr/>
        </p:nvSpPr>
        <p:spPr>
          <a:xfrm>
            <a:off x="3577175" y="2417425"/>
            <a:ext cx="389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3</a:t>
            </a:r>
            <a:r>
              <a:rPr lang="en"/>
              <a:t> = f (</a:t>
            </a:r>
            <a:r>
              <a:rPr lang="en">
                <a:solidFill>
                  <a:schemeClr val="dk1"/>
                </a:solidFill>
              </a:rPr>
              <a:t>W</a:t>
            </a:r>
            <a:r>
              <a:rPr baseline="30000" lang="en">
                <a:solidFill>
                  <a:schemeClr val="dk1"/>
                </a:solidFill>
              </a:rPr>
              <a:t>1</a:t>
            </a:r>
            <a:r>
              <a:rPr lang="en"/>
              <a:t>           +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baseline="30000" lang="en">
                <a:solidFill>
                  <a:schemeClr val="dk1"/>
                </a:solidFill>
              </a:rPr>
              <a:t>1</a:t>
            </a:r>
            <a:r>
              <a:rPr lang="en"/>
              <a:t>)  = f ( 2 + 3) ~ 0.99   </a:t>
            </a:r>
            <a:endParaRPr/>
          </a:p>
        </p:txBody>
      </p:sp>
      <p:sp>
        <p:nvSpPr>
          <p:cNvPr id="555" name="Google Shape;555;p58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556" name="Google Shape;556;p58"/>
          <p:cNvSpPr/>
          <p:nvPr/>
        </p:nvSpPr>
        <p:spPr>
          <a:xfrm>
            <a:off x="355025" y="1614225"/>
            <a:ext cx="2117700" cy="9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first filter:</a:t>
            </a:r>
            <a:br>
              <a:rPr lang="en"/>
            </a:br>
            <a:r>
              <a:rPr lang="en"/>
              <a:t>W</a:t>
            </a:r>
            <a:r>
              <a:rPr baseline="30000" lang="en"/>
              <a:t>1</a:t>
            </a:r>
            <a:r>
              <a:rPr lang="en"/>
              <a:t> = (1,3,-1,2,1,-1)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1</a:t>
            </a:r>
            <a:r>
              <a:rPr lang="en"/>
              <a:t> = 3</a:t>
            </a:r>
            <a:br>
              <a:rPr lang="en"/>
            </a:br>
            <a:r>
              <a:rPr lang="en"/>
              <a:t>k</a:t>
            </a:r>
            <a:r>
              <a:rPr baseline="30000" lang="en"/>
              <a:t>1</a:t>
            </a:r>
            <a:r>
              <a:rPr lang="en"/>
              <a:t>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563" name="Google Shape;563;p59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9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9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9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9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9"/>
          <p:cNvSpPr txBox="1"/>
          <p:nvPr/>
        </p:nvSpPr>
        <p:spPr>
          <a:xfrm>
            <a:off x="2357975" y="2722225"/>
            <a:ext cx="389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30000" lang="en"/>
              <a:t>1</a:t>
            </a:r>
            <a:r>
              <a:rPr lang="en"/>
              <a:t> = (..., -0.99, 0.99,..)         max(c</a:t>
            </a:r>
            <a:r>
              <a:rPr baseline="30000" lang="en"/>
              <a:t>1</a:t>
            </a:r>
            <a:r>
              <a:rPr lang="en"/>
              <a:t>) = 0.99</a:t>
            </a:r>
            <a:endParaRPr/>
          </a:p>
        </p:txBody>
      </p:sp>
      <p:sp>
        <p:nvSpPr>
          <p:cNvPr id="569" name="Google Shape;569;p59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570" name="Google Shape;570;p59"/>
          <p:cNvSpPr/>
          <p:nvPr/>
        </p:nvSpPr>
        <p:spPr>
          <a:xfrm>
            <a:off x="4243226" y="2916964"/>
            <a:ext cx="256800" cy="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9"/>
          <p:cNvSpPr/>
          <p:nvPr/>
        </p:nvSpPr>
        <p:spPr>
          <a:xfrm>
            <a:off x="355025" y="1614225"/>
            <a:ext cx="2117700" cy="9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9"/>
          <p:cNvSpPr txBox="1"/>
          <p:nvPr/>
        </p:nvSpPr>
        <p:spPr>
          <a:xfrm>
            <a:off x="5987300" y="2629443"/>
            <a:ext cx="2693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“Yup! Feature detected!”</a:t>
            </a:r>
            <a:endParaRPr/>
          </a:p>
        </p:txBody>
      </p:sp>
      <p:sp>
        <p:nvSpPr>
          <p:cNvPr id="573" name="Google Shape;573;p59"/>
          <p:cNvSpPr/>
          <p:nvPr/>
        </p:nvSpPr>
        <p:spPr>
          <a:xfrm>
            <a:off x="5385625" y="2666301"/>
            <a:ext cx="498900" cy="48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first filter:</a:t>
            </a:r>
            <a:br>
              <a:rPr lang="en"/>
            </a:br>
            <a:r>
              <a:rPr lang="en"/>
              <a:t>W</a:t>
            </a:r>
            <a:r>
              <a:rPr baseline="30000" lang="en"/>
              <a:t>1</a:t>
            </a:r>
            <a:r>
              <a:rPr lang="en"/>
              <a:t> = (1,3,-1,2,1,-1)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1</a:t>
            </a:r>
            <a:r>
              <a:rPr lang="en"/>
              <a:t> = 3</a:t>
            </a:r>
            <a:br>
              <a:rPr lang="en"/>
            </a:br>
            <a:r>
              <a:rPr lang="en"/>
              <a:t>k</a:t>
            </a:r>
            <a:r>
              <a:rPr baseline="30000" lang="en"/>
              <a:t>1</a:t>
            </a:r>
            <a:r>
              <a:rPr lang="en"/>
              <a:t>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580" name="Google Shape;580;p60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0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0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0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0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0"/>
          <p:cNvSpPr txBox="1"/>
          <p:nvPr/>
        </p:nvSpPr>
        <p:spPr>
          <a:xfrm>
            <a:off x="2357975" y="2722225"/>
            <a:ext cx="389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30000" lang="en"/>
              <a:t>1</a:t>
            </a:r>
            <a:r>
              <a:rPr lang="en"/>
              <a:t> = (..., -0.99, 0.99,..)         max(c</a:t>
            </a:r>
            <a:r>
              <a:rPr baseline="30000" lang="en"/>
              <a:t>1</a:t>
            </a:r>
            <a:r>
              <a:rPr lang="en"/>
              <a:t>) = 0.99</a:t>
            </a:r>
            <a:endParaRPr/>
          </a:p>
        </p:txBody>
      </p:sp>
      <p:sp>
        <p:nvSpPr>
          <p:cNvPr id="586" name="Google Shape;586;p60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587" name="Google Shape;587;p60"/>
          <p:cNvSpPr/>
          <p:nvPr/>
        </p:nvSpPr>
        <p:spPr>
          <a:xfrm>
            <a:off x="4243226" y="2916964"/>
            <a:ext cx="256800" cy="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355025" y="1614225"/>
            <a:ext cx="2117700" cy="9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0"/>
          <p:cNvSpPr txBox="1"/>
          <p:nvPr/>
        </p:nvSpPr>
        <p:spPr>
          <a:xfrm>
            <a:off x="6346825" y="1614225"/>
            <a:ext cx="269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Side Question: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“Is varying sentence-length a problem here?”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first filter:</a:t>
            </a:r>
            <a:br>
              <a:rPr lang="en"/>
            </a:br>
            <a:r>
              <a:rPr lang="en"/>
              <a:t>W</a:t>
            </a:r>
            <a:r>
              <a:rPr baseline="30000" lang="en"/>
              <a:t>1</a:t>
            </a:r>
            <a:r>
              <a:rPr lang="en"/>
              <a:t> = (1,3,-1,2,1,-1)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1</a:t>
            </a:r>
            <a:r>
              <a:rPr lang="en"/>
              <a:t> = 3</a:t>
            </a:r>
            <a:br>
              <a:rPr lang="en"/>
            </a:br>
            <a:r>
              <a:rPr lang="en"/>
              <a:t>k</a:t>
            </a:r>
            <a:r>
              <a:rPr baseline="30000" lang="en"/>
              <a:t>1</a:t>
            </a:r>
            <a:r>
              <a:rPr lang="en"/>
              <a:t>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596" name="Google Shape;596;p61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1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1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1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1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1"/>
          <p:cNvSpPr txBox="1"/>
          <p:nvPr/>
        </p:nvSpPr>
        <p:spPr>
          <a:xfrm>
            <a:off x="2357975" y="2722225"/>
            <a:ext cx="389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30000" lang="en"/>
              <a:t>1</a:t>
            </a:r>
            <a:r>
              <a:rPr lang="en"/>
              <a:t> = (..., -0.99, 0.99,..)         max(c</a:t>
            </a:r>
            <a:r>
              <a:rPr baseline="30000" lang="en"/>
              <a:t>1</a:t>
            </a:r>
            <a:r>
              <a:rPr lang="en"/>
              <a:t>) = 0.99</a:t>
            </a:r>
            <a:endParaRPr/>
          </a:p>
        </p:txBody>
      </p:sp>
      <p:sp>
        <p:nvSpPr>
          <p:cNvPr id="602" name="Google Shape;602;p61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603" name="Google Shape;603;p61"/>
          <p:cNvSpPr/>
          <p:nvPr/>
        </p:nvSpPr>
        <p:spPr>
          <a:xfrm>
            <a:off x="4243226" y="2916964"/>
            <a:ext cx="256800" cy="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1"/>
          <p:cNvSpPr txBox="1"/>
          <p:nvPr/>
        </p:nvSpPr>
        <p:spPr>
          <a:xfrm>
            <a:off x="6346825" y="1614225"/>
            <a:ext cx="269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Side </a:t>
            </a:r>
            <a:r>
              <a:rPr b="1" lang="en"/>
              <a:t>Question: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Is varying sentence-length a problem here?”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Answer: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“Not here… max() takes care of that.”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</a:t>
            </a:r>
            <a:r>
              <a:rPr lang="en" u="sng">
                <a:solidFill>
                  <a:schemeClr val="dk1"/>
                </a:solidFill>
              </a:rPr>
              <a:t>Note</a:t>
            </a:r>
            <a:r>
              <a:rPr lang="en">
                <a:solidFill>
                  <a:schemeClr val="dk1"/>
                </a:solidFill>
              </a:rPr>
              <a:t>: In many other situations we would pad to ensure equal length.)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1"/>
          <p:cNvSpPr/>
          <p:nvPr/>
        </p:nvSpPr>
        <p:spPr>
          <a:xfrm>
            <a:off x="355025" y="1614225"/>
            <a:ext cx="2117700" cy="9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 Week: </a:t>
            </a:r>
            <a:r>
              <a:rPr lang="en"/>
              <a:t>Neural Bag of Words Model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131625" y="4703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      </a:t>
            </a:r>
            <a:r>
              <a:rPr lang="en"/>
              <a:t>       w</a:t>
            </a:r>
            <a:r>
              <a:rPr baseline="-25000" lang="en"/>
              <a:t>2      </a:t>
            </a:r>
            <a:r>
              <a:rPr lang="en"/>
              <a:t>       w</a:t>
            </a:r>
            <a:r>
              <a:rPr baseline="-25000" lang="en"/>
              <a:t>3      </a:t>
            </a:r>
            <a:r>
              <a:rPr lang="en"/>
              <a:t>       w</a:t>
            </a:r>
            <a:r>
              <a:rPr baseline="-25000" lang="en"/>
              <a:t>4      </a:t>
            </a:r>
            <a:r>
              <a:rPr lang="en"/>
              <a:t>       w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88" name="Google Shape;88;p17"/>
          <p:cNvSpPr/>
          <p:nvPr/>
        </p:nvSpPr>
        <p:spPr>
          <a:xfrm>
            <a:off x="2093725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89" name="Google Shape;89;p17"/>
          <p:cNvCxnSpPr>
            <a:stCxn id="90" idx="0"/>
            <a:endCxn id="88" idx="2"/>
          </p:cNvCxnSpPr>
          <p:nvPr/>
        </p:nvCxnSpPr>
        <p:spPr>
          <a:xfrm rot="10800000">
            <a:off x="2799475" y="1837375"/>
            <a:ext cx="0" cy="171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32062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1877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66785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4144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131625" y="4322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1      </a:t>
            </a:r>
            <a:r>
              <a:rPr lang="en"/>
              <a:t>       e</a:t>
            </a:r>
            <a:r>
              <a:rPr baseline="-25000" lang="en"/>
              <a:t>2      </a:t>
            </a:r>
            <a:r>
              <a:rPr lang="en"/>
              <a:t>       e</a:t>
            </a:r>
            <a:r>
              <a:rPr baseline="-25000" lang="en"/>
              <a:t>3      </a:t>
            </a:r>
            <a:r>
              <a:rPr lang="en"/>
              <a:t>       e</a:t>
            </a:r>
            <a:r>
              <a:rPr baseline="-25000" lang="en"/>
              <a:t>4      </a:t>
            </a:r>
            <a:r>
              <a:rPr lang="en"/>
              <a:t>       e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96" name="Google Shape;96;p17"/>
          <p:cNvSpPr/>
          <p:nvPr/>
        </p:nvSpPr>
        <p:spPr>
          <a:xfrm>
            <a:off x="32062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91877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66785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4144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584525" y="3550675"/>
            <a:ext cx="429900" cy="4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00" name="Google Shape;100;p17"/>
          <p:cNvCxnSpPr>
            <a:endCxn id="90" idx="3"/>
          </p:cNvCxnSpPr>
          <p:nvPr/>
        </p:nvCxnSpPr>
        <p:spPr>
          <a:xfrm flipH="1" rot="10800000">
            <a:off x="1455282" y="3917618"/>
            <a:ext cx="11922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endCxn id="90" idx="3"/>
          </p:cNvCxnSpPr>
          <p:nvPr/>
        </p:nvCxnSpPr>
        <p:spPr>
          <a:xfrm flipH="1" rot="10800000">
            <a:off x="2168082" y="3917618"/>
            <a:ext cx="479400" cy="41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5" idx="0"/>
            <a:endCxn id="90" idx="4"/>
          </p:cNvCxnSpPr>
          <p:nvPr/>
        </p:nvCxnSpPr>
        <p:spPr>
          <a:xfrm rot="10800000">
            <a:off x="2799475" y="3980725"/>
            <a:ext cx="0" cy="34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endCxn id="90" idx="5"/>
          </p:cNvCxnSpPr>
          <p:nvPr/>
        </p:nvCxnSpPr>
        <p:spPr>
          <a:xfrm rot="10800000">
            <a:off x="2951468" y="3917618"/>
            <a:ext cx="5661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endCxn id="90" idx="5"/>
          </p:cNvCxnSpPr>
          <p:nvPr/>
        </p:nvCxnSpPr>
        <p:spPr>
          <a:xfrm rot="10800000">
            <a:off x="2951468" y="3917618"/>
            <a:ext cx="12453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/>
          <p:nvPr/>
        </p:nvSpPr>
        <p:spPr>
          <a:xfrm>
            <a:off x="2093725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093725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093725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08775" y="3564325"/>
            <a:ext cx="165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vectors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(“bag of words”)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980175" y="13029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Issues</a:t>
            </a:r>
            <a:r>
              <a:rPr b="1" lang="en" sz="1600"/>
              <a:t>: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Word ordering not preserved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sense of larger context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….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There should be something better...: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400"/>
              <a:t>CNNs (Today)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RNNs (Week 5)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</a:t>
            </a:r>
            <a:r>
              <a:rPr b="1" lang="en"/>
              <a:t>many filters, different W,b, k</a:t>
            </a:r>
            <a:r>
              <a:rPr lang="en"/>
              <a:t>…. Each one provides a ‘max(c)’: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Google Shape;611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612" name="Google Shape;612;p62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2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2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2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2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2"/>
          <p:cNvSpPr txBox="1"/>
          <p:nvPr/>
        </p:nvSpPr>
        <p:spPr>
          <a:xfrm>
            <a:off x="2512075" y="2935000"/>
            <a:ext cx="389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 = </a:t>
            </a:r>
            <a:r>
              <a:rPr lang="en">
                <a:solidFill>
                  <a:schemeClr val="dk1"/>
                </a:solidFill>
              </a:rPr>
              <a:t>(  0.99,    0.73,    -0.3    ,....... )</a:t>
            </a:r>
            <a:endParaRPr/>
          </a:p>
        </p:txBody>
      </p:sp>
      <p:sp>
        <p:nvSpPr>
          <p:cNvPr id="618" name="Google Shape;618;p62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619" name="Google Shape;619;p62"/>
          <p:cNvSpPr txBox="1"/>
          <p:nvPr/>
        </p:nvSpPr>
        <p:spPr>
          <a:xfrm>
            <a:off x="1885700" y="3397300"/>
            <a:ext cx="887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max(c</a:t>
            </a:r>
            <a:r>
              <a:rPr baseline="30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 </a:t>
            </a:r>
            <a:endParaRPr/>
          </a:p>
        </p:txBody>
      </p:sp>
      <p:cxnSp>
        <p:nvCxnSpPr>
          <p:cNvPr id="620" name="Google Shape;620;p62"/>
          <p:cNvCxnSpPr>
            <a:stCxn id="619" idx="3"/>
          </p:cNvCxnSpPr>
          <p:nvPr/>
        </p:nvCxnSpPr>
        <p:spPr>
          <a:xfrm flipH="1" rot="10800000">
            <a:off x="2773400" y="3250450"/>
            <a:ext cx="3522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2"/>
          <p:cNvSpPr txBox="1"/>
          <p:nvPr/>
        </p:nvSpPr>
        <p:spPr>
          <a:xfrm>
            <a:off x="3181100" y="3397300"/>
            <a:ext cx="887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max(c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</a:t>
            </a:r>
            <a:endParaRPr/>
          </a:p>
        </p:txBody>
      </p:sp>
      <p:cxnSp>
        <p:nvCxnSpPr>
          <p:cNvPr id="622" name="Google Shape;622;p62"/>
          <p:cNvCxnSpPr>
            <a:stCxn id="621" idx="3"/>
          </p:cNvCxnSpPr>
          <p:nvPr/>
        </p:nvCxnSpPr>
        <p:spPr>
          <a:xfrm flipH="1" rot="10800000">
            <a:off x="4068800" y="3250450"/>
            <a:ext cx="3522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</a:t>
            </a:r>
            <a:r>
              <a:rPr b="1" lang="en"/>
              <a:t>many filters, different W,b, k….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-3           -2             3             4          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-5            2             1             3           -1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CNNs: Calc Example</a:t>
            </a:r>
            <a:endParaRPr/>
          </a:p>
        </p:txBody>
      </p:sp>
      <p:sp>
        <p:nvSpPr>
          <p:cNvPr id="629" name="Google Shape;629;p63"/>
          <p:cNvSpPr/>
          <p:nvPr/>
        </p:nvSpPr>
        <p:spPr>
          <a:xfrm>
            <a:off x="259187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3"/>
          <p:cNvSpPr/>
          <p:nvPr/>
        </p:nvSpPr>
        <p:spPr>
          <a:xfrm>
            <a:off x="3496025" y="4070013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3"/>
          <p:cNvSpPr/>
          <p:nvPr/>
        </p:nvSpPr>
        <p:spPr>
          <a:xfrm>
            <a:off x="4454363" y="4084101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3"/>
          <p:cNvSpPr/>
          <p:nvPr/>
        </p:nvSpPr>
        <p:spPr>
          <a:xfrm>
            <a:off x="6160675" y="411343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3"/>
          <p:cNvSpPr/>
          <p:nvPr/>
        </p:nvSpPr>
        <p:spPr>
          <a:xfrm>
            <a:off x="5324826" y="4084088"/>
            <a:ext cx="454800" cy="70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3"/>
          <p:cNvSpPr txBox="1"/>
          <p:nvPr/>
        </p:nvSpPr>
        <p:spPr>
          <a:xfrm>
            <a:off x="2512075" y="2935000"/>
            <a:ext cx="3894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(  0.99,    0.73,    -0.3    ,....... )         </a:t>
            </a:r>
            <a:endParaRPr/>
          </a:p>
        </p:txBody>
      </p:sp>
      <p:sp>
        <p:nvSpPr>
          <p:cNvPr id="635" name="Google Shape;635;p63"/>
          <p:cNvSpPr txBox="1"/>
          <p:nvPr/>
        </p:nvSpPr>
        <p:spPr>
          <a:xfrm>
            <a:off x="2698975" y="4733425"/>
            <a:ext cx="413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            am              very        happy         today</a:t>
            </a:r>
            <a:endParaRPr/>
          </a:p>
        </p:txBody>
      </p:sp>
      <p:sp>
        <p:nvSpPr>
          <p:cNvPr id="636" name="Google Shape;636;p63"/>
          <p:cNvSpPr txBox="1"/>
          <p:nvPr/>
        </p:nvSpPr>
        <p:spPr>
          <a:xfrm>
            <a:off x="6016650" y="2340600"/>
            <a:ext cx="2815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Just a vector…, can be used as input for standard FC and softmax classification!</a:t>
            </a:r>
            <a:endParaRPr/>
          </a:p>
        </p:txBody>
      </p:sp>
      <p:cxnSp>
        <p:nvCxnSpPr>
          <p:cNvPr id="637" name="Google Shape;637;p63"/>
          <p:cNvCxnSpPr/>
          <p:nvPr/>
        </p:nvCxnSpPr>
        <p:spPr>
          <a:xfrm flipH="1">
            <a:off x="4813175" y="2546075"/>
            <a:ext cx="10494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Classification with CNNs</a:t>
            </a:r>
            <a:endParaRPr/>
          </a:p>
        </p:txBody>
      </p:sp>
      <p:sp>
        <p:nvSpPr>
          <p:cNvPr id="643" name="Google Shape;643;p64"/>
          <p:cNvSpPr txBox="1"/>
          <p:nvPr>
            <p:ph idx="1" type="body"/>
          </p:nvPr>
        </p:nvSpPr>
        <p:spPr>
          <a:xfrm>
            <a:off x="311700" y="1225225"/>
            <a:ext cx="88014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View: Zhang/Wallace</a:t>
            </a:r>
            <a:r>
              <a:rPr lang="en"/>
              <a:t> (UT Austin, 2014,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https://arxiv.org/pdf/1510.03820.pdf</a:t>
            </a:r>
            <a:r>
              <a:rPr lang="en" sz="1400"/>
              <a:t> )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4" name="Google Shape;6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25" y="1805125"/>
            <a:ext cx="2819160" cy="30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4"/>
          <p:cNvSpPr txBox="1"/>
          <p:nvPr>
            <p:ph idx="1" type="body"/>
          </p:nvPr>
        </p:nvSpPr>
        <p:spPr>
          <a:xfrm>
            <a:off x="3910600" y="2058913"/>
            <a:ext cx="5039100" cy="25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Same as previous work?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Why have feature maps varying length?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...</a:t>
            </a:r>
            <a:br>
              <a:rPr lang="en" sz="1200"/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Good Results!</a:t>
            </a:r>
            <a:endParaRPr/>
          </a:p>
        </p:txBody>
      </p:sp>
      <p:pic>
        <p:nvPicPr>
          <p:cNvPr id="651" name="Google Shape;6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350" y="1182225"/>
            <a:ext cx="5745050" cy="3265899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5"/>
          <p:cNvSpPr txBox="1"/>
          <p:nvPr/>
        </p:nvSpPr>
        <p:spPr>
          <a:xfrm>
            <a:off x="76200" y="4851250"/>
            <a:ext cx="8520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Kim (NYU, 2014, </a:t>
            </a:r>
            <a:r>
              <a:rPr lang="en" sz="9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http://www.aclweb.org/anthology/D14-1181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)</a:t>
            </a:r>
            <a:b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900"/>
          </a:p>
        </p:txBody>
      </p:sp>
      <p:cxnSp>
        <p:nvCxnSpPr>
          <p:cNvPr id="653" name="Google Shape;653;p65"/>
          <p:cNvCxnSpPr>
            <a:stCxn id="654" idx="3"/>
          </p:cNvCxnSpPr>
          <p:nvPr/>
        </p:nvCxnSpPr>
        <p:spPr>
          <a:xfrm flipH="1" rot="10800000">
            <a:off x="2685600" y="1526250"/>
            <a:ext cx="4476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65"/>
          <p:cNvSpPr txBox="1"/>
          <p:nvPr/>
        </p:nvSpPr>
        <p:spPr>
          <a:xfrm>
            <a:off x="228600" y="1385700"/>
            <a:ext cx="2457000" cy="4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Self-trained embeddings.. Not good! (Only ~ 10k sentences in sets...)</a:t>
            </a:r>
            <a:endParaRPr sz="1000"/>
          </a:p>
        </p:txBody>
      </p:sp>
      <p:sp>
        <p:nvSpPr>
          <p:cNvPr id="655" name="Google Shape;655;p65"/>
          <p:cNvSpPr txBox="1"/>
          <p:nvPr/>
        </p:nvSpPr>
        <p:spPr>
          <a:xfrm>
            <a:off x="228600" y="1955175"/>
            <a:ext cx="2457000" cy="23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Word2vec pre-trained embeddings</a:t>
            </a:r>
            <a:endParaRPr sz="1000"/>
          </a:p>
        </p:txBody>
      </p:sp>
      <p:cxnSp>
        <p:nvCxnSpPr>
          <p:cNvPr id="656" name="Google Shape;656;p65"/>
          <p:cNvCxnSpPr>
            <a:stCxn id="655" idx="3"/>
          </p:cNvCxnSpPr>
          <p:nvPr/>
        </p:nvCxnSpPr>
        <p:spPr>
          <a:xfrm flipH="1" rot="10800000">
            <a:off x="2685600" y="1694775"/>
            <a:ext cx="4548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65"/>
          <p:cNvSpPr txBox="1"/>
          <p:nvPr/>
        </p:nvSpPr>
        <p:spPr>
          <a:xfrm>
            <a:off x="228750" y="2336175"/>
            <a:ext cx="2457000" cy="35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Initialized with </a:t>
            </a:r>
            <a:r>
              <a:rPr lang="en" sz="1000">
                <a:solidFill>
                  <a:schemeClr val="dk1"/>
                </a:solidFill>
              </a:rPr>
              <a:t>Word2vec pre-trained embeddings, then trained further</a:t>
            </a:r>
            <a:endParaRPr sz="1000"/>
          </a:p>
        </p:txBody>
      </p:sp>
      <p:cxnSp>
        <p:nvCxnSpPr>
          <p:cNvPr id="658" name="Google Shape;658;p65"/>
          <p:cNvCxnSpPr>
            <a:stCxn id="657" idx="3"/>
          </p:cNvCxnSpPr>
          <p:nvPr/>
        </p:nvCxnSpPr>
        <p:spPr>
          <a:xfrm flipH="1" rot="10800000">
            <a:off x="2685750" y="1871025"/>
            <a:ext cx="4839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65"/>
          <p:cNvSpPr txBox="1"/>
          <p:nvPr/>
        </p:nvSpPr>
        <p:spPr>
          <a:xfrm>
            <a:off x="228750" y="2869575"/>
            <a:ext cx="2457000" cy="35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Combination of fixed and trainable word2vec embeddings</a:t>
            </a:r>
            <a:endParaRPr sz="1000"/>
          </a:p>
        </p:txBody>
      </p:sp>
      <p:cxnSp>
        <p:nvCxnSpPr>
          <p:cNvPr id="660" name="Google Shape;660;p65"/>
          <p:cNvCxnSpPr>
            <a:stCxn id="659" idx="3"/>
          </p:cNvCxnSpPr>
          <p:nvPr/>
        </p:nvCxnSpPr>
        <p:spPr>
          <a:xfrm flipH="1" rot="10800000">
            <a:off x="2685750" y="2083725"/>
            <a:ext cx="491400" cy="9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NLP Applications &amp; Design Aspects</a:t>
            </a:r>
            <a:endParaRPr/>
          </a:p>
        </p:txBody>
      </p:sp>
      <p:sp>
        <p:nvSpPr>
          <p:cNvPr id="666" name="Google Shape;666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 Models</a:t>
            </a:r>
            <a:r>
              <a:rPr lang="en"/>
              <a:t>: “Language Modeling with Gated Convolutional Networks”</a:t>
            </a:r>
            <a:br>
              <a:rPr lang="en"/>
            </a:br>
            <a:r>
              <a:rPr lang="en" sz="1000"/>
              <a:t>(Dauphin et al, Facebook AI Research, 2016, </a:t>
            </a:r>
            <a:r>
              <a:rPr lang="en" sz="1000"/>
              <a:t>https://arxiv.org/pdf/1612.08083.pdf </a:t>
            </a:r>
            <a:r>
              <a:rPr lang="en" sz="1000"/>
              <a:t>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Alternative to RNNs for language models (next week!)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10x faster than RNN with similar scores (in some settings)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But… part of the architecture is pretty much what we just did!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 concept though:</a:t>
            </a:r>
            <a:r>
              <a:rPr lang="en" sz="1400" u="sng"/>
              <a:t> “Gated Linear Unit” (inspired by RNNs)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Output =  (E W + b) * sigma(E V + c)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Question: “</a:t>
            </a:r>
            <a:r>
              <a:rPr lang="en" sz="1400"/>
              <a:t>How does that differ from what we did before?”</a:t>
            </a:r>
            <a:br>
              <a:rPr b="1" lang="en" sz="1400"/>
            </a:b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400"/>
            </a:br>
            <a:endParaRPr b="1" sz="1400"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67" name="Google Shape;6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250" y="1782975"/>
            <a:ext cx="1870925" cy="321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8" name="Google Shape;668;p66"/>
          <p:cNvCxnSpPr/>
          <p:nvPr/>
        </p:nvCxnSpPr>
        <p:spPr>
          <a:xfrm flipH="1" rot="10800000">
            <a:off x="4285025" y="3022875"/>
            <a:ext cx="27957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66"/>
          <p:cNvSpPr/>
          <p:nvPr/>
        </p:nvSpPr>
        <p:spPr>
          <a:xfrm>
            <a:off x="668851" y="3653400"/>
            <a:ext cx="31059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NLP Applications &amp; Design Aspects</a:t>
            </a:r>
            <a:endParaRPr/>
          </a:p>
        </p:txBody>
      </p:sp>
      <p:sp>
        <p:nvSpPr>
          <p:cNvPr id="675" name="Google Shape;675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Translation:</a:t>
            </a:r>
            <a:r>
              <a:rPr lang="en"/>
              <a:t> “Convolutional Sequence-to-Sequence Learning”</a:t>
            </a:r>
            <a:br>
              <a:rPr lang="en"/>
            </a:br>
            <a:r>
              <a:rPr lang="en" sz="1000"/>
              <a:t>(Gehring at al, Facebook AI Research, 2017,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https://arxiv.org/pdf/1705.03122.pdf</a:t>
            </a:r>
            <a:r>
              <a:rPr lang="en" sz="1000"/>
              <a:t>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Alternative to RNNs for translation models (later!)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10x faster than RNN with excellent scores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Lots to discuss… let’s revisit after we cover Translations..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But… again… part of the architecture is pretty much what we just did!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Word embeddings (as always)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Sliding window across finite word vectors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“Gated Linear Units” of previous article are used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76" name="Google Shape;67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700" y="1723125"/>
            <a:ext cx="2391726" cy="322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" name="Google Shape;677;p67"/>
          <p:cNvCxnSpPr/>
          <p:nvPr/>
        </p:nvCxnSpPr>
        <p:spPr>
          <a:xfrm flipH="1" rot="10800000">
            <a:off x="4974750" y="2326000"/>
            <a:ext cx="2157300" cy="14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67"/>
          <p:cNvCxnSpPr/>
          <p:nvPr/>
        </p:nvCxnSpPr>
        <p:spPr>
          <a:xfrm>
            <a:off x="4989425" y="3756725"/>
            <a:ext cx="14307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8"/>
          <p:cNvSpPr txBox="1"/>
          <p:nvPr>
            <p:ph type="ctrTitle"/>
          </p:nvPr>
        </p:nvSpPr>
        <p:spPr>
          <a:xfrm>
            <a:off x="2663400" y="1520450"/>
            <a:ext cx="37890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 for today!</a:t>
            </a:r>
            <a:endParaRPr/>
          </a:p>
        </p:txBody>
      </p:sp>
      <p:sp>
        <p:nvSpPr>
          <p:cNvPr id="684" name="Google Shape;684;p6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Just Standard FC NN for Images and Text?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50275" y="1225225"/>
            <a:ext cx="83739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Way too many parameters!</a:t>
            </a:r>
            <a:br>
              <a:rPr b="1" lang="en" sz="1600"/>
            </a:br>
            <a:br>
              <a:rPr b="1" lang="en" sz="1600"/>
            </a:br>
            <a:r>
              <a:rPr lang="en" sz="1600" u="sng"/>
              <a:t>Images: </a:t>
            </a:r>
            <a:endParaRPr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Imagine 256 x 256 image in 3 colors, fully connecting to 256 x 256 x 12  dimensional output layer… how many parameters?   </a:t>
            </a:r>
            <a:br>
              <a:rPr lang="en" sz="1600"/>
            </a:br>
            <a:r>
              <a:rPr lang="en" sz="1600"/>
              <a:t>           </a:t>
            </a:r>
            <a:r>
              <a:rPr lang="en"/>
              <a:t>(256 x 256 x 3) x (256 x 256 x 12) + (256 x 256 x 12)  ~ </a:t>
            </a:r>
            <a:r>
              <a:rPr b="1" lang="en"/>
              <a:t> 154 bn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/>
              <a:t>Text: </a:t>
            </a:r>
            <a:endParaRPr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Imagine you concatenate 30 words with 100-d embedding, fully connecting to a layer of same size… how many parameters?   </a:t>
            </a:r>
            <a:br>
              <a:rPr lang="en" sz="1600"/>
            </a:br>
            <a:r>
              <a:rPr lang="en" sz="1600"/>
              <a:t>                           </a:t>
            </a:r>
            <a:r>
              <a:rPr lang="en"/>
              <a:t>(30 x 100) x (30 x 100) + (30 x 100)  ~ </a:t>
            </a:r>
            <a:r>
              <a:rPr b="1" lang="en"/>
              <a:t> 9m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7" name="Google Shape;117;p18"/>
          <p:cNvSpPr txBox="1"/>
          <p:nvPr/>
        </p:nvSpPr>
        <p:spPr>
          <a:xfrm>
            <a:off x="4743350" y="3211425"/>
            <a:ext cx="10164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(biases)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825325" y="3211425"/>
            <a:ext cx="10521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(weights)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438550" y="4735425"/>
            <a:ext cx="10164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(biases)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434925" y="4735425"/>
            <a:ext cx="10521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(weights)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Just Standard FC NN for Images and Text?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50275" y="1225225"/>
            <a:ext cx="83739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Way too many parameters!</a:t>
            </a:r>
            <a:br>
              <a:rPr b="1" lang="en" sz="1600"/>
            </a:br>
            <a:br>
              <a:rPr b="1" lang="en" sz="1600"/>
            </a:br>
            <a:r>
              <a:rPr lang="en" sz="1600" u="sng"/>
              <a:t>Images: </a:t>
            </a:r>
            <a:endParaRPr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Imagine 256 x 256 image in 3 colors, fully connecting to 256 x 256 x 12  dimensional output layer… how many parameters?      </a:t>
            </a:r>
            <a:br>
              <a:rPr lang="en" sz="1600"/>
            </a:br>
            <a:r>
              <a:rPr lang="en" sz="1600"/>
              <a:t>           </a:t>
            </a:r>
            <a:r>
              <a:rPr lang="en"/>
              <a:t>(256 x 256 x 3) x (256 x 256 x 12) + (256 x 256 x 12)  ~ </a:t>
            </a:r>
            <a:r>
              <a:rPr b="1" lang="en"/>
              <a:t> 154 bn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Text: </a:t>
            </a:r>
            <a:endParaRPr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Imagine you concatenate 30 words with 100-d embedding, fully connecting to a layer of same size… how many parameters?   </a:t>
            </a:r>
            <a:br>
              <a:rPr lang="en" sz="1600"/>
            </a:br>
            <a:r>
              <a:rPr lang="en" sz="1600"/>
              <a:t>                           </a:t>
            </a:r>
            <a:r>
              <a:rPr lang="en"/>
              <a:t>(30 x 100) x (30 x 100) + (30 x 100)  ~ </a:t>
            </a:r>
            <a:r>
              <a:rPr b="1" lang="en"/>
              <a:t> 9m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p19"/>
          <p:cNvSpPr txBox="1"/>
          <p:nvPr/>
        </p:nvSpPr>
        <p:spPr>
          <a:xfrm>
            <a:off x="4743350" y="3211425"/>
            <a:ext cx="10164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(biases)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825325" y="3211425"/>
            <a:ext cx="10521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(weights)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438550" y="4735425"/>
            <a:ext cx="10164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(biases)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434925" y="4735425"/>
            <a:ext cx="1052100" cy="2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(weights)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 rot="-726912">
            <a:off x="1578934" y="2636441"/>
            <a:ext cx="5873415" cy="45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Completely unworkable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Why: Convolutional Neural Nets (CNNs)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50275" y="1225225"/>
            <a:ext cx="83739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Greatly reducing</a:t>
            </a:r>
            <a:r>
              <a:rPr b="1" lang="en" sz="1600"/>
              <a:t> parameters!</a:t>
            </a:r>
            <a:br>
              <a:rPr b="1" lang="en" sz="1600"/>
            </a:br>
            <a:br>
              <a:rPr b="1" lang="en" sz="1600"/>
            </a:br>
            <a:r>
              <a:rPr lang="en" sz="1600" u="sng"/>
              <a:t>Critical Observations:</a:t>
            </a:r>
            <a:endParaRPr sz="16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features are ‘local’, i.e., one needs to inspect only small neighborhood to detect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Often, it does not matter where an object or a word is (“I just care that there is a bird, not where it is”)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600" u="sng"/>
              <a:t>Core Idea:</a:t>
            </a:r>
            <a:br>
              <a:rPr lang="en" sz="1600"/>
            </a:br>
            <a:r>
              <a:rPr lang="en" sz="1600"/>
              <a:t>“Slide small window across image/text and that looks for features locally and that connects neuron of input with neurons of output layer.”  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Neurons in output layer only ‘see’ small  neighborhood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same parameters are used across image/text. MUCH cheaper!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Usage of CNNs in Current Research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0275" y="1225225"/>
            <a:ext cx="51234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Many publications using CNNs!</a:t>
            </a:r>
            <a:br>
              <a:rPr b="1" lang="en" sz="1600"/>
            </a:br>
            <a:br>
              <a:rPr b="1" lang="en" sz="1600"/>
            </a:br>
            <a:r>
              <a:rPr lang="en" sz="1600"/>
              <a:t>Some topics of papers on arXiv.org using CNNs... in September ‘2018 (~ 75 papers!):</a:t>
            </a:r>
            <a:endParaRPr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Image Analysis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NLP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Healthcare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Traffic and Pollution Forecasting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Social Studies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Theoretical Computer Science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Material Science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...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800" y="1225225"/>
            <a:ext cx="3256375" cy="384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>
            <a:stCxn id="149" idx="1"/>
          </p:cNvCxnSpPr>
          <p:nvPr/>
        </p:nvCxnSpPr>
        <p:spPr>
          <a:xfrm rot="10800000">
            <a:off x="7491400" y="3000925"/>
            <a:ext cx="381600" cy="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>
            <a:off x="7873000" y="2887225"/>
            <a:ext cx="1344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(This one isn’t about ‘our’ CNNs, but uses CNN dataset)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