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Economica"/>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OawrlVoQqS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b8130c33_2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b8130c3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2b8130c33_2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2b8130c3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2b8130c33_2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2b8130c33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2b8130c33_2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2b8130c33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bf46061af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f46061a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c0277a8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0277a8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26838bfd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6838bfd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1c0277a82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0277a82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1c03629b2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03629b2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c0277a82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0277a82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1bf46061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f46061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c0277a8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0277a8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1c0277a82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0277a82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1c0277a82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c0277a82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26838bfd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26838bfd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26838bfd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6838bfd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26838bfd2_0_3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6838bfd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26838bfd2_0_3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26838bfd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2b8130c33_2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2b8130c33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2b8130c33_2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2b8130c33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26838bfd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26838bfd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26838bfd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6838bfd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26838bfd2_0_3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26838bfd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26838bfd2_0_3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26838bfd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2b8130c33_2_1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2b8130c33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2b8130c33_2_2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2b8130c33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2b8130c33_2_1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2b8130c33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1c0277a8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c0277a8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2b8130c33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2b8130c33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Would be nice if we can bridge between contexts, by multi-hop reasoning: {beijing, boston, honolulu} are similar, and {boston, london} are similar, so maybe {london, beijing} are similar, transitively?</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2b8130c33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2b8130c33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Brown clusters can give us a taxonomy of sorts, if we keep track of how clusters merge as the algorithm runs to completion. But this ends up being a fairly crude measure of similarity - it can tell you that two things are in the same branch (which might be cities), but it won’t be able to simultaneously capture other attributes that cut across categories (like “mild winters” - a property of both “sf” and “california” but not of “boston”).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2b8130c33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2b8130c33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26838bfd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6838bfd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2685ac75d_1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685ac75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week (word embeddings): </a:t>
            </a:r>
            <a:r>
              <a:rPr lang="en" u="sng">
                <a:solidFill>
                  <a:schemeClr val="hlink"/>
                </a:solidFill>
                <a:hlinkClick r:id="rId2"/>
              </a:rPr>
              <a:t>¿Por que no los dos?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2685ac75d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685ac7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1c0277a8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0277a8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2b8130c33_2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b8130c3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2b8130c33_2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2b8130c3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norvig.com/spell-correc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nbviewer.jupyter.org/github/datasci-w266/2018-fall-main/blob/master/materials/simple_lm/lm1.ipynb"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blog.conceptnet.io/posts/2017/how-to-make-a-racist-ai-without-really-trying/"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W266 Natural Language Processing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Language Modeling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are their values?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c(the) ?</a:t>
            </a:r>
            <a:endParaRPr/>
          </a:p>
          <a:p>
            <a:pPr indent="0" lvl="0" marL="0" rtl="0" algn="ctr">
              <a:spcBef>
                <a:spcPts val="0"/>
              </a:spcBef>
              <a:spcAft>
                <a:spcPts val="0"/>
              </a:spcAft>
              <a:buNone/>
            </a:pPr>
            <a:r>
              <a:rPr lang="en"/>
              <a:t>c(the, potato)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2" name="Google Shape;122;p22"/>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Unsmoothed Maximum Likelihood</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c(the) = 2</a:t>
            </a:r>
            <a:endParaRPr/>
          </a:p>
          <a:p>
            <a:pPr indent="0" lvl="0" marL="0" rtl="0" algn="l">
              <a:spcBef>
                <a:spcPts val="1600"/>
              </a:spcBef>
              <a:spcAft>
                <a:spcPts val="1600"/>
              </a:spcAft>
              <a:buNone/>
            </a:pPr>
            <a:r>
              <a:rPr lang="en"/>
              <a:t>c(the, potato) = 1</a:t>
            </a:r>
            <a:endParaRPr/>
          </a:p>
        </p:txBody>
      </p:sp>
      <p:sp>
        <p:nvSpPr>
          <p:cNvPr id="128" name="Google Shape;128;p23"/>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are their values?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c(the) ?</a:t>
            </a:r>
            <a:endParaRPr/>
          </a:p>
          <a:p>
            <a:pPr indent="0" lvl="0" marL="0" rtl="0" algn="ctr">
              <a:spcBef>
                <a:spcPts val="0"/>
              </a:spcBef>
              <a:spcAft>
                <a:spcPts val="0"/>
              </a:spcAft>
              <a:buNone/>
            </a:pPr>
            <a:r>
              <a:rPr lang="en"/>
              <a:t>c(the, potato)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9" name="Google Shape;129;p23"/>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Unsmoothed Maximum Likelihood</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is P(potato | the)?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5" name="Google Shape;135;p24"/>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Unsmoothed Maximum Likelihood</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P(potato | the)</a:t>
            </a:r>
            <a:endParaRPr/>
          </a:p>
          <a:p>
            <a:pPr indent="0" lvl="0" marL="0" rtl="0" algn="l">
              <a:spcBef>
                <a:spcPts val="1600"/>
              </a:spcBef>
              <a:spcAft>
                <a:spcPts val="0"/>
              </a:spcAft>
              <a:buNone/>
            </a:pPr>
            <a:r>
              <a:rPr lang="en"/>
              <a:t>= c(the, potato) / c(the)</a:t>
            </a:r>
            <a:endParaRPr/>
          </a:p>
          <a:p>
            <a:pPr indent="0" lvl="0" marL="0" rtl="0" algn="l">
              <a:spcBef>
                <a:spcPts val="1600"/>
              </a:spcBef>
              <a:spcAft>
                <a:spcPts val="0"/>
              </a:spcAft>
              <a:buNone/>
            </a:pPr>
            <a:r>
              <a:rPr lang="en"/>
              <a:t>= 1 / 2</a:t>
            </a:r>
            <a:endParaRPr/>
          </a:p>
          <a:p>
            <a:pPr indent="0" lvl="0" marL="0" rtl="0" algn="l">
              <a:spcBef>
                <a:spcPts val="1600"/>
              </a:spcBef>
              <a:spcAft>
                <a:spcPts val="1600"/>
              </a:spcAft>
              <a:buNone/>
            </a:pPr>
            <a:r>
              <a:rPr lang="en"/>
              <a:t>= 0.5</a:t>
            </a:r>
            <a:endParaRPr/>
          </a:p>
        </p:txBody>
      </p:sp>
      <p:sp>
        <p:nvSpPr>
          <p:cNvPr id="141" name="Google Shape;141;p25"/>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is P(potato | the)?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2" name="Google Shape;142;p25"/>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Unsmoothed Maximum Likelihood</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48" name="Google Shape;148;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How does it relate to the article you read in the first week about the “grounding” of NLP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54" name="Google Shape;154;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1600"/>
              </a:spcAft>
              <a:buNone/>
            </a:pPr>
            <a:r>
              <a:rPr lang="en"/>
              <a:t>Why do we care?  What are they used for?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60" name="Google Shape;160;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0"/>
              </a:spcAft>
              <a:buNone/>
            </a:pPr>
            <a:r>
              <a:rPr lang="en"/>
              <a:t>Why do we care?  What are they used for?</a:t>
            </a:r>
            <a:endParaRPr/>
          </a:p>
          <a:p>
            <a:pPr indent="-342900" lvl="0" marL="457200" rtl="0" algn="l">
              <a:spcBef>
                <a:spcPts val="1600"/>
              </a:spcBef>
              <a:spcAft>
                <a:spcPts val="0"/>
              </a:spcAft>
              <a:buSzPts val="1800"/>
              <a:buChar char="-"/>
            </a:pPr>
            <a:r>
              <a:rPr lang="en"/>
              <a:t>Score a run of text for how well it belongs to a language.</a:t>
            </a:r>
            <a:endParaRPr/>
          </a:p>
          <a:p>
            <a:pPr indent="-342900" lvl="0" marL="457200" rtl="0" algn="l">
              <a:spcBef>
                <a:spcPts val="0"/>
              </a:spcBef>
              <a:spcAft>
                <a:spcPts val="0"/>
              </a:spcAft>
              <a:buClr>
                <a:srgbClr val="666666"/>
              </a:buClr>
              <a:buSzPts val="1800"/>
              <a:buChar char="-"/>
            </a:pPr>
            <a:r>
              <a:rPr lang="en">
                <a:solidFill>
                  <a:srgbClr val="666666"/>
                </a:solidFill>
              </a:rPr>
              <a:t>(Can also generate nonsense text by sampling!)</a:t>
            </a:r>
            <a:endParaRPr>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66" name="Google Shape;166;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0"/>
              </a:spcAft>
              <a:buNone/>
            </a:pPr>
            <a:r>
              <a:rPr lang="en"/>
              <a:t>Why do we care?  What are they used for?</a:t>
            </a:r>
            <a:endParaRPr/>
          </a:p>
          <a:p>
            <a:pPr indent="-342900" lvl="0" marL="457200" rtl="0" algn="l">
              <a:spcBef>
                <a:spcPts val="1600"/>
              </a:spcBef>
              <a:spcAft>
                <a:spcPts val="0"/>
              </a:spcAft>
              <a:buSzPts val="1800"/>
              <a:buChar char="●"/>
            </a:pPr>
            <a:r>
              <a:rPr lang="en"/>
              <a:t>Many algorithms in NLP of the form:</a:t>
            </a:r>
            <a:endParaRPr/>
          </a:p>
          <a:p>
            <a:pPr indent="-317500" lvl="1" marL="914400" rtl="0" algn="l">
              <a:spcBef>
                <a:spcPts val="0"/>
              </a:spcBef>
              <a:spcAft>
                <a:spcPts val="0"/>
              </a:spcAft>
              <a:buSzPts val="1400"/>
              <a:buChar char="○"/>
            </a:pPr>
            <a:r>
              <a:rPr lang="en"/>
              <a:t>Enumerate all the options (or at least all the promising-looking ones)</a:t>
            </a:r>
            <a:endParaRPr/>
          </a:p>
          <a:p>
            <a:pPr indent="-317500" lvl="1" marL="914400" rtl="0" algn="l">
              <a:spcBef>
                <a:spcPts val="0"/>
              </a:spcBef>
              <a:spcAft>
                <a:spcPts val="0"/>
              </a:spcAft>
              <a:buSzPts val="1400"/>
              <a:buChar char="○"/>
            </a:pPr>
            <a:r>
              <a:rPr lang="en"/>
              <a:t>Score them all and pick the best</a:t>
            </a:r>
            <a:endParaRPr/>
          </a:p>
          <a:p>
            <a:pPr indent="0" lvl="0" marL="0" rtl="0" algn="l">
              <a:spcBef>
                <a:spcPts val="1600"/>
              </a:spcBef>
              <a:spcAft>
                <a:spcPts val="0"/>
              </a:spcAft>
              <a:buNone/>
            </a:pPr>
            <a:r>
              <a:rPr lang="en"/>
              <a:t>e</a:t>
            </a:r>
            <a:r>
              <a:rPr lang="en"/>
              <a:t>.g. Segment “thecatinthehat”:</a:t>
            </a:r>
            <a:endParaRPr/>
          </a:p>
          <a:p>
            <a:pPr indent="-342900" lvl="0" marL="457200" rtl="0" algn="l">
              <a:spcBef>
                <a:spcPts val="1600"/>
              </a:spcBef>
              <a:spcAft>
                <a:spcPts val="0"/>
              </a:spcAft>
              <a:buSzPts val="1800"/>
              <a:buChar char="●"/>
            </a:pPr>
            <a:r>
              <a:rPr lang="en"/>
              <a:t>[“t”, “hecatinthehat”]: 0.001</a:t>
            </a:r>
            <a:endParaRPr/>
          </a:p>
          <a:p>
            <a:pPr indent="-342900" lvl="0" marL="457200" rtl="0" algn="l">
              <a:spcBef>
                <a:spcPts val="0"/>
              </a:spcBef>
              <a:spcAft>
                <a:spcPts val="0"/>
              </a:spcAft>
              <a:buSzPts val="1800"/>
              <a:buChar char="●"/>
            </a:pPr>
            <a:r>
              <a:rPr lang="en"/>
              <a:t>[“the”, “cat”, “in”, “the”, “hat”]: 0.8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72" name="Google Shape;172;p30"/>
          <p:cNvSpPr txBox="1"/>
          <p:nvPr>
            <p:ph idx="1" type="body"/>
          </p:nvPr>
        </p:nvSpPr>
        <p:spPr>
          <a:xfrm>
            <a:off x="311700" y="1221601"/>
            <a:ext cx="8368200" cy="27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0"/>
              </a:spcAft>
              <a:buNone/>
            </a:pPr>
            <a:r>
              <a:rPr lang="en"/>
              <a:t>Why do we care?  What are they used for?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Spell correction:</a:t>
            </a:r>
            <a:endParaRPr/>
          </a:p>
          <a:p>
            <a:pPr indent="-342900" lvl="0" marL="457200" rtl="0" algn="l">
              <a:spcBef>
                <a:spcPts val="1600"/>
              </a:spcBef>
              <a:spcAft>
                <a:spcPts val="0"/>
              </a:spcAft>
              <a:buSzPts val="1800"/>
              <a:buChar char="-"/>
            </a:pPr>
            <a:r>
              <a:rPr lang="en"/>
              <a:t>P(intended | typed) </a:t>
            </a:r>
            <a:r>
              <a:rPr lang="en"/>
              <a:t>∝</a:t>
            </a:r>
            <a:r>
              <a:rPr lang="en"/>
              <a:t> P(typed | intended) x </a:t>
            </a:r>
            <a:r>
              <a:rPr b="1" lang="en"/>
              <a:t>P(intended)</a:t>
            </a:r>
            <a:endParaRPr b="1"/>
          </a:p>
          <a:p>
            <a:pPr indent="0" lvl="0" marL="0" rtl="0" algn="l">
              <a:spcBef>
                <a:spcPts val="1600"/>
              </a:spcBef>
              <a:spcAft>
                <a:spcPts val="1600"/>
              </a:spcAft>
              <a:buNone/>
            </a:pPr>
            <a:r>
              <a:rPr lang="en"/>
              <a:t>Example implementation: </a:t>
            </a:r>
            <a:r>
              <a:rPr lang="en" u="sng">
                <a:solidFill>
                  <a:schemeClr val="hlink"/>
                </a:solidFill>
                <a:hlinkClick r:id="rId3"/>
              </a:rPr>
              <a:t>http://norvig.com/spell-correct.html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78" name="Google Shape;178;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0"/>
              </a:spcAft>
              <a:buNone/>
            </a:pPr>
            <a:r>
              <a:rPr lang="en"/>
              <a:t>Why do we care?  What are they used for?</a:t>
            </a:r>
            <a:endParaRPr/>
          </a:p>
          <a:p>
            <a:pPr indent="0" lvl="0" marL="0" rtl="0" algn="l">
              <a:spcBef>
                <a:spcPts val="1600"/>
              </a:spcBef>
              <a:spcAft>
                <a:spcPts val="1600"/>
              </a:spcAft>
              <a:buNone/>
            </a:pPr>
            <a:r>
              <a:rPr lang="en"/>
              <a:t>What are some problems with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Reminders</a:t>
            </a:r>
            <a:endParaRPr/>
          </a:p>
          <a:p>
            <a:pPr indent="-342900" lvl="0" marL="457200" rtl="0" algn="l">
              <a:lnSpc>
                <a:spcPct val="150000"/>
              </a:lnSpc>
              <a:spcBef>
                <a:spcPts val="0"/>
              </a:spcBef>
              <a:spcAft>
                <a:spcPts val="0"/>
              </a:spcAft>
              <a:buSzPts val="1800"/>
              <a:buChar char="●"/>
            </a:pPr>
            <a:r>
              <a:rPr lang="en"/>
              <a:t>Where are we?</a:t>
            </a:r>
            <a:endParaRPr/>
          </a:p>
          <a:p>
            <a:pPr indent="-342900" lvl="0" marL="457200" rtl="0" algn="l">
              <a:lnSpc>
                <a:spcPct val="150000"/>
              </a:lnSpc>
              <a:spcBef>
                <a:spcPts val="0"/>
              </a:spcBef>
              <a:spcAft>
                <a:spcPts val="0"/>
              </a:spcAft>
              <a:buSzPts val="1800"/>
              <a:buChar char="●"/>
            </a:pPr>
            <a:r>
              <a:rPr lang="en"/>
              <a:t>Counting!</a:t>
            </a:r>
            <a:endParaRPr/>
          </a:p>
          <a:p>
            <a:pPr indent="-342900" lvl="0" marL="457200" rtl="0" algn="l">
              <a:lnSpc>
                <a:spcPct val="150000"/>
              </a:lnSpc>
              <a:spcBef>
                <a:spcPts val="0"/>
              </a:spcBef>
              <a:spcAft>
                <a:spcPts val="0"/>
              </a:spcAft>
              <a:buSzPts val="1800"/>
              <a:buChar char="●"/>
            </a:pPr>
            <a:r>
              <a:rPr lang="en"/>
              <a:t>Notebook: Playing with a real n-gram language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84" name="Google Shape;184;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0"/>
              </a:spcAft>
              <a:buNone/>
            </a:pPr>
            <a:r>
              <a:rPr lang="en"/>
              <a:t>Why do we care?  What are they used for?</a:t>
            </a:r>
            <a:endParaRPr/>
          </a:p>
          <a:p>
            <a:pPr indent="0" lvl="0" marL="0" rtl="0" algn="l">
              <a:spcBef>
                <a:spcPts val="1600"/>
              </a:spcBef>
              <a:spcAft>
                <a:spcPts val="0"/>
              </a:spcAft>
              <a:buNone/>
            </a:pPr>
            <a:r>
              <a:rPr lang="en"/>
              <a:t>What are some problems with them?</a:t>
            </a:r>
            <a:endParaRPr/>
          </a:p>
          <a:p>
            <a:pPr indent="-342900" lvl="0" marL="457200" rtl="0" algn="l">
              <a:spcBef>
                <a:spcPts val="1600"/>
              </a:spcBef>
              <a:spcAft>
                <a:spcPts val="0"/>
              </a:spcAft>
              <a:buSzPts val="1800"/>
              <a:buChar char="-"/>
            </a:pPr>
            <a:r>
              <a:rPr lang="en"/>
              <a:t>Sparsity?</a:t>
            </a:r>
            <a:endParaRPr/>
          </a:p>
          <a:p>
            <a:pPr indent="-342900" lvl="0" marL="457200" rtl="0" algn="l">
              <a:spcBef>
                <a:spcPts val="0"/>
              </a:spcBef>
              <a:spcAft>
                <a:spcPts val="0"/>
              </a:spcAft>
              <a:buSzPts val="1800"/>
              <a:buChar char="-"/>
            </a:pPr>
            <a:r>
              <a:rPr lang="en"/>
              <a:t>Markov assumption?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90" name="Google Shape;190;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0"/>
              </a:spcAft>
              <a:buNone/>
            </a:pPr>
            <a:r>
              <a:rPr lang="en"/>
              <a:t>Why do we care?  What are they used for?</a:t>
            </a:r>
            <a:endParaRPr/>
          </a:p>
          <a:p>
            <a:pPr indent="0" lvl="0" marL="0" rtl="0" algn="l">
              <a:spcBef>
                <a:spcPts val="1600"/>
              </a:spcBef>
              <a:spcAft>
                <a:spcPts val="0"/>
              </a:spcAft>
              <a:buNone/>
            </a:pPr>
            <a:r>
              <a:rPr lang="en"/>
              <a:t>What are some problems with them?</a:t>
            </a:r>
            <a:endParaRPr/>
          </a:p>
          <a:p>
            <a:pPr indent="-342900" lvl="0" marL="457200" rtl="0" algn="l">
              <a:spcBef>
                <a:spcPts val="1600"/>
              </a:spcBef>
              <a:spcAft>
                <a:spcPts val="0"/>
              </a:spcAft>
              <a:buSzPts val="1800"/>
              <a:buChar char="-"/>
            </a:pPr>
            <a:r>
              <a:rPr lang="en"/>
              <a:t>Sparsity</a:t>
            </a:r>
            <a:endParaRPr/>
          </a:p>
          <a:p>
            <a:pPr indent="-317500" lvl="1" marL="914400" rtl="0" algn="l">
              <a:spcBef>
                <a:spcPts val="0"/>
              </a:spcBef>
              <a:spcAft>
                <a:spcPts val="0"/>
              </a:spcAft>
              <a:buSzPts val="1400"/>
              <a:buChar char="-"/>
            </a:pPr>
            <a:r>
              <a:rPr lang="en"/>
              <a:t>Longer n-grams vs. sparsity</a:t>
            </a:r>
            <a:endParaRPr/>
          </a:p>
          <a:p>
            <a:pPr indent="-317500" lvl="1" marL="914400" rtl="0" algn="l">
              <a:spcBef>
                <a:spcPts val="0"/>
              </a:spcBef>
              <a:spcAft>
                <a:spcPts val="0"/>
              </a:spcAft>
              <a:buSzPts val="1400"/>
              <a:buChar char="-"/>
            </a:pPr>
            <a:r>
              <a:rPr lang="en"/>
              <a:t>OOV and numbers</a:t>
            </a:r>
            <a:endParaRPr/>
          </a:p>
          <a:p>
            <a:pPr indent="-342900" lvl="0" marL="457200" rtl="0" algn="l">
              <a:spcBef>
                <a:spcPts val="0"/>
              </a:spcBef>
              <a:spcAft>
                <a:spcPts val="0"/>
              </a:spcAft>
              <a:buSzPts val="1800"/>
              <a:buChar char="-"/>
            </a:pPr>
            <a:r>
              <a:rPr lang="en"/>
              <a:t>Markov assumption</a:t>
            </a:r>
            <a:endParaRPr/>
          </a:p>
          <a:p>
            <a:pPr indent="-317500" lvl="1" marL="914400" rtl="0" algn="l">
              <a:spcBef>
                <a:spcPts val="0"/>
              </a:spcBef>
              <a:spcAft>
                <a:spcPts val="0"/>
              </a:spcAft>
              <a:buSzPts val="1400"/>
              <a:buChar char="-"/>
            </a:pPr>
            <a:r>
              <a:rPr lang="en"/>
              <a:t>Anaphora/long range dependencies</a:t>
            </a:r>
            <a:endParaRPr/>
          </a:p>
          <a:p>
            <a:pPr indent="-317500" lvl="1" marL="914400" rtl="0" algn="l">
              <a:spcBef>
                <a:spcPts val="0"/>
              </a:spcBef>
              <a:spcAft>
                <a:spcPts val="0"/>
              </a:spcAft>
              <a:buSzPts val="1400"/>
              <a:buChar char="-"/>
            </a:pPr>
            <a:r>
              <a:rPr lang="en"/>
              <a:t>Directionality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96" name="Google Shape;196;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0"/>
              </a:spcAft>
              <a:buNone/>
            </a:pPr>
            <a:r>
              <a:rPr lang="en"/>
              <a:t>Why do we care?  What are they used for?</a:t>
            </a:r>
            <a:endParaRPr/>
          </a:p>
          <a:p>
            <a:pPr indent="0" lvl="0" marL="0" rtl="0" algn="l">
              <a:spcBef>
                <a:spcPts val="1600"/>
              </a:spcBef>
              <a:spcAft>
                <a:spcPts val="0"/>
              </a:spcAft>
              <a:buNone/>
            </a:pPr>
            <a:r>
              <a:rPr lang="en"/>
              <a:t>What are some problems with them?</a:t>
            </a:r>
            <a:endParaRPr/>
          </a:p>
          <a:p>
            <a:pPr indent="0" lvl="0" marL="0" rtl="0" algn="l">
              <a:spcBef>
                <a:spcPts val="1600"/>
              </a:spcBef>
              <a:spcAft>
                <a:spcPts val="1600"/>
              </a:spcAft>
              <a:buNone/>
            </a:pPr>
            <a:r>
              <a:rPr lang="en"/>
              <a:t>Why do we talk about smoothing?  What problem does it solve?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AddK &amp; Kneser-Ney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 K: Intuition</a:t>
            </a:r>
            <a:endParaRPr/>
          </a:p>
        </p:txBody>
      </p:sp>
      <p:sp>
        <p:nvSpPr>
          <p:cNvPr id="207" name="Google Shape;207;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Pretend you’ve seen every word K times in every context before you start counting</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Questions:</a:t>
            </a:r>
            <a:endParaRPr/>
          </a:p>
          <a:p>
            <a:pPr indent="-342900" lvl="0" marL="457200" rtl="0" algn="l">
              <a:lnSpc>
                <a:spcPct val="115000"/>
              </a:lnSpc>
              <a:spcBef>
                <a:spcPts val="0"/>
              </a:spcBef>
              <a:spcAft>
                <a:spcPts val="0"/>
              </a:spcAft>
              <a:buSzPts val="1800"/>
              <a:buChar char="-"/>
            </a:pPr>
            <a:r>
              <a:rPr lang="en"/>
              <a:t>How many (extra) times do you pretend you’ve seen each context?</a:t>
            </a:r>
            <a:endParaRPr/>
          </a:p>
          <a:p>
            <a:pPr indent="-342900" lvl="0" marL="457200" rtl="0" algn="l">
              <a:lnSpc>
                <a:spcPct val="115000"/>
              </a:lnSpc>
              <a:spcBef>
                <a:spcPts val="0"/>
              </a:spcBef>
              <a:spcAft>
                <a:spcPts val="0"/>
              </a:spcAft>
              <a:buSzPts val="1800"/>
              <a:buChar char="-"/>
            </a:pPr>
            <a:r>
              <a:rPr lang="en"/>
              <a:t>If K is reasonably big, what does this do to your estimates?</a:t>
            </a:r>
            <a:endParaRPr/>
          </a:p>
        </p:txBody>
      </p:sp>
      <p:sp>
        <p:nvSpPr>
          <p:cNvPr id="208" name="Google Shape;208;p36"/>
          <p:cNvSpPr txBox="1"/>
          <p:nvPr/>
        </p:nvSpPr>
        <p:spPr>
          <a:xfrm>
            <a:off x="6148875" y="165125"/>
            <a:ext cx="18426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c(w</a:t>
            </a:r>
            <a:r>
              <a:rPr baseline="-25000" lang="en"/>
              <a:t>i-2</a:t>
            </a:r>
            <a:r>
              <a:rPr lang="en"/>
              <a:t>, w</a:t>
            </a:r>
            <a:r>
              <a:rPr baseline="-25000" lang="en"/>
              <a:t>i-1</a:t>
            </a:r>
            <a:r>
              <a:rPr lang="en"/>
              <a:t>, w</a:t>
            </a:r>
            <a:r>
              <a:rPr baseline="-25000" lang="en"/>
              <a:t>i</a:t>
            </a:r>
            <a:r>
              <a:rPr lang="en"/>
              <a:t>) + K</a:t>
            </a:r>
            <a:endParaRPr/>
          </a:p>
        </p:txBody>
      </p:sp>
      <p:sp>
        <p:nvSpPr>
          <p:cNvPr id="209" name="Google Shape;209;p36"/>
          <p:cNvSpPr txBox="1"/>
          <p:nvPr/>
        </p:nvSpPr>
        <p:spPr>
          <a:xfrm>
            <a:off x="6203350" y="433450"/>
            <a:ext cx="19614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c(w</a:t>
            </a:r>
            <a:r>
              <a:rPr baseline="-25000" lang="en"/>
              <a:t>i-2</a:t>
            </a:r>
            <a:r>
              <a:rPr lang="en"/>
              <a:t>, w</a:t>
            </a:r>
            <a:r>
              <a:rPr baseline="-25000" lang="en"/>
              <a:t>i-1</a:t>
            </a:r>
            <a:r>
              <a:rPr lang="en"/>
              <a:t>) + K |V|</a:t>
            </a:r>
            <a:endParaRPr/>
          </a:p>
        </p:txBody>
      </p:sp>
      <p:cxnSp>
        <p:nvCxnSpPr>
          <p:cNvPr id="210" name="Google Shape;210;p36"/>
          <p:cNvCxnSpPr/>
          <p:nvPr/>
        </p:nvCxnSpPr>
        <p:spPr>
          <a:xfrm>
            <a:off x="6116475" y="528488"/>
            <a:ext cx="1626300" cy="0"/>
          </a:xfrm>
          <a:prstGeom prst="straightConnector1">
            <a:avLst/>
          </a:prstGeom>
          <a:noFill/>
          <a:ln cap="flat" cmpd="sng" w="9525">
            <a:solidFill>
              <a:srgbClr val="000000"/>
            </a:solidFill>
            <a:prstDash val="solid"/>
            <a:round/>
            <a:headEnd len="med" w="med" type="none"/>
            <a:tailEnd len="med" w="med" type="none"/>
          </a:ln>
        </p:spPr>
      </p:cxnSp>
      <p:sp>
        <p:nvSpPr>
          <p:cNvPr id="211" name="Google Shape;211;p36"/>
          <p:cNvSpPr txBox="1"/>
          <p:nvPr/>
        </p:nvSpPr>
        <p:spPr>
          <a:xfrm>
            <a:off x="4657200" y="325700"/>
            <a:ext cx="15600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P(w</a:t>
            </a:r>
            <a:r>
              <a:rPr baseline="-25000" lang="en">
                <a:solidFill>
                  <a:schemeClr val="dk1"/>
                </a:solidFill>
              </a:rPr>
              <a:t>i</a:t>
            </a:r>
            <a:r>
              <a:rPr lang="en">
                <a:solidFill>
                  <a:schemeClr val="dk1"/>
                </a:solidFill>
              </a:rPr>
              <a:t> | w</a:t>
            </a:r>
            <a:r>
              <a:rPr baseline="-25000" lang="en">
                <a:solidFill>
                  <a:schemeClr val="dk1"/>
                </a:solidFill>
              </a:rPr>
              <a:t>i-1</a:t>
            </a:r>
            <a:r>
              <a:rPr lang="en">
                <a:solidFill>
                  <a:schemeClr val="dk1"/>
                </a:solidFill>
              </a:rPr>
              <a:t>, w</a:t>
            </a:r>
            <a:r>
              <a:rPr baseline="-25000" lang="en">
                <a:solidFill>
                  <a:schemeClr val="dk1"/>
                </a:solidFill>
              </a:rPr>
              <a:t>i-2</a:t>
            </a:r>
            <a:r>
              <a:rPr lang="en">
                <a:solidFill>
                  <a:schemeClr val="dk1"/>
                </a:solidFill>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is P(potato | the)?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(Assume Add-K Smoothing with K=5.)</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17" name="Google Shape;217;p37"/>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Ngram model</a:t>
            </a:r>
            <a:endParaRPr sz="3000"/>
          </a:p>
        </p:txBody>
      </p:sp>
      <p:sp>
        <p:nvSpPr>
          <p:cNvPr id="218" name="Google Shape;218;p37"/>
          <p:cNvSpPr txBox="1"/>
          <p:nvPr/>
        </p:nvSpPr>
        <p:spPr>
          <a:xfrm>
            <a:off x="6148875" y="165125"/>
            <a:ext cx="18426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c(w</a:t>
            </a:r>
            <a:r>
              <a:rPr baseline="-25000" lang="en"/>
              <a:t>i-2</a:t>
            </a:r>
            <a:r>
              <a:rPr lang="en"/>
              <a:t>, w</a:t>
            </a:r>
            <a:r>
              <a:rPr baseline="-25000" lang="en"/>
              <a:t>i-1</a:t>
            </a:r>
            <a:r>
              <a:rPr lang="en"/>
              <a:t>, w</a:t>
            </a:r>
            <a:r>
              <a:rPr baseline="-25000" lang="en"/>
              <a:t>i</a:t>
            </a:r>
            <a:r>
              <a:rPr lang="en"/>
              <a:t>) + K</a:t>
            </a:r>
            <a:endParaRPr/>
          </a:p>
        </p:txBody>
      </p:sp>
      <p:sp>
        <p:nvSpPr>
          <p:cNvPr id="219" name="Google Shape;219;p37"/>
          <p:cNvSpPr txBox="1"/>
          <p:nvPr/>
        </p:nvSpPr>
        <p:spPr>
          <a:xfrm>
            <a:off x="6203350" y="433450"/>
            <a:ext cx="19614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c(w</a:t>
            </a:r>
            <a:r>
              <a:rPr baseline="-25000" lang="en"/>
              <a:t>i-2</a:t>
            </a:r>
            <a:r>
              <a:rPr lang="en"/>
              <a:t>, w</a:t>
            </a:r>
            <a:r>
              <a:rPr baseline="-25000" lang="en"/>
              <a:t>i-1</a:t>
            </a:r>
            <a:r>
              <a:rPr lang="en"/>
              <a:t>) + K |V|</a:t>
            </a:r>
            <a:endParaRPr/>
          </a:p>
        </p:txBody>
      </p:sp>
      <p:cxnSp>
        <p:nvCxnSpPr>
          <p:cNvPr id="220" name="Google Shape;220;p37"/>
          <p:cNvCxnSpPr/>
          <p:nvPr/>
        </p:nvCxnSpPr>
        <p:spPr>
          <a:xfrm>
            <a:off x="6116475" y="528488"/>
            <a:ext cx="1626300" cy="0"/>
          </a:xfrm>
          <a:prstGeom prst="straightConnector1">
            <a:avLst/>
          </a:prstGeom>
          <a:noFill/>
          <a:ln cap="flat" cmpd="sng" w="9525">
            <a:solidFill>
              <a:srgbClr val="000000"/>
            </a:solidFill>
            <a:prstDash val="solid"/>
            <a:round/>
            <a:headEnd len="med" w="med" type="none"/>
            <a:tailEnd len="med" w="med" type="none"/>
          </a:ln>
        </p:spPr>
      </p:cxnSp>
      <p:sp>
        <p:nvSpPr>
          <p:cNvPr id="221" name="Google Shape;221;p37"/>
          <p:cNvSpPr txBox="1"/>
          <p:nvPr/>
        </p:nvSpPr>
        <p:spPr>
          <a:xfrm>
            <a:off x="4657200" y="325700"/>
            <a:ext cx="15600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P(w</a:t>
            </a:r>
            <a:r>
              <a:rPr baseline="-25000" lang="en">
                <a:solidFill>
                  <a:schemeClr val="dk1"/>
                </a:solidFill>
              </a:rPr>
              <a:t>i</a:t>
            </a:r>
            <a:r>
              <a:rPr lang="en">
                <a:solidFill>
                  <a:schemeClr val="dk1"/>
                </a:solidFill>
              </a:rPr>
              <a:t> | w</a:t>
            </a:r>
            <a:r>
              <a:rPr baseline="-25000" lang="en">
                <a:solidFill>
                  <a:schemeClr val="dk1"/>
                </a:solidFill>
              </a:rPr>
              <a:t>i-1</a:t>
            </a:r>
            <a:r>
              <a:rPr lang="en">
                <a:solidFill>
                  <a:schemeClr val="dk1"/>
                </a:solidFill>
              </a:rPr>
              <a:t>, w</a:t>
            </a:r>
            <a:r>
              <a:rPr baseline="-25000" lang="en">
                <a:solidFill>
                  <a:schemeClr val="dk1"/>
                </a:solidFill>
              </a:rPr>
              <a:t>i-2</a:t>
            </a:r>
            <a:r>
              <a:rPr lang="en">
                <a:solidFill>
                  <a:schemeClr val="dk1"/>
                </a:solidFil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P(potato |the)</a:t>
            </a:r>
            <a:endParaRPr/>
          </a:p>
          <a:p>
            <a:pPr indent="0" lvl="0" marL="0" rtl="0" algn="l">
              <a:spcBef>
                <a:spcPts val="1600"/>
              </a:spcBef>
              <a:spcAft>
                <a:spcPts val="0"/>
              </a:spcAft>
              <a:buNone/>
            </a:pPr>
            <a:r>
              <a:rPr lang="en"/>
              <a:t>= (c(the, potato) + K) / (c(the) + KV)</a:t>
            </a:r>
            <a:endParaRPr/>
          </a:p>
          <a:p>
            <a:pPr indent="0" lvl="0" marL="0" rtl="0" algn="l">
              <a:spcBef>
                <a:spcPts val="1600"/>
              </a:spcBef>
              <a:spcAft>
                <a:spcPts val="0"/>
              </a:spcAft>
              <a:buNone/>
            </a:pPr>
            <a:r>
              <a:rPr lang="en"/>
              <a:t>= (1 + 5) / (2 + 5 * 6)</a:t>
            </a:r>
            <a:endParaRPr/>
          </a:p>
          <a:p>
            <a:pPr indent="0" lvl="0" marL="0" rtl="0" algn="l">
              <a:spcBef>
                <a:spcPts val="1600"/>
              </a:spcBef>
              <a:spcAft>
                <a:spcPts val="0"/>
              </a:spcAft>
              <a:buNone/>
            </a:pPr>
            <a:r>
              <a:rPr lang="en"/>
              <a:t>= 6 / 32</a:t>
            </a:r>
            <a:endParaRPr/>
          </a:p>
          <a:p>
            <a:pPr indent="0" lvl="0" marL="0" rtl="0" algn="l">
              <a:spcBef>
                <a:spcPts val="1600"/>
              </a:spcBef>
              <a:spcAft>
                <a:spcPts val="1600"/>
              </a:spcAft>
              <a:buNone/>
            </a:pPr>
            <a:r>
              <a:rPr lang="en"/>
              <a:t>= 0.1875</a:t>
            </a:r>
            <a:endParaRPr/>
          </a:p>
        </p:txBody>
      </p:sp>
      <p:sp>
        <p:nvSpPr>
          <p:cNvPr id="227" name="Google Shape;227;p38"/>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is P(potato | the)?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(Assume Add-K Smoothing with K=5.)</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28" name="Google Shape;228;p38"/>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Ngram model</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if your vocabulary was 10000?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(Assume Add-K Smoothing with K=5.)</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34" name="Google Shape;234;p39"/>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Ngram model</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P(potato |the)</a:t>
            </a:r>
            <a:endParaRPr/>
          </a:p>
          <a:p>
            <a:pPr indent="0" lvl="0" marL="0" rtl="0" algn="l">
              <a:spcBef>
                <a:spcPts val="1600"/>
              </a:spcBef>
              <a:spcAft>
                <a:spcPts val="0"/>
              </a:spcAft>
              <a:buNone/>
            </a:pPr>
            <a:r>
              <a:rPr lang="en"/>
              <a:t>= (c(the, potato) + K) / (c(the) + KV)</a:t>
            </a:r>
            <a:endParaRPr/>
          </a:p>
          <a:p>
            <a:pPr indent="0" lvl="0" marL="0" rtl="0" algn="l">
              <a:spcBef>
                <a:spcPts val="1600"/>
              </a:spcBef>
              <a:spcAft>
                <a:spcPts val="0"/>
              </a:spcAft>
              <a:buNone/>
            </a:pPr>
            <a:r>
              <a:rPr lang="en"/>
              <a:t>= (1 + 5) / (2 + 5 * </a:t>
            </a:r>
            <a:r>
              <a:rPr b="1" lang="en"/>
              <a:t>10000</a:t>
            </a:r>
            <a:r>
              <a:rPr lang="en"/>
              <a:t>)</a:t>
            </a:r>
            <a:endParaRPr/>
          </a:p>
          <a:p>
            <a:pPr indent="0" lvl="0" marL="0" rtl="0" algn="l">
              <a:spcBef>
                <a:spcPts val="1600"/>
              </a:spcBef>
              <a:spcAft>
                <a:spcPts val="0"/>
              </a:spcAft>
              <a:buNone/>
            </a:pPr>
            <a:r>
              <a:rPr lang="en"/>
              <a:t>= 6 / 50002</a:t>
            </a:r>
            <a:endParaRPr/>
          </a:p>
          <a:p>
            <a:pPr indent="0" lvl="0" marL="0" rtl="0" algn="l">
              <a:spcBef>
                <a:spcPts val="1600"/>
              </a:spcBef>
              <a:spcAft>
                <a:spcPts val="0"/>
              </a:spcAft>
              <a:buNone/>
            </a:pPr>
            <a:r>
              <a:rPr lang="en"/>
              <a:t>= 0.0001199952</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Hrmmm..</a:t>
            </a:r>
            <a:endParaRPr/>
          </a:p>
        </p:txBody>
      </p:sp>
      <p:sp>
        <p:nvSpPr>
          <p:cNvPr id="240" name="Google Shape;240;p40"/>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if your vocabulary was 10000?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(Assume Add-K Smoothing with K=5.)</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41" name="Google Shape;241;p40"/>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Ngram model</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Kneser-Ney: Intuition</a:t>
            </a:r>
            <a:endParaRPr/>
          </a:p>
        </p:txBody>
      </p:sp>
      <p:sp>
        <p:nvSpPr>
          <p:cNvPr id="247" name="Google Shape;247;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Idea: Use all available evidence.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Mechanism:</a:t>
            </a:r>
            <a:endParaRPr/>
          </a:p>
          <a:p>
            <a:pPr indent="-342900" lvl="0" marL="457200" rtl="0" algn="l">
              <a:lnSpc>
                <a:spcPct val="115000"/>
              </a:lnSpc>
              <a:spcBef>
                <a:spcPts val="0"/>
              </a:spcBef>
              <a:spcAft>
                <a:spcPts val="0"/>
              </a:spcAft>
              <a:buSzPts val="1800"/>
              <a:buChar char="-"/>
            </a:pPr>
            <a:r>
              <a:rPr lang="en"/>
              <a:t>“Steal” probability from n-gram model</a:t>
            </a:r>
            <a:endParaRPr/>
          </a:p>
          <a:p>
            <a:pPr indent="-342900" lvl="0" marL="457200" rtl="0" algn="l">
              <a:lnSpc>
                <a:spcPct val="115000"/>
              </a:lnSpc>
              <a:spcBef>
                <a:spcPts val="0"/>
              </a:spcBef>
              <a:spcAft>
                <a:spcPts val="0"/>
              </a:spcAft>
              <a:buSzPts val="1800"/>
              <a:buChar char="-"/>
            </a:pPr>
            <a:r>
              <a:rPr lang="en"/>
              <a:t>Give it to the (n-1)-gram model</a:t>
            </a:r>
            <a:endParaRPr/>
          </a:p>
          <a:p>
            <a:pPr indent="-342900" lvl="0" marL="457200" rtl="0" algn="l">
              <a:lnSpc>
                <a:spcPct val="115000"/>
              </a:lnSpc>
              <a:spcBef>
                <a:spcPts val="0"/>
              </a:spcBef>
              <a:spcAft>
                <a:spcPts val="0"/>
              </a:spcAft>
              <a:buSzPts val="1800"/>
              <a:buChar char="-"/>
            </a:pPr>
            <a:r>
              <a:rPr lang="en"/>
              <a:t>Recurse!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How much probability to steal?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i="1" lang="en"/>
              <a:t>Plus:</a:t>
            </a:r>
            <a:r>
              <a:rPr lang="en"/>
              <a:t> use of “type fertility” in place of traditional unigram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Reminders!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Use Piazza for all questions</a:t>
            </a:r>
            <a:endParaRPr/>
          </a:p>
          <a:p>
            <a:pPr indent="-317500" lvl="1" marL="914400" rtl="0" algn="l">
              <a:lnSpc>
                <a:spcPct val="150000"/>
              </a:lnSpc>
              <a:spcBef>
                <a:spcPts val="0"/>
              </a:spcBef>
              <a:spcAft>
                <a:spcPts val="0"/>
              </a:spcAft>
              <a:buSzPts val="1400"/>
              <a:buChar char="○"/>
            </a:pPr>
            <a:r>
              <a:rPr lang="en"/>
              <a:t>Lower latency for you; load balancing for us</a:t>
            </a:r>
            <a:endParaRPr/>
          </a:p>
          <a:p>
            <a:pPr indent="-317500" lvl="1" marL="914400" rtl="0" algn="l">
              <a:lnSpc>
                <a:spcPct val="150000"/>
              </a:lnSpc>
              <a:spcBef>
                <a:spcPts val="0"/>
              </a:spcBef>
              <a:spcAft>
                <a:spcPts val="0"/>
              </a:spcAft>
              <a:buSzPts val="1400"/>
              <a:buChar char="○"/>
            </a:pPr>
            <a:r>
              <a:rPr lang="en"/>
              <a:t>Really nice to see students helping each other</a:t>
            </a:r>
            <a:endParaRPr/>
          </a:p>
          <a:p>
            <a:pPr indent="-342900" lvl="0" marL="457200" rtl="0" algn="l">
              <a:lnSpc>
                <a:spcPct val="150000"/>
              </a:lnSpc>
              <a:spcBef>
                <a:spcPts val="0"/>
              </a:spcBef>
              <a:spcAft>
                <a:spcPts val="0"/>
              </a:spcAft>
              <a:buSzPts val="1800"/>
              <a:buChar char="●"/>
            </a:pPr>
            <a:r>
              <a:rPr lang="en"/>
              <a:t>Assignment 1 is done</a:t>
            </a:r>
            <a:endParaRPr/>
          </a:p>
          <a:p>
            <a:pPr indent="-317500" lvl="1" marL="914400" rtl="0" algn="l">
              <a:lnSpc>
                <a:spcPct val="150000"/>
              </a:lnSpc>
              <a:spcBef>
                <a:spcPts val="0"/>
              </a:spcBef>
              <a:spcAft>
                <a:spcPts val="0"/>
              </a:spcAft>
              <a:buSzPts val="1400"/>
              <a:buChar char="○"/>
            </a:pPr>
            <a:r>
              <a:rPr lang="en"/>
              <a:t>Solutions presented in recorded OH last weekend</a:t>
            </a:r>
            <a:endParaRPr/>
          </a:p>
          <a:p>
            <a:pPr indent="-342900" lvl="0" marL="457200" rtl="0" algn="l">
              <a:lnSpc>
                <a:spcPct val="150000"/>
              </a:lnSpc>
              <a:spcBef>
                <a:spcPts val="0"/>
              </a:spcBef>
              <a:spcAft>
                <a:spcPts val="0"/>
              </a:spcAft>
              <a:buSzPts val="1800"/>
              <a:buChar char="●"/>
            </a:pPr>
            <a:r>
              <a:rPr lang="en"/>
              <a:t>Assignment 2 will be released by the end of the week</a:t>
            </a:r>
            <a:endParaRPr/>
          </a:p>
          <a:p>
            <a:pPr indent="-317500" lvl="1" marL="914400" rtl="0" algn="l">
              <a:lnSpc>
                <a:spcPct val="150000"/>
              </a:lnSpc>
              <a:spcBef>
                <a:spcPts val="0"/>
              </a:spcBef>
              <a:spcAft>
                <a:spcPts val="0"/>
              </a:spcAft>
              <a:buSzPts val="1400"/>
              <a:buChar char="○"/>
            </a:pPr>
            <a:r>
              <a:rPr lang="en"/>
              <a:t>Release dates &amp; deadlines have shifted around on the syllabus, please double check!</a:t>
            </a:r>
            <a:endParaRPr/>
          </a:p>
          <a:p>
            <a:pPr indent="-317500" lvl="1" marL="914400" rtl="0" algn="l">
              <a:lnSpc>
                <a:spcPct val="150000"/>
              </a:lnSpc>
              <a:spcBef>
                <a:spcPts val="0"/>
              </a:spcBef>
              <a:spcAft>
                <a:spcPts val="0"/>
              </a:spcAft>
              <a:buSzPts val="1400"/>
              <a:buChar char="○"/>
            </a:pPr>
            <a:r>
              <a:rPr lang="en"/>
              <a:t>Feel free to submit project proposals as soon as you have a strong proposal put together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is the type fertility of “the”?</a:t>
            </a:r>
            <a:endParaRPr/>
          </a:p>
          <a:p>
            <a:pPr indent="0" lvl="0" marL="0" rtl="0" algn="ctr">
              <a:spcBef>
                <a:spcPts val="0"/>
              </a:spcBef>
              <a:spcAft>
                <a:spcPts val="0"/>
              </a:spcAft>
              <a:buNone/>
            </a:pPr>
            <a:r>
              <a:rPr lang="en"/>
              <a:t>What is the type fertility of “potato”?</a:t>
            </a:r>
            <a:endParaRPr/>
          </a:p>
          <a:p>
            <a:pPr indent="0" lvl="0" marL="0" rtl="0" algn="ctr">
              <a:spcBef>
                <a:spcPts val="0"/>
              </a:spcBef>
              <a:spcAft>
                <a:spcPts val="0"/>
              </a:spcAft>
              <a:buNone/>
            </a:pPr>
            <a:r>
              <a:t/>
            </a:r>
            <a:endParaRPr/>
          </a:p>
        </p:txBody>
      </p:sp>
      <p:sp>
        <p:nvSpPr>
          <p:cNvPr id="253" name="Google Shape;253;p42"/>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K-N Smoothing</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2</a:t>
            </a:r>
            <a:endParaRPr/>
          </a:p>
          <a:p>
            <a:pPr indent="0" lvl="0" marL="0" rtl="0" algn="l">
              <a:spcBef>
                <a:spcPts val="1600"/>
              </a:spcBef>
              <a:spcAft>
                <a:spcPts val="0"/>
              </a:spcAft>
              <a:buNone/>
            </a:pPr>
            <a:r>
              <a:rPr lang="en"/>
              <a:t>    (comes after “&lt;s&gt;” and “than”)</a:t>
            </a:r>
            <a:endParaRPr/>
          </a:p>
          <a:p>
            <a:pPr indent="0" lvl="0" marL="0" rtl="0" algn="l">
              <a:spcBef>
                <a:spcPts val="1600"/>
              </a:spcBef>
              <a:spcAft>
                <a:spcPts val="0"/>
              </a:spcAft>
              <a:buNone/>
            </a:pPr>
            <a:r>
              <a:rPr lang="en"/>
              <a:t>potato: 1</a:t>
            </a:r>
            <a:endParaRPr/>
          </a:p>
          <a:p>
            <a:pPr indent="0" lvl="0" marL="0" rtl="0" algn="l">
              <a:spcBef>
                <a:spcPts val="1600"/>
              </a:spcBef>
              <a:spcAft>
                <a:spcPts val="1600"/>
              </a:spcAft>
              <a:buNone/>
            </a:pPr>
            <a:r>
              <a:rPr lang="en"/>
              <a:t>    (comes after “the”)</a:t>
            </a:r>
            <a:endParaRPr/>
          </a:p>
        </p:txBody>
      </p:sp>
      <p:sp>
        <p:nvSpPr>
          <p:cNvPr id="259" name="Google Shape;259;p43"/>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is the type fertility of “the”?</a:t>
            </a:r>
            <a:endParaRPr/>
          </a:p>
          <a:p>
            <a:pPr indent="0" lvl="0" marL="0" rtl="0" algn="ctr">
              <a:spcBef>
                <a:spcPts val="0"/>
              </a:spcBef>
              <a:spcAft>
                <a:spcPts val="0"/>
              </a:spcAft>
              <a:buNone/>
            </a:pPr>
            <a:r>
              <a:rPr lang="en"/>
              <a:t>What is the type fertility of “potato”?</a:t>
            </a:r>
            <a:endParaRPr/>
          </a:p>
          <a:p>
            <a:pPr indent="0" lvl="0" marL="0" rtl="0" algn="ctr">
              <a:spcBef>
                <a:spcPts val="0"/>
              </a:spcBef>
              <a:spcAft>
                <a:spcPts val="0"/>
              </a:spcAft>
              <a:buNone/>
            </a:pPr>
            <a:r>
              <a:t/>
            </a:r>
            <a:endParaRPr/>
          </a:p>
        </p:txBody>
      </p:sp>
      <p:sp>
        <p:nvSpPr>
          <p:cNvPr id="260" name="Google Shape;260;p43"/>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K-N Smoothing</a:t>
            </a:r>
            <a:endParaRPr sz="3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4"/>
          <p:cNvSpPr txBox="1"/>
          <p:nvPr>
            <p:ph idx="1" type="subTitle"/>
          </p:nvPr>
        </p:nvSpPr>
        <p:spPr>
          <a:xfrm>
            <a:off x="191975" y="2230500"/>
            <a:ext cx="42156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rPr b="1" lang="en"/>
              <a:t>the potato</a:t>
            </a:r>
            <a:r>
              <a:rPr lang="en"/>
              <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is the type fertility of “the” now?</a:t>
            </a:r>
            <a:endParaRPr/>
          </a:p>
          <a:p>
            <a:pPr indent="0" lvl="0" marL="0" rtl="0" algn="ctr">
              <a:spcBef>
                <a:spcPts val="0"/>
              </a:spcBef>
              <a:spcAft>
                <a:spcPts val="0"/>
              </a:spcAft>
              <a:buNone/>
            </a:pPr>
            <a:r>
              <a:rPr lang="en"/>
              <a:t>What is the type fertility of “potato” now?</a:t>
            </a:r>
            <a:endParaRPr/>
          </a:p>
          <a:p>
            <a:pPr indent="0" lvl="0" marL="0" rtl="0" algn="ctr">
              <a:spcBef>
                <a:spcPts val="0"/>
              </a:spcBef>
              <a:spcAft>
                <a:spcPts val="0"/>
              </a:spcAft>
              <a:buNone/>
            </a:pPr>
            <a:r>
              <a:t/>
            </a:r>
            <a:endParaRPr/>
          </a:p>
        </p:txBody>
      </p:sp>
      <p:sp>
        <p:nvSpPr>
          <p:cNvPr id="266" name="Google Shape;266;p44"/>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K-N Smoothing</a:t>
            </a:r>
            <a:endParaRPr sz="3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5"/>
          <p:cNvSpPr txBox="1"/>
          <p:nvPr>
            <p:ph idx="1" type="subTitle"/>
          </p:nvPr>
        </p:nvSpPr>
        <p:spPr>
          <a:xfrm>
            <a:off x="191975" y="2230500"/>
            <a:ext cx="42156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rPr b="1" lang="en"/>
              <a:t>the potato</a:t>
            </a:r>
            <a:r>
              <a:rPr lang="en"/>
              <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is the type fertility of “the” now?</a:t>
            </a:r>
            <a:endParaRPr/>
          </a:p>
          <a:p>
            <a:pPr indent="0" lvl="0" marL="0" rtl="0" algn="ctr">
              <a:spcBef>
                <a:spcPts val="0"/>
              </a:spcBef>
              <a:spcAft>
                <a:spcPts val="0"/>
              </a:spcAft>
              <a:buNone/>
            </a:pPr>
            <a:r>
              <a:rPr lang="en"/>
              <a:t>What is the type fertility of “potato” now?</a:t>
            </a:r>
            <a:endParaRPr/>
          </a:p>
          <a:p>
            <a:pPr indent="0" lvl="0" marL="0" rtl="0" algn="ctr">
              <a:spcBef>
                <a:spcPts val="0"/>
              </a:spcBef>
              <a:spcAft>
                <a:spcPts val="0"/>
              </a:spcAft>
              <a:buNone/>
            </a:pPr>
            <a:r>
              <a:t/>
            </a:r>
            <a:endParaRPr/>
          </a:p>
        </p:txBody>
      </p:sp>
      <p:sp>
        <p:nvSpPr>
          <p:cNvPr id="272" name="Google Shape;272;p45"/>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K-N Smoothing</a:t>
            </a:r>
            <a:endParaRPr sz="3000"/>
          </a:p>
        </p:txBody>
      </p:sp>
      <p:sp>
        <p:nvSpPr>
          <p:cNvPr id="273" name="Google Shape;273;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3</a:t>
            </a:r>
            <a:endParaRPr/>
          </a:p>
          <a:p>
            <a:pPr indent="0" lvl="0" marL="457200" rtl="0" algn="l">
              <a:spcBef>
                <a:spcPts val="1600"/>
              </a:spcBef>
              <a:spcAft>
                <a:spcPts val="0"/>
              </a:spcAft>
              <a:buNone/>
            </a:pPr>
            <a:r>
              <a:rPr lang="en"/>
              <a:t>(comes after “&lt;s&gt;” and “than”, “tomato”)</a:t>
            </a:r>
            <a:endParaRPr/>
          </a:p>
          <a:p>
            <a:pPr indent="0" lvl="0" marL="0" rtl="0" algn="l">
              <a:spcBef>
                <a:spcPts val="1600"/>
              </a:spcBef>
              <a:spcAft>
                <a:spcPts val="0"/>
              </a:spcAft>
              <a:buNone/>
            </a:pPr>
            <a:r>
              <a:rPr lang="en"/>
              <a:t>potato: 1</a:t>
            </a:r>
            <a:endParaRPr/>
          </a:p>
          <a:p>
            <a:pPr indent="0" lvl="0" marL="457200" rtl="0" algn="l">
              <a:spcBef>
                <a:spcPts val="1600"/>
              </a:spcBef>
              <a:spcAft>
                <a:spcPts val="1600"/>
              </a:spcAft>
              <a:buNone/>
            </a:pPr>
            <a:r>
              <a:rPr lang="en"/>
              <a:t>(comes after “the”)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few more notes on word embeddings</a:t>
            </a:r>
            <a:r>
              <a:rPr lang="en"/>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Take some time to play...</a:t>
            </a:r>
            <a:endParaRPr/>
          </a:p>
        </p:txBody>
      </p:sp>
      <p:sp>
        <p:nvSpPr>
          <p:cNvPr id="284" name="Google Shape;284;p47"/>
          <p:cNvSpPr txBox="1"/>
          <p:nvPr/>
        </p:nvSpPr>
        <p:spPr>
          <a:xfrm>
            <a:off x="2111250" y="2284650"/>
            <a:ext cx="4921500" cy="5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If you haven’t already, please spend some time looking through...</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-&gt; </a:t>
            </a:r>
            <a:r>
              <a:rPr lang="en" sz="1800" u="sng">
                <a:solidFill>
                  <a:schemeClr val="hlink"/>
                </a:solidFill>
                <a:latin typeface="Open Sans"/>
                <a:ea typeface="Open Sans"/>
                <a:cs typeface="Open Sans"/>
                <a:sym typeface="Open Sans"/>
                <a:hlinkClick r:id="rId3"/>
              </a:rPr>
              <a:t>Jupyter Notebook: simple_lm</a:t>
            </a:r>
            <a:r>
              <a:rPr lang="en" sz="1800">
                <a:latin typeface="Open Sans"/>
                <a:ea typeface="Open Sans"/>
                <a:cs typeface="Open Sans"/>
                <a:sym typeface="Open Sans"/>
              </a:rPr>
              <a:t> &lt;-</a:t>
            </a:r>
            <a:endParaRPr sz="1800">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 words for language models</a:t>
            </a:r>
            <a:endParaRPr/>
          </a:p>
        </p:txBody>
      </p:sp>
      <p:sp>
        <p:nvSpPr>
          <p:cNvPr id="290" name="Google Shape;290;p48"/>
          <p:cNvSpPr txBox="1"/>
          <p:nvPr>
            <p:ph idx="1" type="body"/>
          </p:nvPr>
        </p:nvSpPr>
        <p:spPr>
          <a:xfrm>
            <a:off x="387900" y="136377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Train</a:t>
            </a:r>
            <a:br>
              <a:rPr b="1" lang="en" sz="1200"/>
            </a:br>
            <a:r>
              <a:rPr lang="en" sz="1200"/>
              <a:t>like to fly to honolulu			20</a:t>
            </a:r>
            <a:br>
              <a:rPr lang="en" sz="1200"/>
            </a:br>
            <a:r>
              <a:rPr lang="en" sz="1200"/>
              <a:t>just flew back from </a:t>
            </a:r>
            <a:r>
              <a:rPr b="1" lang="en" sz="1200">
                <a:solidFill>
                  <a:schemeClr val="lt2"/>
                </a:solidFill>
              </a:rPr>
              <a:t>beijing</a:t>
            </a:r>
            <a:r>
              <a:rPr lang="en" sz="1200"/>
              <a:t>		10</a:t>
            </a:r>
            <a:br>
              <a:rPr lang="en" sz="1200"/>
            </a:br>
            <a:r>
              <a:rPr lang="en" sz="1200"/>
              <a:t>just flew back from boston		35</a:t>
            </a:r>
            <a:br>
              <a:rPr lang="en" sz="1200"/>
            </a:br>
            <a:r>
              <a:rPr lang="en" sz="1200"/>
              <a:t>just flew back from honolulu		65</a:t>
            </a:r>
            <a:br>
              <a:rPr lang="en" sz="1200"/>
            </a:br>
            <a:r>
              <a:rPr lang="en" sz="1200"/>
              <a:t>i grew up near dallas			5</a:t>
            </a:r>
            <a:br>
              <a:rPr lang="en" sz="1200"/>
            </a:br>
            <a:r>
              <a:rPr lang="en" sz="1200"/>
              <a:t>I grew up near boston			3</a:t>
            </a:r>
            <a:br>
              <a:rPr lang="en" sz="1200"/>
            </a:br>
            <a:r>
              <a:rPr lang="en" sz="1200"/>
              <a:t>moved back home from chicago 	8</a:t>
            </a:r>
            <a:br>
              <a:rPr lang="en" sz="1200"/>
            </a:br>
            <a:r>
              <a:rPr lang="en" sz="1200"/>
              <a:t>moved back home from dallas 		8</a:t>
            </a:r>
            <a:br>
              <a:rPr lang="en" sz="1200"/>
            </a:br>
            <a:r>
              <a:rPr b="1" lang="en" sz="1200">
                <a:solidFill>
                  <a:schemeClr val="lt2"/>
                </a:solidFill>
              </a:rPr>
              <a:t>always wanted to visit</a:t>
            </a:r>
            <a:r>
              <a:rPr lang="en" sz="1200">
                <a:solidFill>
                  <a:schemeClr val="lt2"/>
                </a:solidFill>
              </a:rPr>
              <a:t> </a:t>
            </a:r>
            <a:r>
              <a:rPr lang="en" sz="1200"/>
              <a:t>london    	7</a:t>
            </a:r>
            <a:br>
              <a:rPr lang="en" sz="1200"/>
            </a:br>
            <a:r>
              <a:rPr b="1" lang="en" sz="1200">
                <a:solidFill>
                  <a:schemeClr val="lt2"/>
                </a:solidFill>
              </a:rPr>
              <a:t>always wanted to visit</a:t>
            </a:r>
            <a:r>
              <a:rPr lang="en" sz="1200">
                <a:solidFill>
                  <a:schemeClr val="lt2"/>
                </a:solidFill>
              </a:rPr>
              <a:t> </a:t>
            </a:r>
            <a:r>
              <a:rPr lang="en" sz="1200"/>
              <a:t>boston		5</a:t>
            </a:r>
            <a:br>
              <a:rPr lang="en"/>
            </a:br>
            <a:br>
              <a:rPr lang="en"/>
            </a:br>
            <a:r>
              <a:rPr b="1" lang="en"/>
              <a:t>Evaluation/Application</a:t>
            </a:r>
            <a:br>
              <a:rPr b="1" lang="en"/>
            </a:br>
            <a:r>
              <a:rPr b="1" lang="en" sz="1200">
                <a:solidFill>
                  <a:schemeClr val="lt2"/>
                </a:solidFill>
              </a:rPr>
              <a:t>always wanted to visit beijing</a:t>
            </a:r>
            <a:r>
              <a:rPr lang="en" sz="1200"/>
              <a:t>		?</a:t>
            </a:r>
            <a:br>
              <a:rPr lang="en" sz="1200"/>
            </a:br>
            <a:br>
              <a:rPr lang="en"/>
            </a:br>
            <a:br>
              <a:rPr b="1" lang="en"/>
            </a:br>
            <a:br>
              <a:rPr b="1" lang="en"/>
            </a:br>
            <a:endParaRPr/>
          </a:p>
        </p:txBody>
      </p:sp>
      <p:sp>
        <p:nvSpPr>
          <p:cNvPr id="291" name="Google Shape;291;p4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2"/>
                </a:solidFill>
              </a:rPr>
              <a:t>Are there drawbacks of modeling all words separately?</a:t>
            </a:r>
            <a:endParaRPr b="1" sz="1200">
              <a:solidFill>
                <a:schemeClr val="lt2"/>
              </a:solidFill>
            </a:endParaRPr>
          </a:p>
          <a:p>
            <a:pPr indent="0" lvl="0" marL="0" rtl="0" algn="l">
              <a:spcBef>
                <a:spcPts val="1600"/>
              </a:spcBef>
              <a:spcAft>
                <a:spcPts val="0"/>
              </a:spcAft>
              <a:buNone/>
            </a:pPr>
            <a:r>
              <a:rPr lang="en" sz="1200"/>
              <a:t>Words that described similar types of things can </a:t>
            </a:r>
            <a:br>
              <a:rPr lang="en" sz="1200"/>
            </a:br>
            <a:r>
              <a:rPr lang="en" sz="1200"/>
              <a:t>be used in similar contexts.</a:t>
            </a:r>
            <a:br>
              <a:rPr lang="en" sz="1200"/>
            </a:br>
            <a:br>
              <a:rPr lang="en" sz="1200"/>
            </a:br>
            <a:r>
              <a:rPr b="1" i="1" lang="en" sz="1200"/>
              <a:t>Specific contexts will not be observed with all words having the same type (e.g. city names)</a:t>
            </a:r>
            <a:endParaRPr b="1" i="1" sz="1200"/>
          </a:p>
          <a:p>
            <a:pPr indent="0" lvl="0" marL="0" rtl="0" algn="l">
              <a:spcBef>
                <a:spcPts val="1600"/>
              </a:spcBef>
              <a:spcAft>
                <a:spcPts val="1600"/>
              </a:spcAft>
              <a:buNone/>
            </a:pPr>
            <a:r>
              <a:rPr lang="en" sz="1200"/>
              <a:t>What if we modeled: </a:t>
            </a:r>
            <a:br>
              <a:rPr lang="en" sz="1200"/>
            </a:br>
            <a:r>
              <a:rPr lang="en" sz="1200">
                <a:latin typeface="Courier New"/>
                <a:ea typeface="Courier New"/>
                <a:cs typeface="Courier New"/>
                <a:sym typeface="Courier New"/>
              </a:rPr>
              <a:t>P(&lt;city name&gt; | "always wanted to visit")</a:t>
            </a:r>
            <a:endParaRPr sz="12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about different ways words can be similar?</a:t>
            </a:r>
            <a:endParaRPr/>
          </a:p>
        </p:txBody>
      </p:sp>
      <p:sp>
        <p:nvSpPr>
          <p:cNvPr id="297" name="Google Shape;297;p49"/>
          <p:cNvSpPr txBox="1"/>
          <p:nvPr>
            <p:ph idx="1" type="body"/>
          </p:nvPr>
        </p:nvSpPr>
        <p:spPr>
          <a:xfrm>
            <a:off x="387900" y="1363775"/>
            <a:ext cx="4368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b="1" lang="en" sz="1200"/>
            </a:br>
            <a:r>
              <a:rPr b="1" lang="en" sz="1200">
                <a:solidFill>
                  <a:schemeClr val="lt2"/>
                </a:solidFill>
              </a:rPr>
              <a:t>honolulu | la | cancún | florida</a:t>
            </a:r>
            <a:r>
              <a:rPr lang="en" sz="1200">
                <a:solidFill>
                  <a:schemeClr val="lt2"/>
                </a:solidFill>
              </a:rPr>
              <a:t> </a:t>
            </a:r>
            <a:r>
              <a:rPr lang="en" sz="1200"/>
              <a:t>has great beaches</a:t>
            </a:r>
            <a:br>
              <a:rPr b="1" lang="en" sz="1200"/>
            </a:br>
            <a:r>
              <a:rPr b="1" lang="en" sz="1200">
                <a:solidFill>
                  <a:schemeClr val="lt2"/>
                </a:solidFill>
              </a:rPr>
              <a:t>washington | beijing | congress</a:t>
            </a:r>
            <a:r>
              <a:rPr lang="en" sz="1200">
                <a:solidFill>
                  <a:schemeClr val="lt2"/>
                </a:solidFill>
              </a:rPr>
              <a:t> </a:t>
            </a:r>
            <a:r>
              <a:rPr lang="en" sz="1200"/>
              <a:t>issued a new policy...</a:t>
            </a:r>
            <a:br>
              <a:rPr lang="en" sz="1200"/>
            </a:br>
            <a:r>
              <a:rPr b="1" lang="en" sz="1200">
                <a:solidFill>
                  <a:schemeClr val="lt2"/>
                </a:solidFill>
              </a:rPr>
              <a:t>boston | montreal | fargo</a:t>
            </a:r>
            <a:r>
              <a:rPr lang="en" sz="1200"/>
              <a:t> buried by snow...</a:t>
            </a:r>
            <a:br>
              <a:rPr lang="en" sz="1200"/>
            </a:br>
            <a:r>
              <a:rPr b="1" lang="en" sz="1200">
                <a:solidFill>
                  <a:schemeClr val="lt2"/>
                </a:solidFill>
              </a:rPr>
              <a:t>honolulu | sf</a:t>
            </a:r>
            <a:r>
              <a:rPr lang="en" sz="1200">
                <a:solidFill>
                  <a:schemeClr val="lt2"/>
                </a:solidFill>
              </a:rPr>
              <a:t> </a:t>
            </a:r>
            <a:r>
              <a:rPr lang="en" sz="1200"/>
              <a:t>have wet mild winters</a:t>
            </a:r>
            <a:br>
              <a:rPr lang="en" sz="1200"/>
            </a:br>
            <a:r>
              <a:rPr lang="en" sz="1200"/>
              <a:t>  </a:t>
            </a:r>
            <a:br>
              <a:rPr lang="en" sz="1200"/>
            </a:br>
            <a:r>
              <a:rPr lang="en" sz="1200"/>
              <a:t>The tech startup from </a:t>
            </a:r>
            <a:r>
              <a:rPr b="1" lang="en" sz="1200">
                <a:solidFill>
                  <a:schemeClr val="lt2"/>
                </a:solidFill>
              </a:rPr>
              <a:t>sf | seattle | boston | austin | boulder</a:t>
            </a:r>
            <a:r>
              <a:rPr lang="en" sz="1200"/>
              <a:t> ...</a:t>
            </a:r>
            <a:br>
              <a:rPr lang="en"/>
            </a:br>
            <a:br>
              <a:rPr b="1" lang="en"/>
            </a:br>
            <a:br>
              <a:rPr b="1" lang="en"/>
            </a:br>
            <a:endParaRPr/>
          </a:p>
        </p:txBody>
      </p:sp>
      <p:sp>
        <p:nvSpPr>
          <p:cNvPr id="298" name="Google Shape;298;p4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lt2"/>
                </a:solidFill>
              </a:rPr>
              <a:t>Is a single cluster category enough for each word?</a:t>
            </a:r>
            <a:endParaRPr b="1" i="1" sz="1200">
              <a:solidFill>
                <a:schemeClr val="lt2"/>
              </a:solidFill>
            </a:endParaRPr>
          </a:p>
          <a:p>
            <a:pPr indent="0" lvl="0" marL="0" rtl="0" algn="l">
              <a:spcBef>
                <a:spcPts val="1600"/>
              </a:spcBef>
              <a:spcAft>
                <a:spcPts val="0"/>
              </a:spcAft>
              <a:buNone/>
            </a:pPr>
            <a:r>
              <a:rPr lang="en" sz="1200"/>
              <a:t>Numerous ways one word can be similar to another</a:t>
            </a:r>
            <a:endParaRPr sz="1200"/>
          </a:p>
          <a:p>
            <a:pPr indent="0" lvl="0" marL="0" rtl="0" algn="l">
              <a:spcBef>
                <a:spcPts val="1600"/>
              </a:spcBef>
              <a:spcAft>
                <a:spcPts val="1600"/>
              </a:spcAft>
              <a:buNone/>
            </a:pPr>
            <a:r>
              <a:rPr lang="en" sz="1200"/>
              <a:t>Not always categorical (e.g., likely location for a tech startup)</a:t>
            </a:r>
            <a:br>
              <a:rPr lang="en" sz="1200"/>
            </a:br>
            <a:br>
              <a:rPr lang="en" sz="1200"/>
            </a:br>
            <a:r>
              <a:rPr lang="en" sz="1200"/>
              <a:t>Important dimensions differ based on application.</a:t>
            </a:r>
            <a:endParaRPr sz="12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0"/>
          <p:cNvSpPr/>
          <p:nvPr/>
        </p:nvSpPr>
        <p:spPr>
          <a:xfrm>
            <a:off x="403400" y="1487575"/>
            <a:ext cx="3999900" cy="3078900"/>
          </a:xfrm>
          <a:prstGeom prst="rect">
            <a:avLst/>
          </a:pr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Bias</a:t>
            </a:r>
            <a:endParaRPr/>
          </a:p>
        </p:txBody>
      </p:sp>
      <p:sp>
        <p:nvSpPr>
          <p:cNvPr id="305" name="Google Shape;305;p50"/>
          <p:cNvSpPr txBox="1"/>
          <p:nvPr>
            <p:ph idx="2" type="body"/>
          </p:nvPr>
        </p:nvSpPr>
        <p:spPr>
          <a:xfrm>
            <a:off x="4756200" y="1489825"/>
            <a:ext cx="43194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Biased data results in biased representations</a:t>
            </a:r>
            <a:br>
              <a:rPr lang="en"/>
            </a:br>
            <a:r>
              <a:rPr lang="en" sz="1200"/>
              <a:t>Models representations capture stereotypes (e.g., gender, racial) and implicit biases in language usage.</a:t>
            </a:r>
            <a:r>
              <a:rPr lang="en"/>
              <a:t> </a:t>
            </a:r>
            <a:endParaRPr/>
          </a:p>
          <a:p>
            <a:pPr indent="0" lvl="0" marL="0" rtl="0" algn="ctr">
              <a:spcBef>
                <a:spcPts val="1600"/>
              </a:spcBef>
              <a:spcAft>
                <a:spcPts val="0"/>
              </a:spcAft>
              <a:buNone/>
            </a:pPr>
            <a:r>
              <a:rPr i="1" lang="en" sz="1200" u="sng"/>
              <a:t>Representations can be used to study biased language</a:t>
            </a:r>
            <a:endParaRPr sz="1200" u="sng"/>
          </a:p>
          <a:p>
            <a:pPr indent="0" lvl="0" marL="0" rtl="0" algn="l">
              <a:spcBef>
                <a:spcPts val="1600"/>
              </a:spcBef>
              <a:spcAft>
                <a:spcPts val="0"/>
              </a:spcAft>
              <a:buNone/>
            </a:pPr>
            <a:r>
              <a:rPr b="1" lang="en">
                <a:solidFill>
                  <a:schemeClr val="lt2"/>
                </a:solidFill>
              </a:rPr>
              <a:t>Debiasing</a:t>
            </a:r>
            <a:br>
              <a:rPr b="1" lang="en"/>
            </a:br>
            <a:r>
              <a:rPr lang="en" sz="1200"/>
              <a:t>Critical for fairness in downstream applications</a:t>
            </a:r>
            <a:br>
              <a:rPr lang="en" sz="1200"/>
            </a:br>
            <a:r>
              <a:rPr lang="en" sz="1200"/>
              <a:t>Identify and adjust representations to eliminate or soften</a:t>
            </a:r>
            <a:endParaRPr sz="1200"/>
          </a:p>
          <a:p>
            <a:pPr indent="0" lvl="0" marL="0" rtl="0" algn="l">
              <a:spcBef>
                <a:spcPts val="1600"/>
              </a:spcBef>
              <a:spcAft>
                <a:spcPts val="0"/>
              </a:spcAft>
              <a:buNone/>
            </a:pPr>
            <a:r>
              <a:rPr b="1" lang="en">
                <a:solidFill>
                  <a:schemeClr val="lt2"/>
                </a:solidFill>
              </a:rPr>
              <a:t>Key Idea</a:t>
            </a:r>
            <a:br>
              <a:rPr b="1" lang="en"/>
            </a:br>
            <a:r>
              <a:rPr lang="en" sz="1200"/>
              <a:t>Identify subspace that captures bias</a:t>
            </a:r>
            <a:br>
              <a:rPr lang="en" sz="1200"/>
            </a:br>
            <a:r>
              <a:rPr lang="en" sz="1200"/>
              <a:t>Ensure differences between neutral words do not differ (or minimal differ) due to biased subspace</a:t>
            </a:r>
            <a:endParaRPr sz="1200"/>
          </a:p>
          <a:p>
            <a:pPr indent="0" lvl="0" marL="0" rtl="0" algn="l">
              <a:spcBef>
                <a:spcPts val="1600"/>
              </a:spcBef>
              <a:spcAft>
                <a:spcPts val="1600"/>
              </a:spcAft>
              <a:buNone/>
            </a:pPr>
            <a:r>
              <a:rPr lang="en" sz="800" u="sng">
                <a:solidFill>
                  <a:schemeClr val="hlink"/>
                </a:solidFill>
                <a:hlinkClick r:id="rId3"/>
              </a:rPr>
              <a:t>http://blog.conceptnet.io/posts/2017/how-to-make-a-racist-ai-without-really-trying/</a:t>
            </a:r>
            <a:br>
              <a:rPr lang="en"/>
            </a:br>
            <a:endParaRPr/>
          </a:p>
        </p:txBody>
      </p:sp>
      <p:pic>
        <p:nvPicPr>
          <p:cNvPr id="306" name="Google Shape;306;p50"/>
          <p:cNvPicPr preferRelativeResize="0"/>
          <p:nvPr/>
        </p:nvPicPr>
        <p:blipFill>
          <a:blip r:embed="rId4">
            <a:alphaModFix/>
          </a:blip>
          <a:stretch>
            <a:fillRect/>
          </a:stretch>
        </p:blipFill>
        <p:spPr>
          <a:xfrm>
            <a:off x="492975" y="2056925"/>
            <a:ext cx="3814000" cy="1817501"/>
          </a:xfrm>
          <a:prstGeom prst="rect">
            <a:avLst/>
          </a:prstGeom>
          <a:noFill/>
          <a:ln>
            <a:noFill/>
          </a:ln>
        </p:spPr>
      </p:pic>
      <p:sp>
        <p:nvSpPr>
          <p:cNvPr id="307" name="Google Shape;307;p50"/>
          <p:cNvSpPr txBox="1"/>
          <p:nvPr/>
        </p:nvSpPr>
        <p:spPr>
          <a:xfrm>
            <a:off x="303875" y="4568725"/>
            <a:ext cx="40839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D966"/>
                </a:solidFill>
              </a:rPr>
              <a:t>Bolukbasi et al. 2016</a:t>
            </a:r>
            <a:endParaRPr sz="1100">
              <a:solidFill>
                <a:srgbClr val="FFD966"/>
              </a:solidFill>
            </a:endParaRPr>
          </a:p>
        </p:txBody>
      </p:sp>
      <p:pic>
        <p:nvPicPr>
          <p:cNvPr id="308" name="Google Shape;308;p50"/>
          <p:cNvPicPr preferRelativeResize="0"/>
          <p:nvPr/>
        </p:nvPicPr>
        <p:blipFill>
          <a:blip r:embed="rId5">
            <a:alphaModFix/>
          </a:blip>
          <a:stretch>
            <a:fillRect/>
          </a:stretch>
        </p:blipFill>
        <p:spPr>
          <a:xfrm>
            <a:off x="553700" y="1599075"/>
            <a:ext cx="3561999" cy="29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Peeking ahead...</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Char char="●"/>
            </a:pPr>
            <a:r>
              <a:rPr lang="en">
                <a:solidFill>
                  <a:srgbClr val="38761D"/>
                </a:solidFill>
              </a:rPr>
              <a:t>Week 1: Introduction</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2-3: Classification &amp; Sentiment</a:t>
            </a:r>
            <a:endParaRPr>
              <a:solidFill>
                <a:srgbClr val="38761D"/>
              </a:solidFill>
            </a:endParaRPr>
          </a:p>
          <a:p>
            <a:pPr indent="-342900" lvl="0" marL="457200" rtl="0" algn="l">
              <a:spcBef>
                <a:spcPts val="0"/>
              </a:spcBef>
              <a:spcAft>
                <a:spcPts val="0"/>
              </a:spcAft>
              <a:buClr>
                <a:srgbClr val="FF9900"/>
              </a:buClr>
              <a:buSzPts val="1800"/>
              <a:buChar char="●"/>
            </a:pPr>
            <a:r>
              <a:rPr lang="en">
                <a:solidFill>
                  <a:srgbClr val="FF9900"/>
                </a:solidFill>
              </a:rPr>
              <a:t>Week 4 - 5: Language Modeling &amp; Representations</a:t>
            </a:r>
            <a:endParaRPr>
              <a:solidFill>
                <a:srgbClr val="FF9900"/>
              </a:solidFill>
            </a:endParaRPr>
          </a:p>
          <a:p>
            <a:pPr indent="-317500" lvl="1" marL="914400" rtl="0" algn="l">
              <a:spcBef>
                <a:spcPts val="0"/>
              </a:spcBef>
              <a:spcAft>
                <a:spcPts val="0"/>
              </a:spcAft>
              <a:buClr>
                <a:srgbClr val="FF9900"/>
              </a:buClr>
              <a:buSzPts val="1400"/>
              <a:buChar char="○"/>
            </a:pPr>
            <a:r>
              <a:rPr lang="en">
                <a:solidFill>
                  <a:srgbClr val="FF9900"/>
                </a:solidFill>
              </a:rPr>
              <a:t>N-gram models</a:t>
            </a:r>
            <a:endParaRPr>
              <a:solidFill>
                <a:srgbClr val="FF9900"/>
              </a:solidFill>
            </a:endParaRPr>
          </a:p>
          <a:p>
            <a:pPr indent="-317500" lvl="1" marL="914400" rtl="0" algn="l">
              <a:spcBef>
                <a:spcPts val="0"/>
              </a:spcBef>
              <a:spcAft>
                <a:spcPts val="0"/>
              </a:spcAft>
              <a:buClr>
                <a:srgbClr val="000000"/>
              </a:buClr>
              <a:buSzPts val="1400"/>
              <a:buChar char="○"/>
            </a:pPr>
            <a:r>
              <a:rPr lang="en">
                <a:solidFill>
                  <a:srgbClr val="000000"/>
                </a:solidFill>
              </a:rPr>
              <a:t>Neural Language Models (RNNs, LSTMs)</a:t>
            </a:r>
            <a:endParaRPr>
              <a:solidFill>
                <a:srgbClr val="000000"/>
              </a:solidFill>
            </a:endParaRPr>
          </a:p>
          <a:p>
            <a:pPr indent="-342900" lvl="0" marL="457200" rtl="0" algn="l">
              <a:spcBef>
                <a:spcPts val="0"/>
              </a:spcBef>
              <a:spcAft>
                <a:spcPts val="0"/>
              </a:spcAft>
              <a:buSzPts val="1800"/>
              <a:buChar char="●"/>
            </a:pPr>
            <a:r>
              <a:rPr lang="en"/>
              <a:t>Week 6 - 7: Machine Translation</a:t>
            </a:r>
            <a:endParaRPr/>
          </a:p>
          <a:p>
            <a:pPr indent="-342900" lvl="0" marL="457200" rtl="0" algn="l">
              <a:spcBef>
                <a:spcPts val="0"/>
              </a:spcBef>
              <a:spcAft>
                <a:spcPts val="0"/>
              </a:spcAft>
              <a:buSzPts val="1800"/>
              <a:buChar char="●"/>
            </a:pPr>
            <a:r>
              <a:rPr lang="en"/>
              <a:t>Week 8: Summarization</a:t>
            </a:r>
            <a:endParaRPr/>
          </a:p>
          <a:p>
            <a:pPr indent="-342900" lvl="0" marL="457200" rtl="0" algn="l">
              <a:spcBef>
                <a:spcPts val="0"/>
              </a:spcBef>
              <a:spcAft>
                <a:spcPts val="0"/>
              </a:spcAft>
              <a:buSzPts val="1800"/>
              <a:buChar char="●"/>
            </a:pPr>
            <a:r>
              <a:rPr lang="en"/>
              <a:t>Week 9: Part of Speech Tagging</a:t>
            </a:r>
            <a:endParaRPr/>
          </a:p>
          <a:p>
            <a:pPr indent="-342900" lvl="0" marL="457200" rtl="0" algn="l">
              <a:spcBef>
                <a:spcPts val="0"/>
              </a:spcBef>
              <a:spcAft>
                <a:spcPts val="0"/>
              </a:spcAft>
              <a:buSzPts val="1800"/>
              <a:buChar char="●"/>
            </a:pPr>
            <a:r>
              <a:rPr lang="en"/>
              <a:t>Week 10 - 11: Parsing</a:t>
            </a:r>
            <a:endParaRPr/>
          </a:p>
          <a:p>
            <a:pPr indent="-342900" lvl="0" marL="457200" rtl="0" algn="l">
              <a:spcBef>
                <a:spcPts val="0"/>
              </a:spcBef>
              <a:spcAft>
                <a:spcPts val="0"/>
              </a:spcAft>
              <a:buSzPts val="1800"/>
              <a:buChar char="●"/>
            </a:pPr>
            <a:r>
              <a:rPr lang="en"/>
              <a:t>Week 12: Search </a:t>
            </a:r>
            <a:endParaRPr/>
          </a:p>
          <a:p>
            <a:pPr indent="-342900" lvl="0" marL="457200" rtl="0" algn="l">
              <a:spcBef>
                <a:spcPts val="0"/>
              </a:spcBef>
              <a:spcAft>
                <a:spcPts val="0"/>
              </a:spcAft>
              <a:buSzPts val="1800"/>
              <a:buChar char="●"/>
            </a:pPr>
            <a:r>
              <a:rPr lang="en"/>
              <a:t>Week 13: Entities, Relations, and Coreference</a:t>
            </a:r>
            <a:endParaRPr/>
          </a:p>
          <a:p>
            <a:pPr indent="-342900" lvl="0" marL="457200" rtl="0" algn="l">
              <a:spcBef>
                <a:spcPts val="0"/>
              </a:spcBef>
              <a:spcAft>
                <a:spcPts val="0"/>
              </a:spcAft>
              <a:buSzPts val="1800"/>
              <a:buChar char="●"/>
            </a:pPr>
            <a:r>
              <a:rPr lang="en"/>
              <a:t>Week 14: Project Presentations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 models</a:t>
            </a:r>
            <a:endParaRPr/>
          </a:p>
        </p:txBody>
      </p:sp>
      <p:sp>
        <p:nvSpPr>
          <p:cNvPr id="87" name="Google Shape;87;p1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Last week: Deep Learning™ </a:t>
            </a:r>
            <a:endParaRPr/>
          </a:p>
        </p:txBody>
      </p:sp>
      <p:sp>
        <p:nvSpPr>
          <p:cNvPr id="88" name="Google Shape;88;p1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week: counting words</a:t>
            </a:r>
            <a:endParaRPr/>
          </a:p>
        </p:txBody>
      </p:sp>
      <p:pic>
        <p:nvPicPr>
          <p:cNvPr id="89" name="Google Shape;89;p17"/>
          <p:cNvPicPr preferRelativeResize="0"/>
          <p:nvPr/>
        </p:nvPicPr>
        <p:blipFill>
          <a:blip r:embed="rId3">
            <a:alphaModFix/>
          </a:blip>
          <a:stretch>
            <a:fillRect/>
          </a:stretch>
        </p:blipFill>
        <p:spPr>
          <a:xfrm>
            <a:off x="899474" y="1811400"/>
            <a:ext cx="2613625" cy="2767825"/>
          </a:xfrm>
          <a:prstGeom prst="rect">
            <a:avLst/>
          </a:prstGeom>
          <a:noFill/>
          <a:ln>
            <a:noFill/>
          </a:ln>
        </p:spPr>
      </p:pic>
      <p:pic>
        <p:nvPicPr>
          <p:cNvPr id="90" name="Google Shape;90;p17"/>
          <p:cNvPicPr preferRelativeResize="0"/>
          <p:nvPr/>
        </p:nvPicPr>
        <p:blipFill>
          <a:blip r:embed="rId4">
            <a:alphaModFix/>
          </a:blip>
          <a:stretch>
            <a:fillRect/>
          </a:stretch>
        </p:blipFill>
        <p:spPr>
          <a:xfrm>
            <a:off x="2459621" y="3734851"/>
            <a:ext cx="1053475" cy="1127226"/>
          </a:xfrm>
          <a:prstGeom prst="rect">
            <a:avLst/>
          </a:prstGeom>
          <a:noFill/>
          <a:ln>
            <a:noFill/>
          </a:ln>
        </p:spPr>
      </p:pic>
      <p:pic>
        <p:nvPicPr>
          <p:cNvPr id="91" name="Google Shape;91;p17"/>
          <p:cNvPicPr preferRelativeResize="0"/>
          <p:nvPr/>
        </p:nvPicPr>
        <p:blipFill>
          <a:blip r:embed="rId5">
            <a:alphaModFix/>
          </a:blip>
          <a:stretch>
            <a:fillRect/>
          </a:stretch>
        </p:blipFill>
        <p:spPr>
          <a:xfrm>
            <a:off x="5702488" y="1811400"/>
            <a:ext cx="2259712" cy="305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97" name="Google Shape;97;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a:t>
            </a:r>
            <a:endParaRPr/>
          </a:p>
          <a:p>
            <a:pPr indent="0" lvl="0" marL="0" rtl="0" algn="l">
              <a:spcBef>
                <a:spcPts val="1600"/>
              </a:spcBef>
              <a:spcAft>
                <a:spcPts val="0"/>
              </a:spcAft>
              <a:buNone/>
            </a:pPr>
            <a:r>
              <a:rPr lang="en">
                <a:latin typeface="Consolas"/>
                <a:ea typeface="Consolas"/>
                <a:cs typeface="Consolas"/>
                <a:sym typeface="Consolas"/>
              </a:rPr>
              <a:t>[this is a sentence .] </a:t>
            </a:r>
            <a:r>
              <a:rPr lang="en">
                <a:solidFill>
                  <a:srgbClr val="666666"/>
                </a:solidFill>
              </a:rPr>
              <a:t>(5 tokens)</a:t>
            </a:r>
            <a:endParaRPr>
              <a:solidFill>
                <a:srgbClr val="666666"/>
              </a:solidFill>
            </a:endParaRPr>
          </a:p>
          <a:p>
            <a:pPr indent="0" lvl="0" marL="0" rtl="0" algn="l">
              <a:spcBef>
                <a:spcPts val="1600"/>
              </a:spcBef>
              <a:spcAft>
                <a:spcPts val="0"/>
              </a:spcAft>
              <a:buNone/>
            </a:pPr>
            <a:r>
              <a:rPr lang="en">
                <a:solidFill>
                  <a:srgbClr val="3C78D8"/>
                </a:solidFill>
              </a:rPr>
              <a:t>Unigrams (tokens): </a:t>
            </a:r>
            <a:endParaRPr>
              <a:solidFill>
                <a:srgbClr val="3C78D8"/>
              </a:solidFill>
            </a:endParaRPr>
          </a:p>
          <a:p>
            <a:pPr indent="457200" lvl="0" marL="0" rtl="0" algn="l">
              <a:spcBef>
                <a:spcPts val="0"/>
              </a:spcBef>
              <a:spcAft>
                <a:spcPts val="0"/>
              </a:spcAft>
              <a:buNone/>
            </a:pPr>
            <a:r>
              <a:rPr lang="en">
                <a:latin typeface="Consolas"/>
                <a:ea typeface="Consolas"/>
                <a:cs typeface="Consolas"/>
                <a:sym typeface="Consolas"/>
              </a:rPr>
              <a:t>[this] [is] [a] [sentence] [.]</a:t>
            </a:r>
            <a:endParaRPr>
              <a:latin typeface="Consolas"/>
              <a:ea typeface="Consolas"/>
              <a:cs typeface="Consolas"/>
              <a:sym typeface="Consolas"/>
            </a:endParaRPr>
          </a:p>
          <a:p>
            <a:pPr indent="0" lvl="0" marL="0" rtl="0" algn="l">
              <a:spcBef>
                <a:spcPts val="0"/>
              </a:spcBef>
              <a:spcAft>
                <a:spcPts val="0"/>
              </a:spcAft>
              <a:buNone/>
            </a:pPr>
            <a:r>
              <a:rPr lang="en">
                <a:solidFill>
                  <a:srgbClr val="3C78D8"/>
                </a:solidFill>
              </a:rPr>
              <a:t>Bigrams: </a:t>
            </a:r>
            <a:endParaRPr>
              <a:solidFill>
                <a:srgbClr val="3C78D8"/>
              </a:solidFill>
            </a:endParaRPr>
          </a:p>
          <a:p>
            <a:pPr indent="457200" lvl="0" marL="0" rtl="0" algn="l">
              <a:spcBef>
                <a:spcPts val="0"/>
              </a:spcBef>
              <a:spcAft>
                <a:spcPts val="0"/>
              </a:spcAft>
              <a:buNone/>
            </a:pPr>
            <a:r>
              <a:rPr lang="en">
                <a:latin typeface="Consolas"/>
                <a:ea typeface="Consolas"/>
                <a:cs typeface="Consolas"/>
                <a:sym typeface="Consolas"/>
              </a:rPr>
              <a:t>[&lt;s&gt; this] [this is] [is a] [a sentence] [sentence .] [. &lt;/s&gt;]</a:t>
            </a:r>
            <a:endParaRPr>
              <a:latin typeface="Consolas"/>
              <a:ea typeface="Consolas"/>
              <a:cs typeface="Consolas"/>
              <a:sym typeface="Consolas"/>
            </a:endParaRPr>
          </a:p>
          <a:p>
            <a:pPr indent="0" lvl="0" marL="0" rtl="0" algn="l">
              <a:spcBef>
                <a:spcPts val="0"/>
              </a:spcBef>
              <a:spcAft>
                <a:spcPts val="0"/>
              </a:spcAft>
              <a:buNone/>
            </a:pPr>
            <a:r>
              <a:rPr lang="en">
                <a:solidFill>
                  <a:srgbClr val="3C78D8"/>
                </a:solidFill>
              </a:rPr>
              <a:t>Trigrams: </a:t>
            </a:r>
            <a:endParaRPr>
              <a:solidFill>
                <a:srgbClr val="3C78D8"/>
              </a:solidFill>
            </a:endParaRPr>
          </a:p>
          <a:p>
            <a:pPr indent="457200" lvl="0" marL="0" rtl="0" algn="l">
              <a:spcBef>
                <a:spcPts val="0"/>
              </a:spcBef>
              <a:spcAft>
                <a:spcPts val="0"/>
              </a:spcAft>
              <a:buNone/>
            </a:pPr>
            <a:r>
              <a:rPr lang="en">
                <a:latin typeface="Consolas"/>
                <a:ea typeface="Consolas"/>
                <a:cs typeface="Consolas"/>
                <a:sym typeface="Consolas"/>
              </a:rPr>
              <a:t>[&lt;s&gt; &lt;s&gt; this] [&lt;s&gt; this is] [this is a] [is a sentence] </a:t>
            </a:r>
            <a:endParaRPr>
              <a:latin typeface="Consolas"/>
              <a:ea typeface="Consolas"/>
              <a:cs typeface="Consolas"/>
              <a:sym typeface="Consolas"/>
            </a:endParaRPr>
          </a:p>
          <a:p>
            <a:pPr indent="457200" lvl="0" marL="0" rtl="0" algn="l">
              <a:spcBef>
                <a:spcPts val="0"/>
              </a:spcBef>
              <a:spcAft>
                <a:spcPts val="0"/>
              </a:spcAft>
              <a:buNone/>
            </a:pPr>
            <a:r>
              <a:rPr lang="en">
                <a:latin typeface="Consolas"/>
                <a:ea typeface="Consolas"/>
                <a:cs typeface="Consolas"/>
                <a:sym typeface="Consolas"/>
              </a:rPr>
              <a:t>[a sentence .] [sentence . &lt;/s&gt;] [. &lt;/s&gt; &lt;/s&gt;]</a:t>
            </a:r>
            <a:endParaRPr>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03" name="Google Shape;103;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n-gram model?</a:t>
            </a:r>
            <a:endParaRPr/>
          </a:p>
          <a:p>
            <a:pPr indent="0" lvl="0" marL="0" rtl="0" algn="l">
              <a:spcBef>
                <a:spcPts val="1600"/>
              </a:spcBef>
              <a:spcAft>
                <a:spcPts val="0"/>
              </a:spcAft>
              <a:buNone/>
            </a:pPr>
            <a:r>
              <a:rPr lang="en"/>
              <a:t>A probability distribution for each prefix</a:t>
            </a:r>
            <a:r>
              <a:rPr lang="en"/>
              <a:t>,</a:t>
            </a:r>
            <a:r>
              <a:rPr lang="en"/>
              <a:t> of what might come next:</a:t>
            </a:r>
            <a:endParaRPr/>
          </a:p>
          <a:p>
            <a:pPr indent="0" lvl="0" marL="0" rtl="0" algn="l">
              <a:spcBef>
                <a:spcPts val="1600"/>
              </a:spcBef>
              <a:spcAft>
                <a:spcPts val="0"/>
              </a:spcAft>
              <a:buNone/>
            </a:pPr>
            <a:r>
              <a:rPr lang="en">
                <a:latin typeface="Consolas"/>
                <a:ea typeface="Consolas"/>
                <a:cs typeface="Consolas"/>
                <a:sym typeface="Consolas"/>
              </a:rPr>
              <a:t>[the, cat, in, the] -&gt; “hat”</a:t>
            </a:r>
            <a:endParaRPr>
              <a:latin typeface="Consolas"/>
              <a:ea typeface="Consolas"/>
              <a:cs typeface="Consolas"/>
              <a:sym typeface="Consolas"/>
            </a:endParaRPr>
          </a:p>
          <a:p>
            <a:pPr indent="-342900" lvl="0" marL="457200" rtl="0" algn="l">
              <a:spcBef>
                <a:spcPts val="1600"/>
              </a:spcBef>
              <a:spcAft>
                <a:spcPts val="0"/>
              </a:spcAft>
              <a:buSzPts val="1800"/>
              <a:buChar char="-"/>
            </a:pPr>
            <a:r>
              <a:rPr lang="en">
                <a:latin typeface="Consolas"/>
                <a:ea typeface="Consolas"/>
                <a:cs typeface="Consolas"/>
                <a:sym typeface="Consolas"/>
              </a:rPr>
              <a:t>hat</a:t>
            </a:r>
            <a:r>
              <a:rPr lang="en"/>
              <a:t>  0.8</a:t>
            </a:r>
            <a:endParaRPr/>
          </a:p>
          <a:p>
            <a:pPr indent="-342900" lvl="0" marL="457200" rtl="0" algn="l">
              <a:spcBef>
                <a:spcPts val="0"/>
              </a:spcBef>
              <a:spcAft>
                <a:spcPts val="0"/>
              </a:spcAft>
              <a:buSzPts val="1800"/>
              <a:buChar char="-"/>
            </a:pPr>
            <a:r>
              <a:rPr lang="en">
                <a:latin typeface="Consolas"/>
                <a:ea typeface="Consolas"/>
                <a:cs typeface="Consolas"/>
                <a:sym typeface="Consolas"/>
              </a:rPr>
              <a:t>bird</a:t>
            </a:r>
            <a:r>
              <a:rPr lang="en"/>
              <a:t> 0.08</a:t>
            </a:r>
            <a:endParaRPr/>
          </a:p>
          <a:p>
            <a:pPr indent="-342900" lvl="0" marL="457200" rtl="0" algn="l">
              <a:spcBef>
                <a:spcPts val="0"/>
              </a:spcBef>
              <a:spcAft>
                <a:spcPts val="0"/>
              </a:spcAft>
              <a:buSzPts val="1800"/>
              <a:buChar char="-"/>
            </a:pPr>
            <a:r>
              <a:rPr lang="en">
                <a:latin typeface="Consolas"/>
                <a:ea typeface="Consolas"/>
                <a:cs typeface="Consolas"/>
                <a:sym typeface="Consolas"/>
              </a:rPr>
              <a:t>fish</a:t>
            </a:r>
            <a:r>
              <a:rPr lang="en"/>
              <a:t> 0.08</a:t>
            </a:r>
            <a:endParaRPr/>
          </a:p>
          <a:p>
            <a:pPr indent="-342900" lvl="0" marL="457200" rtl="0" algn="l">
              <a:spcBef>
                <a:spcPts val="0"/>
              </a:spcBef>
              <a:spcAft>
                <a:spcPts val="0"/>
              </a:spcAft>
              <a:buSzPts val="1800"/>
              <a:buChar char="-"/>
            </a:pPr>
            <a:r>
              <a:rPr lang="en">
                <a:latin typeface="Consolas"/>
                <a:ea typeface="Consolas"/>
                <a:cs typeface="Consolas"/>
                <a:sym typeface="Consolas"/>
              </a:rPr>
              <a:t>hamburger</a:t>
            </a:r>
            <a:r>
              <a:rPr lang="en"/>
              <a:t> 0.000001</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potato is smaller than the tomato”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counts do you need to score P(potato | the)?</a:t>
            </a:r>
            <a:endParaRPr/>
          </a:p>
          <a:p>
            <a:pPr indent="0" lvl="0" marL="0" rtl="0" algn="ctr">
              <a:spcBef>
                <a:spcPts val="0"/>
              </a:spcBef>
              <a:spcAft>
                <a:spcPts val="0"/>
              </a:spcAft>
              <a:buNone/>
            </a:pPr>
            <a:r>
              <a:t/>
            </a:r>
            <a:endParaRPr/>
          </a:p>
        </p:txBody>
      </p:sp>
      <p:sp>
        <p:nvSpPr>
          <p:cNvPr id="109" name="Google Shape;109;p20"/>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Unsmoothed Maximum Likelihood</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c(the, potato) and c(the)</a:t>
            </a:r>
            <a:endParaRPr/>
          </a:p>
        </p:txBody>
      </p:sp>
      <p:sp>
        <p:nvSpPr>
          <p:cNvPr id="115" name="Google Shape;115;p21"/>
          <p:cNvSpPr txBox="1"/>
          <p:nvPr>
            <p:ph idx="1" type="subTitle"/>
          </p:nvPr>
        </p:nvSpPr>
        <p:spPr>
          <a:xfrm>
            <a:off x="265500" y="2230500"/>
            <a:ext cx="4045200" cy="26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potato is smaller than the tomato”</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What counts do you need to score P(potato | the)?</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16" name="Google Shape;116;p21"/>
          <p:cNvSpPr txBox="1"/>
          <p:nvPr>
            <p:ph type="title"/>
          </p:nvPr>
        </p:nvSpPr>
        <p:spPr>
          <a:xfrm>
            <a:off x="265500"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Unsmoothed Maximum Likelihood</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