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y="5143500" cx="9144000"/>
  <p:notesSz cx="6858000" cy="9144000"/>
  <p:embeddedFontLst>
    <p:embeddedFont>
      <p:font typeface="Economica"/>
      <p:regular r:id="rId68"/>
      <p:bold r:id="rId69"/>
      <p:italic r:id="rId70"/>
      <p:boldItalic r:id="rId71"/>
    </p:embeddedFont>
    <p:embeddedFont>
      <p:font typeface="Open Sans"/>
      <p:regular r:id="rId72"/>
      <p:bold r:id="rId73"/>
      <p:italic r:id="rId74"/>
      <p:boldItalic r:id="rId75"/>
    </p:embeddedFont>
    <p:embeddedFont>
      <p:font typeface="Alegreya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OpenSans-bold.fntdata"/><Relationship Id="rId72" Type="http://schemas.openxmlformats.org/officeDocument/2006/relationships/font" Target="fonts/OpenSans-regular.fntdata"/><Relationship Id="rId31" Type="http://schemas.openxmlformats.org/officeDocument/2006/relationships/slide" Target="slides/slide27.xml"/><Relationship Id="rId75" Type="http://schemas.openxmlformats.org/officeDocument/2006/relationships/font" Target="fonts/OpenSans-boldItalic.fntdata"/><Relationship Id="rId30" Type="http://schemas.openxmlformats.org/officeDocument/2006/relationships/slide" Target="slides/slide26.xml"/><Relationship Id="rId74" Type="http://schemas.openxmlformats.org/officeDocument/2006/relationships/font" Target="fonts/OpenSans-italic.fntdata"/><Relationship Id="rId33" Type="http://schemas.openxmlformats.org/officeDocument/2006/relationships/slide" Target="slides/slide29.xml"/><Relationship Id="rId77" Type="http://schemas.openxmlformats.org/officeDocument/2006/relationships/font" Target="fonts/Alegreya-bold.fntdata"/><Relationship Id="rId32" Type="http://schemas.openxmlformats.org/officeDocument/2006/relationships/slide" Target="slides/slide28.xml"/><Relationship Id="rId76" Type="http://schemas.openxmlformats.org/officeDocument/2006/relationships/font" Target="fonts/Alegreya-regular.fntdata"/><Relationship Id="rId35" Type="http://schemas.openxmlformats.org/officeDocument/2006/relationships/slide" Target="slides/slide31.xml"/><Relationship Id="rId79" Type="http://schemas.openxmlformats.org/officeDocument/2006/relationships/font" Target="fonts/Alegreya-boldItalic.fntdata"/><Relationship Id="rId34" Type="http://schemas.openxmlformats.org/officeDocument/2006/relationships/slide" Target="slides/slide30.xml"/><Relationship Id="rId78" Type="http://schemas.openxmlformats.org/officeDocument/2006/relationships/font" Target="fonts/Alegreya-italic.fntdata"/><Relationship Id="rId71" Type="http://schemas.openxmlformats.org/officeDocument/2006/relationships/font" Target="fonts/Economica-boldItalic.fntdata"/><Relationship Id="rId70" Type="http://schemas.openxmlformats.org/officeDocument/2006/relationships/font" Target="fonts/Economica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font" Target="fonts/Economica-regular.fntdata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Economica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c9e01b5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c9e01b5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Empirically found unigram ^ ¾ to be a good distribution to use; power &lt; 1 gives a bit less weight to really common words that are less useful as contrast.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c9e01b5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c9e01b5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98fd82e8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98fd82e8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8fd82e8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98fd82e8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c9e01b5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c9e01b5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c9e01b5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c9e01b5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98fd82e8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98fd82e8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07787957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07787957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307787957_5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307787957_5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307787957_5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307787957_5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c9e01b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c9e01b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307787957_5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307787957_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307787957_5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307787957_5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307787957_5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307787957_5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098fd82e8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098fd82e8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98fd82e8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98fd82e8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098fd82e8_0_1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098fd82e8_0_1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98fd82e8_0_1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098fd82e8_0_1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98fd82e8_0_2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098fd82e8_0_2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98fd82e8_0_3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98fd82e8_0_3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98fd82e8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098fd82e8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9e01b5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9e01b5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98fd82e8_0_3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098fd82e8_0_3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98fd82e8_0_2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098fd82e8_0_2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098fd82e8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098fd82e8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\mathrm{ReLU} (w x +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098fd82e8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098fd82e8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\mathrm{ReLU} (w x + b)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098fd82e8_0_2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098fd82e8_0_2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098fd82e8_0_2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098fd82e8_0_2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098fd82e8_0_2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098fd82e8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098fd82e8_0_2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098fd82e8_0_2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098fd82e8_0_2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098fd82e8_0_2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098fd82e8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3098fd82e8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c9e01b5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c9e01b5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3098fd82e8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3098fd82e8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3098fd82e8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3098fd82e8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3098fd82e8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3098fd82e8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3098fd82e8_0_1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6" name="Google Shape;1596;g3098fd82e8_0_1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098fd82e8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098fd82e8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x_{\mathrm{gated}} = \sigma(x, h_{t-1})\, x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3098fd82e8_0_1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3098fd82e8_0_1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098fd82e8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3098fd82e8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3098fd82e8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3098fd82e8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e48c3040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e48c3040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g1e48c3040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8" name="Google Shape;1648;g1e48c3040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0778795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0778795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e48c3040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e48c3040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1e48c3040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1e48c3040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1e48c304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1e48c304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1e48c3040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g1e48c3040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e48c3040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e48c3040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1e48c3040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1e48c3040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4307787957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4307787957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4307787957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4307787957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g4307787957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8" name="Google Shape;1748;g4307787957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Log-likelihood of correct word, aka cross-entropy loss (between predicted distribution and samples from true distribution)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430778795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430778795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just -log( objective ), so minimizing this is equivalent to maximizing objective (log likelihood)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07787957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07787957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4307787957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4307787957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4307787957_5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4307787957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4307787957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4307787957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2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4307787957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4307787957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is some threshold (around 10e-5)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f(w) is the frequency of the word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4cdbcb9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4cdbcb9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07787957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07787957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07787957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07787957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machinelearning.wustl.edu/mlpapers/paper_files/BengioDVJ03.pdf" TargetMode="External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datasci-w266/2018-fall-main/blob/master/materials/nplm/nplm.ipyn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atasci-w266/2018-spring-main/tree/master/projec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Relationship Id="rId4" Type="http://schemas.openxmlformats.org/officeDocument/2006/relationships/hyperlink" Target="http://colah.github.io/posts/2015-08-Understanding-LSTMs/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Relationship Id="rId4" Type="http://schemas.openxmlformats.org/officeDocument/2006/relationships/hyperlink" Target="http://colah.github.io/posts/2015-08-Understanding-LSTM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arxiv.org/pdf/1506.05869.pdf" TargetMode="External"/><Relationship Id="rId4" Type="http://schemas.openxmlformats.org/officeDocument/2006/relationships/hyperlink" Target="https://static.googleusercontent.com/media/research.google.com/en//pubs/archive/45189.pdf" TargetMode="External"/><Relationship Id="rId9" Type="http://schemas.openxmlformats.org/officeDocument/2006/relationships/hyperlink" Target="http://colah.github.io/posts/2015-08-Understanding-LSTMs/" TargetMode="External"/><Relationship Id="rId5" Type="http://schemas.openxmlformats.org/officeDocument/2006/relationships/hyperlink" Target="https://arxiv.org/pdf/1609.08144.pdf" TargetMode="External"/><Relationship Id="rId6" Type="http://schemas.openxmlformats.org/officeDocument/2006/relationships/hyperlink" Target="http://nlp.seas.harvard.edu/papers/naacl16_summary.pdf" TargetMode="External"/><Relationship Id="rId7" Type="http://schemas.openxmlformats.org/officeDocument/2006/relationships/hyperlink" Target="https://arxiv.org/abs/1609.03663" TargetMode="External"/><Relationship Id="rId8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hyperlink" Target="http://colah.github.io/posts/2015-08-Understanding-LSTMs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hyperlink" Target="http://colah.github.io/posts/2015-08-Understanding-LSTMs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colah.github.io/posts/2015-08-Understanding-LSTMs/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com/datasci-w266/2018-summer-main/tree/master/projec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pdf/1310.4546.pdf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LMs and Recurrent Neural Nets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W266: Natural Language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Sampling: Lazy softmax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49650" y="3157175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compute a few z</a:t>
            </a:r>
            <a:r>
              <a:rPr baseline="-25000" lang="en"/>
              <a:t>i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Approximate the error function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Sample a subset of incorrect responses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a modified unigram distribution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7700"/>
            <a:ext cx="8839200" cy="75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311700" y="1147225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Sample: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349159"/>
            <a:ext cx="9143998" cy="749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grpSp>
        <p:nvGrpSpPr>
          <p:cNvPr id="140" name="Google Shape;140;p23"/>
          <p:cNvGrpSpPr/>
          <p:nvPr/>
        </p:nvGrpSpPr>
        <p:grpSpPr>
          <a:xfrm>
            <a:off x="1650027" y="1593625"/>
            <a:ext cx="5864523" cy="2096246"/>
            <a:chOff x="2335827" y="1666875"/>
            <a:chExt cx="5864523" cy="2096246"/>
          </a:xfrm>
        </p:grpSpPr>
        <p:pic>
          <p:nvPicPr>
            <p:cNvPr id="141" name="Google Shape;1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5350" y="1666875"/>
              <a:ext cx="5715000" cy="180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3"/>
            <p:cNvSpPr txBox="1"/>
            <p:nvPr/>
          </p:nvSpPr>
          <p:spPr>
            <a:xfrm>
              <a:off x="2335827" y="3318340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2672842" y="3321262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</a:t>
              </a:r>
              <a:endParaRPr/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3033327" y="3335915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</a:t>
              </a:r>
              <a:endParaRPr/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3414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of</a:t>
              </a:r>
              <a:endParaRPr/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3795319" y="3335921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</a:t>
              </a:r>
              <a:endParaRPr/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4211494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dog</a:t>
              </a:r>
              <a:endParaRPr/>
            </a:p>
          </p:txBody>
        </p:sp>
        <p:sp>
          <p:nvSpPr>
            <p:cNvPr id="148" name="Google Shape;148;p23"/>
            <p:cNvSpPr txBox="1"/>
            <p:nvPr/>
          </p:nvSpPr>
          <p:spPr>
            <a:xfrm>
              <a:off x="4557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1650027" y="1593625"/>
            <a:ext cx="5864523" cy="2096246"/>
            <a:chOff x="2335827" y="1666875"/>
            <a:chExt cx="5864523" cy="2096246"/>
          </a:xfrm>
        </p:grpSpPr>
        <p:pic>
          <p:nvPicPr>
            <p:cNvPr id="155" name="Google Shape;15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5350" y="1666875"/>
              <a:ext cx="5715000" cy="180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4"/>
            <p:cNvSpPr txBox="1"/>
            <p:nvPr/>
          </p:nvSpPr>
          <p:spPr>
            <a:xfrm>
              <a:off x="2335827" y="3318340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</a:t>
              </a:r>
              <a:endParaRPr/>
            </a:p>
          </p:txBody>
        </p:sp>
        <p:sp>
          <p:nvSpPr>
            <p:cNvPr id="157" name="Google Shape;157;p24"/>
            <p:cNvSpPr txBox="1"/>
            <p:nvPr/>
          </p:nvSpPr>
          <p:spPr>
            <a:xfrm>
              <a:off x="2672842" y="3321262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</a:t>
              </a:r>
              <a:endParaRPr/>
            </a:p>
          </p:txBody>
        </p:sp>
        <p:sp>
          <p:nvSpPr>
            <p:cNvPr id="158" name="Google Shape;158;p24"/>
            <p:cNvSpPr txBox="1"/>
            <p:nvPr/>
          </p:nvSpPr>
          <p:spPr>
            <a:xfrm>
              <a:off x="3033327" y="3335915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</a:t>
              </a:r>
              <a:endParaRPr/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3414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of</a:t>
              </a:r>
              <a:endParaRPr/>
            </a:p>
          </p:txBody>
        </p:sp>
        <p:sp>
          <p:nvSpPr>
            <p:cNvPr id="160" name="Google Shape;160;p24"/>
            <p:cNvSpPr txBox="1"/>
            <p:nvPr/>
          </p:nvSpPr>
          <p:spPr>
            <a:xfrm>
              <a:off x="3795319" y="3335921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</a:t>
              </a:r>
              <a:endParaRPr/>
            </a:p>
          </p:txBody>
        </p:sp>
        <p:sp>
          <p:nvSpPr>
            <p:cNvPr id="161" name="Google Shape;161;p24"/>
            <p:cNvSpPr txBox="1"/>
            <p:nvPr/>
          </p:nvSpPr>
          <p:spPr>
            <a:xfrm>
              <a:off x="4211494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dog</a:t>
              </a:r>
              <a:endParaRPr/>
            </a:p>
          </p:txBody>
        </p:sp>
        <p:sp>
          <p:nvSpPr>
            <p:cNvPr id="162" name="Google Shape;162;p24"/>
            <p:cNvSpPr txBox="1"/>
            <p:nvPr/>
          </p:nvSpPr>
          <p:spPr>
            <a:xfrm>
              <a:off x="4557319" y="3321246"/>
              <a:ext cx="5892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...</a:t>
              </a:r>
              <a:endParaRPr/>
            </a:p>
          </p:txBody>
        </p:sp>
      </p:grpSp>
      <p:sp>
        <p:nvSpPr>
          <p:cNvPr id="163" name="Google Shape;163;p24"/>
          <p:cNvSpPr txBox="1"/>
          <p:nvPr/>
        </p:nvSpPr>
        <p:spPr>
          <a:xfrm>
            <a:off x="430825" y="3830375"/>
            <a:ext cx="51381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a tree!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Huffman Tree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WordNet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Word Clustering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grpSp>
        <p:nvGrpSpPr>
          <p:cNvPr id="169" name="Google Shape;169;p25"/>
          <p:cNvGrpSpPr/>
          <p:nvPr/>
        </p:nvGrpSpPr>
        <p:grpSpPr>
          <a:xfrm>
            <a:off x="1650027" y="1553287"/>
            <a:ext cx="5864523" cy="2136585"/>
            <a:chOff x="2716827" y="1626537"/>
            <a:chExt cx="5864523" cy="2136585"/>
          </a:xfrm>
        </p:grpSpPr>
        <p:grpSp>
          <p:nvGrpSpPr>
            <p:cNvPr id="170" name="Google Shape;170;p25"/>
            <p:cNvGrpSpPr/>
            <p:nvPr/>
          </p:nvGrpSpPr>
          <p:grpSpPr>
            <a:xfrm>
              <a:off x="2716827" y="1666875"/>
              <a:ext cx="5864523" cy="2096246"/>
              <a:chOff x="2335827" y="1666875"/>
              <a:chExt cx="5864523" cy="2096246"/>
            </a:xfrm>
          </p:grpSpPr>
          <p:pic>
            <p:nvPicPr>
              <p:cNvPr id="171" name="Google Shape;171;p2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85350" y="1666875"/>
                <a:ext cx="5715000" cy="180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25"/>
              <p:cNvSpPr txBox="1"/>
              <p:nvPr/>
            </p:nvSpPr>
            <p:spPr>
              <a:xfrm>
                <a:off x="2335827" y="3318340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the</a:t>
                </a:r>
                <a:endParaRPr/>
              </a:p>
            </p:txBody>
          </p:sp>
          <p:sp>
            <p:nvSpPr>
              <p:cNvPr id="173" name="Google Shape;173;p25"/>
              <p:cNvSpPr txBox="1"/>
              <p:nvPr/>
            </p:nvSpPr>
            <p:spPr>
              <a:xfrm>
                <a:off x="2672842" y="3321262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and</a:t>
                </a:r>
                <a:endParaRPr/>
              </a:p>
            </p:txBody>
          </p:sp>
          <p:sp>
            <p:nvSpPr>
              <p:cNvPr id="174" name="Google Shape;174;p25"/>
              <p:cNvSpPr txBox="1"/>
              <p:nvPr/>
            </p:nvSpPr>
            <p:spPr>
              <a:xfrm>
                <a:off x="3033327" y="3335915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for</a:t>
                </a:r>
                <a:endParaRPr/>
              </a:p>
            </p:txBody>
          </p:sp>
          <p:sp>
            <p:nvSpPr>
              <p:cNvPr id="175" name="Google Shape;175;p25"/>
              <p:cNvSpPr txBox="1"/>
              <p:nvPr/>
            </p:nvSpPr>
            <p:spPr>
              <a:xfrm>
                <a:off x="3414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of</a:t>
                </a:r>
                <a:endParaRPr/>
              </a:p>
            </p:txBody>
          </p:sp>
          <p:sp>
            <p:nvSpPr>
              <p:cNvPr id="176" name="Google Shape;176;p25"/>
              <p:cNvSpPr txBox="1"/>
              <p:nvPr/>
            </p:nvSpPr>
            <p:spPr>
              <a:xfrm>
                <a:off x="3795319" y="3335921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cat</a:t>
                </a:r>
                <a:endParaRPr/>
              </a:p>
            </p:txBody>
          </p:sp>
          <p:sp>
            <p:nvSpPr>
              <p:cNvPr id="177" name="Google Shape;177;p25"/>
              <p:cNvSpPr txBox="1"/>
              <p:nvPr/>
            </p:nvSpPr>
            <p:spPr>
              <a:xfrm>
                <a:off x="4211494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dog</a:t>
                </a:r>
                <a:endParaRPr/>
              </a:p>
            </p:txBody>
          </p:sp>
          <p:sp>
            <p:nvSpPr>
              <p:cNvPr id="178" name="Google Shape;178;p25"/>
              <p:cNvSpPr txBox="1"/>
              <p:nvPr/>
            </p:nvSpPr>
            <p:spPr>
              <a:xfrm>
                <a:off x="4557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</p:grpSp>
        <p:sp>
          <p:nvSpPr>
            <p:cNvPr id="179" name="Google Shape;179;p25"/>
            <p:cNvSpPr/>
            <p:nvPr/>
          </p:nvSpPr>
          <p:spPr>
            <a:xfrm>
              <a:off x="5474680" y="1649290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059847" y="2065473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4783766" y="2415690"/>
              <a:ext cx="243900" cy="2439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4530031" y="2916848"/>
              <a:ext cx="142800" cy="142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" name="Google Shape;183;p25"/>
            <p:cNvCxnSpPr/>
            <p:nvPr/>
          </p:nvCxnSpPr>
          <p:spPr>
            <a:xfrm flipH="1">
              <a:off x="4589650" y="1793625"/>
              <a:ext cx="720900" cy="210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5"/>
            <p:cNvCxnSpPr/>
            <p:nvPr/>
          </p:nvCxnSpPr>
          <p:spPr>
            <a:xfrm>
              <a:off x="4607175" y="2274275"/>
              <a:ext cx="193500" cy="8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5" name="Google Shape;185;p25"/>
            <p:cNvCxnSpPr/>
            <p:nvPr/>
          </p:nvCxnSpPr>
          <p:spPr>
            <a:xfrm flipH="1">
              <a:off x="4563081" y="2602517"/>
              <a:ext cx="132000" cy="2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6" name="Google Shape;186;p25"/>
            <p:cNvCxnSpPr/>
            <p:nvPr/>
          </p:nvCxnSpPr>
          <p:spPr>
            <a:xfrm>
              <a:off x="4766190" y="3024542"/>
              <a:ext cx="105600" cy="193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" name="Google Shape;187;p25"/>
            <p:cNvSpPr txBox="1"/>
            <p:nvPr/>
          </p:nvSpPr>
          <p:spPr>
            <a:xfrm>
              <a:off x="5503958" y="1626537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  <a:endParaRPr baseline="-25000"/>
            </a:p>
          </p:txBody>
        </p:sp>
        <p:sp>
          <p:nvSpPr>
            <p:cNvPr id="188" name="Google Shape;188;p25"/>
            <p:cNvSpPr txBox="1"/>
            <p:nvPr/>
          </p:nvSpPr>
          <p:spPr>
            <a:xfrm>
              <a:off x="4077434" y="2026613"/>
              <a:ext cx="45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  <a:endParaRPr baseline="-25000"/>
            </a:p>
          </p:txBody>
        </p:sp>
        <p:sp>
          <p:nvSpPr>
            <p:cNvPr id="189" name="Google Shape;189;p25"/>
            <p:cNvSpPr txBox="1"/>
            <p:nvPr/>
          </p:nvSpPr>
          <p:spPr>
            <a:xfrm>
              <a:off x="4750750" y="2321129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</a:t>
              </a:r>
              <a:r>
                <a:rPr baseline="-25000" lang="en" sz="1200"/>
                <a:t>3</a:t>
              </a:r>
              <a:endParaRPr baseline="-25000" sz="1200"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4458479" y="2798942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baseline="-25000" lang="en" sz="1000"/>
                <a:t>4</a:t>
              </a:r>
              <a:endParaRPr baseline="-25000" sz="1000"/>
            </a:p>
          </p:txBody>
        </p:sp>
      </p:grpSp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50" y="3954974"/>
            <a:ext cx="7989275" cy="3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grpSp>
        <p:nvGrpSpPr>
          <p:cNvPr id="197" name="Google Shape;197;p26"/>
          <p:cNvGrpSpPr/>
          <p:nvPr/>
        </p:nvGrpSpPr>
        <p:grpSpPr>
          <a:xfrm>
            <a:off x="1650027" y="1553287"/>
            <a:ext cx="5864523" cy="2136585"/>
            <a:chOff x="2716827" y="1626537"/>
            <a:chExt cx="5864523" cy="2136585"/>
          </a:xfrm>
        </p:grpSpPr>
        <p:grpSp>
          <p:nvGrpSpPr>
            <p:cNvPr id="198" name="Google Shape;198;p26"/>
            <p:cNvGrpSpPr/>
            <p:nvPr/>
          </p:nvGrpSpPr>
          <p:grpSpPr>
            <a:xfrm>
              <a:off x="2716827" y="1666875"/>
              <a:ext cx="5864523" cy="2096246"/>
              <a:chOff x="2335827" y="1666875"/>
              <a:chExt cx="5864523" cy="2096246"/>
            </a:xfrm>
          </p:grpSpPr>
          <p:pic>
            <p:nvPicPr>
              <p:cNvPr id="199" name="Google Shape;199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85350" y="1666875"/>
                <a:ext cx="5715000" cy="1809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0" name="Google Shape;200;p26"/>
              <p:cNvSpPr txBox="1"/>
              <p:nvPr/>
            </p:nvSpPr>
            <p:spPr>
              <a:xfrm>
                <a:off x="2335827" y="3318340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the</a:t>
                </a:r>
                <a:endParaRPr/>
              </a:p>
            </p:txBody>
          </p:sp>
          <p:sp>
            <p:nvSpPr>
              <p:cNvPr id="201" name="Google Shape;201;p26"/>
              <p:cNvSpPr txBox="1"/>
              <p:nvPr/>
            </p:nvSpPr>
            <p:spPr>
              <a:xfrm>
                <a:off x="2672842" y="3321262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and</a:t>
                </a:r>
                <a:endParaRPr/>
              </a:p>
            </p:txBody>
          </p:sp>
          <p:sp>
            <p:nvSpPr>
              <p:cNvPr id="202" name="Google Shape;202;p26"/>
              <p:cNvSpPr txBox="1"/>
              <p:nvPr/>
            </p:nvSpPr>
            <p:spPr>
              <a:xfrm>
                <a:off x="3033327" y="3335915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for</a:t>
                </a:r>
                <a:endParaRPr/>
              </a:p>
            </p:txBody>
          </p:sp>
          <p:sp>
            <p:nvSpPr>
              <p:cNvPr id="203" name="Google Shape;203;p26"/>
              <p:cNvSpPr txBox="1"/>
              <p:nvPr/>
            </p:nvSpPr>
            <p:spPr>
              <a:xfrm>
                <a:off x="3414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of</a:t>
                </a:r>
                <a:endParaRPr/>
              </a:p>
            </p:txBody>
          </p:sp>
          <p:sp>
            <p:nvSpPr>
              <p:cNvPr id="204" name="Google Shape;204;p26"/>
              <p:cNvSpPr txBox="1"/>
              <p:nvPr/>
            </p:nvSpPr>
            <p:spPr>
              <a:xfrm>
                <a:off x="3795319" y="3335921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cat</a:t>
                </a:r>
                <a:endParaRPr/>
              </a:p>
            </p:txBody>
          </p:sp>
          <p:sp>
            <p:nvSpPr>
              <p:cNvPr id="205" name="Google Shape;205;p26"/>
              <p:cNvSpPr txBox="1"/>
              <p:nvPr/>
            </p:nvSpPr>
            <p:spPr>
              <a:xfrm>
                <a:off x="4211494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dog</a:t>
                </a:r>
                <a:endParaRPr/>
              </a:p>
            </p:txBody>
          </p:sp>
          <p:sp>
            <p:nvSpPr>
              <p:cNvPr id="206" name="Google Shape;206;p26"/>
              <p:cNvSpPr txBox="1"/>
              <p:nvPr/>
            </p:nvSpPr>
            <p:spPr>
              <a:xfrm>
                <a:off x="4557319" y="3321246"/>
                <a:ext cx="589200" cy="4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...</a:t>
                </a:r>
                <a:endParaRPr/>
              </a:p>
            </p:txBody>
          </p:sp>
        </p:grpSp>
        <p:sp>
          <p:nvSpPr>
            <p:cNvPr id="207" name="Google Shape;207;p26"/>
            <p:cNvSpPr/>
            <p:nvPr/>
          </p:nvSpPr>
          <p:spPr>
            <a:xfrm>
              <a:off x="5474680" y="1649290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059847" y="2065473"/>
              <a:ext cx="367800" cy="367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83766" y="2415690"/>
              <a:ext cx="243900" cy="2439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4530031" y="2916848"/>
              <a:ext cx="142800" cy="142800"/>
            </a:xfrm>
            <a:prstGeom prst="ellipse">
              <a:avLst/>
            </a:prstGeom>
            <a:solidFill>
              <a:srgbClr val="D9D9D9"/>
            </a:solidFill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26"/>
            <p:cNvCxnSpPr/>
            <p:nvPr/>
          </p:nvCxnSpPr>
          <p:spPr>
            <a:xfrm flipH="1">
              <a:off x="4589650" y="1793625"/>
              <a:ext cx="720900" cy="210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2" name="Google Shape;212;p26"/>
            <p:cNvCxnSpPr/>
            <p:nvPr/>
          </p:nvCxnSpPr>
          <p:spPr>
            <a:xfrm>
              <a:off x="4607175" y="2274275"/>
              <a:ext cx="193500" cy="879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3" name="Google Shape;213;p26"/>
            <p:cNvCxnSpPr/>
            <p:nvPr/>
          </p:nvCxnSpPr>
          <p:spPr>
            <a:xfrm flipH="1">
              <a:off x="4563081" y="2602517"/>
              <a:ext cx="132000" cy="2022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4" name="Google Shape;214;p26"/>
            <p:cNvCxnSpPr/>
            <p:nvPr/>
          </p:nvCxnSpPr>
          <p:spPr>
            <a:xfrm>
              <a:off x="4766190" y="3024542"/>
              <a:ext cx="105600" cy="193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5" name="Google Shape;215;p26"/>
            <p:cNvSpPr txBox="1"/>
            <p:nvPr/>
          </p:nvSpPr>
          <p:spPr>
            <a:xfrm>
              <a:off x="5503958" y="1626537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1</a:t>
              </a:r>
              <a:endParaRPr baseline="-25000"/>
            </a:p>
          </p:txBody>
        </p:sp>
        <p:sp>
          <p:nvSpPr>
            <p:cNvPr id="216" name="Google Shape;216;p26"/>
            <p:cNvSpPr txBox="1"/>
            <p:nvPr/>
          </p:nvSpPr>
          <p:spPr>
            <a:xfrm>
              <a:off x="4077434" y="2026613"/>
              <a:ext cx="45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</a:t>
              </a:r>
              <a:r>
                <a:rPr baseline="-25000" lang="en"/>
                <a:t>2</a:t>
              </a:r>
              <a:endParaRPr baseline="-25000"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4750750" y="2321129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n</a:t>
              </a:r>
              <a:r>
                <a:rPr baseline="-25000" lang="en" sz="1200"/>
                <a:t>3</a:t>
              </a:r>
              <a:endParaRPr baseline="-25000" sz="1200"/>
            </a:p>
          </p:txBody>
        </p:sp>
        <p:sp>
          <p:nvSpPr>
            <p:cNvPr id="218" name="Google Shape;218;p26"/>
            <p:cNvSpPr txBox="1"/>
            <p:nvPr/>
          </p:nvSpPr>
          <p:spPr>
            <a:xfrm>
              <a:off x="4458479" y="2798942"/>
              <a:ext cx="3678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n</a:t>
              </a:r>
              <a:r>
                <a:rPr baseline="-25000" lang="en" sz="1000"/>
                <a:t>4</a:t>
              </a:r>
              <a:endParaRPr baseline="-25000" sz="1000"/>
            </a:p>
          </p:txBody>
        </p:sp>
      </p:grpSp>
      <p:sp>
        <p:nvSpPr>
          <p:cNvPr id="219" name="Google Shape;219;p26"/>
          <p:cNvSpPr txBox="1"/>
          <p:nvPr/>
        </p:nvSpPr>
        <p:spPr>
          <a:xfrm>
            <a:off x="606675" y="3815850"/>
            <a:ext cx="82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a vector </a:t>
            </a:r>
            <a:r>
              <a:rPr i="1" lang="en">
                <a:latin typeface="Alegreya"/>
                <a:ea typeface="Alegreya"/>
                <a:cs typeface="Alegreya"/>
                <a:sym typeface="Alegreya"/>
              </a:rPr>
              <a:t>v</a:t>
            </a:r>
            <a:r>
              <a:rPr lang="en"/>
              <a:t> for each internal node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777" y="4238039"/>
            <a:ext cx="2536600" cy="29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092" y="4211317"/>
            <a:ext cx="3610699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 Error</a:t>
            </a:r>
            <a:endParaRPr/>
          </a:p>
        </p:txBody>
      </p:sp>
      <p:grpSp>
        <p:nvGrpSpPr>
          <p:cNvPr id="227" name="Google Shape;227;p27"/>
          <p:cNvGrpSpPr/>
          <p:nvPr/>
        </p:nvGrpSpPr>
        <p:grpSpPr>
          <a:xfrm>
            <a:off x="1726603" y="1462368"/>
            <a:ext cx="6014059" cy="1277685"/>
            <a:chOff x="1726603" y="1462368"/>
            <a:chExt cx="6014059" cy="1277685"/>
          </a:xfrm>
        </p:grpSpPr>
        <p:pic>
          <p:nvPicPr>
            <p:cNvPr id="228" name="Google Shape;22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26603" y="1462368"/>
              <a:ext cx="4591355" cy="361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79236" y="1991153"/>
              <a:ext cx="4961425" cy="748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7"/>
          <p:cNvSpPr txBox="1"/>
          <p:nvPr/>
        </p:nvSpPr>
        <p:spPr>
          <a:xfrm>
            <a:off x="601275" y="3271750"/>
            <a:ext cx="82647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Error only depends on path to correct word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 |V| terms instead of |V|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Language Models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591325" y="1147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Neural Probabilistic Language Model (NPLM)</a:t>
            </a:r>
            <a:br>
              <a:rPr lang="en"/>
            </a:br>
            <a:r>
              <a:rPr lang="en" sz="1050" u="sng">
                <a:solidFill>
                  <a:srgbClr val="0055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(Bengio et al. 2003)</a:t>
            </a:r>
            <a:endParaRPr/>
          </a:p>
        </p:txBody>
      </p:sp>
      <p:pic>
        <p:nvPicPr>
          <p:cNvPr descr="nplm.png" id="241" name="Google Shape;2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50" y="1746250"/>
            <a:ext cx="3687199" cy="29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Forward Neural Language Model</a:t>
            </a:r>
            <a:endParaRPr/>
          </a:p>
        </p:txBody>
      </p:sp>
      <p:sp>
        <p:nvSpPr>
          <p:cNvPr id="243" name="Google Shape;243;p29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245" name="Google Shape;245;p29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i-2</a:t>
              </a:r>
              <a:endParaRPr sz="1200"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248" name="Google Shape;248;p29"/>
            <p:cNvCxnSpPr>
              <a:stCxn id="246" idx="0"/>
              <a:endCxn id="247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29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i-3</a:t>
              </a:r>
              <a:endParaRPr sz="1200"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i-1</a:t>
              </a:r>
              <a:endParaRPr sz="1200"/>
            </a:p>
          </p:txBody>
        </p:sp>
        <p:cxnSp>
          <p:nvCxnSpPr>
            <p:cNvPr id="251" name="Google Shape;251;p29"/>
            <p:cNvCxnSpPr>
              <a:stCxn id="249" idx="0"/>
              <a:endCxn id="252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2" name="Google Shape;252;p29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53" name="Google Shape;253;p29"/>
            <p:cNvCxnSpPr>
              <a:endCxn id="254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" name="Google Shape;254;p29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55" name="Google Shape;255;p29"/>
            <p:cNvCxnSpPr>
              <a:endCxn id="256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6" name="Google Shape;256;p29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57" name="Google Shape;257;p29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8" name="Google Shape;258;p29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9" name="Google Shape;259;p29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60" name="Google Shape;260;p29"/>
          <p:cNvCxnSpPr>
            <a:stCxn id="249" idx="0"/>
            <a:endCxn id="252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9"/>
          <p:cNvCxnSpPr>
            <a:stCxn id="245" idx="0"/>
            <a:endCxn id="254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>
            <a:stCxn id="250" idx="0"/>
            <a:endCxn id="256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>
            <a:stCxn id="252" idx="0"/>
            <a:endCxn id="246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9"/>
          <p:cNvCxnSpPr>
            <a:stCxn id="254" idx="0"/>
            <a:endCxn id="246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9"/>
          <p:cNvCxnSpPr>
            <a:stCxn id="246" idx="2"/>
            <a:endCxn id="256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9"/>
          <p:cNvCxnSpPr>
            <a:stCxn id="246" idx="0"/>
            <a:endCxn id="247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4513225" y="1147225"/>
            <a:ext cx="421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are the advantages of neural window models?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issues with sparsity anymore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generalize between two tokens that are nearly the same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Models</a:t>
            </a:r>
            <a:endParaRPr/>
          </a:p>
        </p:txBody>
      </p:sp>
      <p:sp>
        <p:nvSpPr>
          <p:cNvPr id="273" name="Google Shape;273;p30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Generic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Useful for language modeling, tagging and entity recognition</a:t>
            </a:r>
            <a:endParaRPr sz="1100"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275" name="Google Shape;275;p30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i-2</a:t>
              </a:r>
              <a:endParaRPr sz="1200"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278" name="Google Shape;278;p30"/>
            <p:cNvCxnSpPr>
              <a:stCxn id="276" idx="0"/>
              <a:endCxn id="277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30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i-3</a:t>
              </a:r>
              <a:endParaRPr sz="1200"/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i-1</a:t>
              </a:r>
              <a:endParaRPr sz="1200"/>
            </a:p>
          </p:txBody>
        </p:sp>
        <p:cxnSp>
          <p:nvCxnSpPr>
            <p:cNvPr id="281" name="Google Shape;281;p30"/>
            <p:cNvCxnSpPr>
              <a:stCxn id="279" idx="0"/>
              <a:endCxn id="282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83" name="Google Shape;283;p30"/>
            <p:cNvCxnSpPr>
              <a:endCxn id="284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4" name="Google Shape;284;p30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85" name="Google Shape;285;p30"/>
            <p:cNvCxnSpPr>
              <a:endCxn id="286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6" name="Google Shape;286;p30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287" name="Google Shape;287;p30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8" name="Google Shape;288;p30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9" name="Google Shape;289;p30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290" name="Google Shape;290;p30"/>
          <p:cNvCxnSpPr>
            <a:stCxn id="279" idx="0"/>
            <a:endCxn id="282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0"/>
          <p:cNvCxnSpPr>
            <a:stCxn id="275" idx="0"/>
            <a:endCxn id="284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0"/>
          <p:cNvCxnSpPr>
            <a:stCxn id="280" idx="0"/>
            <a:endCxn id="286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0"/>
          <p:cNvCxnSpPr>
            <a:stCxn id="282" idx="0"/>
            <a:endCxn id="276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0"/>
          <p:cNvCxnSpPr>
            <a:stCxn id="284" idx="0"/>
            <a:endCxn id="276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0"/>
          <p:cNvCxnSpPr>
            <a:stCxn id="276" idx="2"/>
            <a:endCxn id="286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0"/>
          <p:cNvCxnSpPr>
            <a:stCxn id="276" idx="0"/>
            <a:endCxn id="277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idx="1" type="body"/>
          </p:nvPr>
        </p:nvSpPr>
        <p:spPr>
          <a:xfrm>
            <a:off x="4513225" y="1147225"/>
            <a:ext cx="4077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What are the limitations of Window Models?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Blind to Input Text Outside of Window</a:t>
            </a:r>
            <a:br>
              <a:rPr lang="en"/>
            </a:br>
            <a:r>
              <a:rPr lang="en" sz="1100"/>
              <a:t>Text outside of the fixed window is ignored when making predictions.</a:t>
            </a:r>
            <a:br>
              <a:rPr lang="en" sz="1200"/>
            </a:br>
            <a:br>
              <a:rPr lang="en" sz="1200"/>
            </a:br>
            <a:r>
              <a:rPr b="1" lang="en" sz="1200"/>
              <a:t>Ignores Surrounding Predictions</a:t>
            </a:r>
            <a:br>
              <a:rPr lang="en" sz="1200"/>
            </a:br>
            <a:r>
              <a:rPr lang="en" sz="1200"/>
              <a:t>Predictions for the prior and next sequence predictions don't inform current position.</a:t>
            </a:r>
            <a:r>
              <a:rPr baseline="30000" lang="en" sz="1200"/>
              <a:t>*</a:t>
            </a:r>
            <a:endParaRPr baseline="30000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No Modeling of Whole Sequence Level Information</a:t>
            </a:r>
            <a:br>
              <a:rPr lang="en"/>
            </a:br>
            <a:r>
              <a:rPr lang="en" sz="1200"/>
              <a:t>Makes no attempt to integrate information across a sequence an use if for making predictions.</a:t>
            </a:r>
            <a:br>
              <a:rPr lang="en"/>
            </a:br>
            <a:br>
              <a:rPr lang="en"/>
            </a:br>
            <a:r>
              <a:rPr b="1" lang="en"/>
              <a:t>Why still use them? </a:t>
            </a:r>
            <a:r>
              <a:rPr b="1" i="1" lang="en">
                <a:solidFill>
                  <a:srgbClr val="E06666"/>
                </a:solidFill>
              </a:rPr>
              <a:t>Fast to train and use.</a:t>
            </a:r>
            <a:endParaRPr b="1" i="1">
              <a:solidFill>
                <a:srgbClr val="E06666"/>
              </a:solidFill>
            </a:endParaRPr>
          </a:p>
        </p:txBody>
      </p:sp>
      <p:sp>
        <p:nvSpPr>
          <p:cNvPr id="302" name="Google Shape;302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Models</a:t>
            </a:r>
            <a:endParaRPr/>
          </a:p>
        </p:txBody>
      </p:sp>
      <p:sp>
        <p:nvSpPr>
          <p:cNvPr id="303" name="Google Shape;303;p31"/>
          <p:cNvSpPr txBox="1"/>
          <p:nvPr>
            <p:ph idx="2" type="body"/>
          </p:nvPr>
        </p:nvSpPr>
        <p:spPr>
          <a:xfrm>
            <a:off x="3117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Generic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Useful for language modeling, tagging and entity recognition</a:t>
            </a:r>
            <a:endParaRPr sz="1100"/>
          </a:p>
        </p:txBody>
      </p:sp>
      <p:grpSp>
        <p:nvGrpSpPr>
          <p:cNvPr id="304" name="Google Shape;304;p31"/>
          <p:cNvGrpSpPr/>
          <p:nvPr/>
        </p:nvGrpSpPr>
        <p:grpSpPr>
          <a:xfrm>
            <a:off x="867450" y="1677975"/>
            <a:ext cx="2901900" cy="2626500"/>
            <a:chOff x="1009350" y="1952725"/>
            <a:chExt cx="2901900" cy="2626500"/>
          </a:xfrm>
        </p:grpSpPr>
        <p:sp>
          <p:nvSpPr>
            <p:cNvPr id="305" name="Google Shape;305;p31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i-2</a:t>
              </a:r>
              <a:endParaRPr sz="1200"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308" name="Google Shape;308;p31"/>
            <p:cNvCxnSpPr>
              <a:stCxn id="306" idx="0"/>
              <a:endCxn id="307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9" name="Google Shape;309;p31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i-3</a:t>
              </a:r>
              <a:endParaRPr sz="1200"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Context Word i-1</a:t>
              </a:r>
              <a:endParaRPr sz="1200"/>
            </a:p>
          </p:txBody>
        </p:sp>
        <p:cxnSp>
          <p:nvCxnSpPr>
            <p:cNvPr id="311" name="Google Shape;311;p31"/>
            <p:cNvCxnSpPr>
              <a:stCxn id="309" idx="0"/>
              <a:endCxn id="312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2" name="Google Shape;312;p31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13" name="Google Shape;313;p31"/>
            <p:cNvCxnSpPr>
              <a:endCxn id="314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4" name="Google Shape;314;p31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15" name="Google Shape;315;p31"/>
            <p:cNvCxnSpPr>
              <a:endCxn id="316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6" name="Google Shape;316;p31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17" name="Google Shape;317;p31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8" name="Google Shape;318;p31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9" name="Google Shape;319;p31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20" name="Google Shape;320;p31"/>
          <p:cNvCxnSpPr>
            <a:stCxn id="309" idx="0"/>
            <a:endCxn id="312" idx="2"/>
          </p:cNvCxnSpPr>
          <p:nvPr/>
        </p:nvCxnSpPr>
        <p:spPr>
          <a:xfrm rot="10800000">
            <a:off x="12897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1"/>
          <p:cNvCxnSpPr>
            <a:stCxn id="305" idx="0"/>
            <a:endCxn id="314" idx="2"/>
          </p:cNvCxnSpPr>
          <p:nvPr/>
        </p:nvCxnSpPr>
        <p:spPr>
          <a:xfrm rot="10800000">
            <a:off x="23184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1"/>
          <p:cNvCxnSpPr>
            <a:stCxn id="310" idx="0"/>
            <a:endCxn id="316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1"/>
          <p:cNvCxnSpPr>
            <a:stCxn id="312" idx="0"/>
            <a:endCxn id="306" idx="2"/>
          </p:cNvCxnSpPr>
          <p:nvPr/>
        </p:nvCxnSpPr>
        <p:spPr>
          <a:xfrm flipH="1" rot="10800000">
            <a:off x="12895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1"/>
          <p:cNvCxnSpPr>
            <a:stCxn id="314" idx="0"/>
            <a:endCxn id="306" idx="2"/>
          </p:cNvCxnSpPr>
          <p:nvPr/>
        </p:nvCxnSpPr>
        <p:spPr>
          <a:xfrm flipH="1" rot="10800000">
            <a:off x="23182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1"/>
          <p:cNvCxnSpPr>
            <a:stCxn id="306" idx="2"/>
            <a:endCxn id="316" idx="0"/>
          </p:cNvCxnSpPr>
          <p:nvPr/>
        </p:nvCxnSpPr>
        <p:spPr>
          <a:xfrm>
            <a:off x="23328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1"/>
          <p:cNvCxnSpPr>
            <a:stCxn id="306" idx="0"/>
            <a:endCxn id="307" idx="2"/>
          </p:cNvCxnSpPr>
          <p:nvPr/>
        </p:nvCxnSpPr>
        <p:spPr>
          <a:xfrm rot="10800000">
            <a:off x="23310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1"/>
          <p:cNvSpPr txBox="1"/>
          <p:nvPr/>
        </p:nvSpPr>
        <p:spPr>
          <a:xfrm>
            <a:off x="4513225" y="4771175"/>
            <a:ext cx="4820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aseline="30000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"Window models" that used predictions from prior positions can be characterized as an RNN.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Learning Optimizations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Negative Sampling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Hierarchical Softmax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Processing Sequences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Window Models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Recurrent Neural Network (RNN)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Backpropagation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Long Short-Term Memory (LSTM)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Aside:  Useful in other tasks</a:t>
            </a:r>
            <a:endParaRPr/>
          </a:p>
        </p:txBody>
      </p:sp>
      <p:sp>
        <p:nvSpPr>
          <p:cNvPr id="333" name="Google Shape;333;p32"/>
          <p:cNvSpPr txBox="1"/>
          <p:nvPr>
            <p:ph idx="2" type="body"/>
          </p:nvPr>
        </p:nvSpPr>
        <p:spPr>
          <a:xfrm>
            <a:off x="2369100" y="1147225"/>
            <a:ext cx="4137600" cy="3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Generic architecture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Useful for language modeling, tagging and entity recognition</a:t>
            </a:r>
            <a:endParaRPr sz="1100"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2924850" y="1677975"/>
            <a:ext cx="2901900" cy="2626500"/>
            <a:chOff x="1009350" y="1952725"/>
            <a:chExt cx="2901900" cy="2626500"/>
          </a:xfrm>
        </p:grpSpPr>
        <p:sp>
          <p:nvSpPr>
            <p:cNvPr id="335" name="Google Shape;335;p32"/>
            <p:cNvSpPr/>
            <p:nvPr/>
          </p:nvSpPr>
          <p:spPr>
            <a:xfrm>
              <a:off x="20380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Center Word</a:t>
              </a:r>
              <a:endParaRPr sz="1200"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338" name="Google Shape;338;p32"/>
            <p:cNvCxnSpPr>
              <a:stCxn id="336" idx="0"/>
              <a:endCxn id="337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9" name="Google Shape;339;p32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(L)</a:t>
              </a:r>
              <a:endParaRPr sz="1200"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(R)</a:t>
              </a:r>
              <a:endParaRPr sz="1200"/>
            </a:p>
          </p:txBody>
        </p:sp>
        <p:cxnSp>
          <p:nvCxnSpPr>
            <p:cNvPr id="341" name="Google Shape;341;p32"/>
            <p:cNvCxnSpPr>
              <a:stCxn id="339" idx="0"/>
              <a:endCxn id="342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2" name="Google Shape;342;p32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43" name="Google Shape;343;p32"/>
            <p:cNvCxnSpPr>
              <a:endCxn id="344" idx="2"/>
            </p:cNvCxnSpPr>
            <p:nvPr/>
          </p:nvCxnSpPr>
          <p:spPr>
            <a:xfrm rot="10800000">
              <a:off x="2460150" y="38196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32"/>
            <p:cNvSpPr/>
            <p:nvPr/>
          </p:nvSpPr>
          <p:spPr>
            <a:xfrm>
              <a:off x="2190450" y="34743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45" name="Google Shape;345;p32"/>
            <p:cNvCxnSpPr>
              <a:endCxn id="346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6" name="Google Shape;346;p32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347" name="Google Shape;347;p32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8" name="Google Shape;348;p32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9" name="Google Shape;349;p32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50" name="Google Shape;350;p32"/>
          <p:cNvCxnSpPr>
            <a:stCxn id="339" idx="0"/>
            <a:endCxn id="342" idx="2"/>
          </p:cNvCxnSpPr>
          <p:nvPr/>
        </p:nvCxnSpPr>
        <p:spPr>
          <a:xfrm rot="10800000">
            <a:off x="33471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2"/>
          <p:cNvCxnSpPr>
            <a:stCxn id="335" idx="0"/>
            <a:endCxn id="344" idx="2"/>
          </p:cNvCxnSpPr>
          <p:nvPr/>
        </p:nvCxnSpPr>
        <p:spPr>
          <a:xfrm rot="10800000">
            <a:off x="4375800" y="3544875"/>
            <a:ext cx="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2"/>
          <p:cNvCxnSpPr>
            <a:stCxn id="340" idx="0"/>
            <a:endCxn id="346" idx="2"/>
          </p:cNvCxnSpPr>
          <p:nvPr/>
        </p:nvCxnSpPr>
        <p:spPr>
          <a:xfrm rot="10800000">
            <a:off x="5404500" y="3547275"/>
            <a:ext cx="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2"/>
          <p:cNvCxnSpPr>
            <a:stCxn id="342" idx="0"/>
            <a:endCxn id="336" idx="2"/>
          </p:cNvCxnSpPr>
          <p:nvPr/>
        </p:nvCxnSpPr>
        <p:spPr>
          <a:xfrm flipH="1" rot="10800000">
            <a:off x="3346950" y="2856675"/>
            <a:ext cx="10434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2"/>
          <p:cNvCxnSpPr>
            <a:stCxn id="344" idx="0"/>
            <a:endCxn id="336" idx="2"/>
          </p:cNvCxnSpPr>
          <p:nvPr/>
        </p:nvCxnSpPr>
        <p:spPr>
          <a:xfrm flipH="1" rot="10800000">
            <a:off x="4375650" y="2856675"/>
            <a:ext cx="147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2"/>
          <p:cNvCxnSpPr>
            <a:stCxn id="336" idx="2"/>
            <a:endCxn id="346" idx="0"/>
          </p:cNvCxnSpPr>
          <p:nvPr/>
        </p:nvCxnSpPr>
        <p:spPr>
          <a:xfrm>
            <a:off x="4390200" y="2856675"/>
            <a:ext cx="10143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>
            <a:stCxn id="336" idx="0"/>
            <a:endCxn id="337" idx="2"/>
          </p:cNvCxnSpPr>
          <p:nvPr/>
        </p:nvCxnSpPr>
        <p:spPr>
          <a:xfrm rot="10800000">
            <a:off x="4388400" y="2094675"/>
            <a:ext cx="1800" cy="3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NPLM: Jupyter notebook</a:t>
            </a: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1010350" y="1625025"/>
            <a:ext cx="747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https://github.com/datasci-w266/2018-fall-main/blob/master/materials/nplm/nplm.ipynb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Sequences: RNNs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(Can we do better?)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311700" y="2133600"/>
            <a:ext cx="3999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Part of Speech Tagging</a:t>
            </a:r>
            <a:br>
              <a:rPr b="1" lang="en" sz="900"/>
            </a:br>
            <a:br>
              <a:rPr b="1" lang="en" sz="900"/>
            </a:br>
            <a:r>
              <a:rPr b="1" lang="en" sz="900"/>
              <a:t>Input:</a:t>
            </a:r>
            <a:r>
              <a:rPr lang="en" sz="900"/>
              <a:t> Alice solved the problem.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Alice/NNP solved/VBD the/DT problem/NN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Input:</a:t>
            </a:r>
            <a:r>
              <a:rPr lang="en" sz="900"/>
              <a:t> The horse ran past the barn fell.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The/DT horse/NN ran/VBD past/JJ the/DT barn/NN fell/VBD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/>
              <a:t>Input:</a:t>
            </a:r>
            <a:r>
              <a:rPr lang="en" sz="900"/>
              <a:t> The baseline is the cosine of binary sentence vectors with each dimension representing whether an individual word appears in a sentence.</a:t>
            </a:r>
            <a:br>
              <a:rPr lang="en" sz="900"/>
            </a:br>
            <a:r>
              <a:rPr b="1" lang="en" sz="900"/>
              <a:t>Output: </a:t>
            </a:r>
            <a:r>
              <a:rPr lang="en" sz="900"/>
              <a:t>The/DT baseline/NN is/VBZ the/DT cosine/NN of/IN binary/JJ sentence/NN vectors/NNS with/IN each/DT dimension/NN representing/VBG whether/IN an/DT individual/JJ word/NN appears/VBZ in/IN a/DT sentence/NN ./.</a:t>
            </a:r>
            <a:endParaRPr/>
          </a:p>
        </p:txBody>
      </p:sp>
      <p:sp>
        <p:nvSpPr>
          <p:cNvPr id="374" name="Google Shape;374;p3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should we handle sequence data?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5" name="Google Shape;375;p35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7" name="Google Shape;377;p35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5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5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5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35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5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5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5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5"/>
          <p:cNvSpPr txBox="1"/>
          <p:nvPr/>
        </p:nvSpPr>
        <p:spPr>
          <a:xfrm>
            <a:off x="116725" y="16074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386" name="Google Shape;386;p35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387" name="Google Shape;387;p35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393" name="Google Shape;393;p36"/>
          <p:cNvSpPr txBox="1"/>
          <p:nvPr>
            <p:ph idx="1" type="body"/>
          </p:nvPr>
        </p:nvSpPr>
        <p:spPr>
          <a:xfrm>
            <a:off x="311700" y="2133600"/>
            <a:ext cx="3999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Part of Speech Tagging</a:t>
            </a:r>
            <a:br>
              <a:rPr b="1" lang="en" sz="900"/>
            </a:br>
            <a:br>
              <a:rPr b="1" lang="en" sz="900"/>
            </a:br>
            <a:r>
              <a:rPr b="1" lang="en" sz="900"/>
              <a:t>Input:</a:t>
            </a:r>
            <a:r>
              <a:rPr lang="en" sz="900"/>
              <a:t> Alice solved the problem.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Alice/NNP solved/VBD the/DT problem/NN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Input:</a:t>
            </a:r>
            <a:r>
              <a:rPr lang="en" sz="900"/>
              <a:t> The horse ran past the barn fell.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The/DT horse/NN ran/VBD past/JJ the/DT barn/NN fell/VBD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/>
              <a:t>Input:</a:t>
            </a:r>
            <a:r>
              <a:rPr lang="en" sz="900"/>
              <a:t> The baseline is the cosine of binary sentence vectors with each dimension representing whether an individual word appears in a sentence.</a:t>
            </a:r>
            <a:br>
              <a:rPr lang="en" sz="900"/>
            </a:br>
            <a:r>
              <a:rPr b="1" lang="en" sz="900"/>
              <a:t>Output: </a:t>
            </a:r>
            <a:r>
              <a:rPr lang="en" sz="900"/>
              <a:t>The/DT baseline/NN is/VBZ the/DT cosine/NN of/IN binary/JJ sentence/NN vectors/NNS with/IN each/DT dimension/NN representing/VBG whether/IN an/DT individual/JJ word/NN appears/VBZ in/IN a/DT sentence/NN ./.</a:t>
            </a:r>
            <a:endParaRPr/>
          </a:p>
        </p:txBody>
      </p:sp>
      <p:sp>
        <p:nvSpPr>
          <p:cNvPr id="394" name="Google Shape;394;p3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should we handle sequence data?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(1) </a:t>
            </a:r>
            <a:r>
              <a:rPr lang="en" sz="1200"/>
              <a:t>Basic neural networks assume fixed dimensional inputs and outputs.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5" name="Google Shape;395;p36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7" name="Google Shape;397;p36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6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6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6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6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6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6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6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6"/>
          <p:cNvSpPr txBox="1"/>
          <p:nvPr/>
        </p:nvSpPr>
        <p:spPr>
          <a:xfrm>
            <a:off x="116725" y="16074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406" name="Google Shape;406;p36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407" name="Google Shape;407;p36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2133600"/>
            <a:ext cx="3999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Part of Speech Tagging</a:t>
            </a:r>
            <a:br>
              <a:rPr b="1" lang="en" sz="900"/>
            </a:br>
            <a:br>
              <a:rPr b="1" lang="en" sz="900"/>
            </a:br>
            <a:r>
              <a:rPr b="1" lang="en" sz="900"/>
              <a:t>Input:</a:t>
            </a:r>
            <a:r>
              <a:rPr lang="en" sz="900"/>
              <a:t> Alice solved the problem.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Alice/NNP solved/VBD the/DT problem/NN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Input:</a:t>
            </a:r>
            <a:r>
              <a:rPr lang="en" sz="900"/>
              <a:t> The horse ran past the barn fell.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The/DT horse/NN ran/VBD past/JJ the/DT barn/NN fell/VBD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/>
              <a:t>Input:</a:t>
            </a:r>
            <a:r>
              <a:rPr lang="en" sz="900"/>
              <a:t> The baseline is the cosine of binary sentence vectors with each dimension representing whether an individual word appears in a sentence.</a:t>
            </a:r>
            <a:br>
              <a:rPr lang="en" sz="900"/>
            </a:br>
            <a:r>
              <a:rPr b="1" lang="en" sz="900"/>
              <a:t>Output: </a:t>
            </a:r>
            <a:r>
              <a:rPr lang="en" sz="900"/>
              <a:t>The/DT baseline/NN is/VBZ the/DT cosine/NN of/IN binary/JJ sentence/NN vectors/NNS with/IN each/DT dimension/NN representing/VBG whether/IN an/DT individual/JJ word/NN appears/VBZ in/IN a/DT sentence/NN ./.</a:t>
            </a:r>
            <a:endParaRPr/>
          </a:p>
        </p:txBody>
      </p:sp>
      <p:sp>
        <p:nvSpPr>
          <p:cNvPr id="414" name="Google Shape;414;p3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should we handle sequence data?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(1) </a:t>
            </a:r>
            <a:r>
              <a:rPr lang="en" sz="1200"/>
              <a:t>Basic neural networks assume fixed dimensional inputs and outputs.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Solution </a:t>
            </a:r>
            <a:r>
              <a:rPr lang="en" sz="1200"/>
              <a:t>Construct a network along the sequence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5" name="Google Shape;415;p37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7" name="Google Shape;417;p37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7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7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7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37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37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37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7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7"/>
          <p:cNvSpPr txBox="1"/>
          <p:nvPr/>
        </p:nvSpPr>
        <p:spPr>
          <a:xfrm>
            <a:off x="116725" y="16074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426" name="Google Shape;426;p37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427" name="Google Shape;427;p37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433" name="Google Shape;433;p38"/>
          <p:cNvSpPr txBox="1"/>
          <p:nvPr>
            <p:ph idx="1" type="body"/>
          </p:nvPr>
        </p:nvSpPr>
        <p:spPr>
          <a:xfrm>
            <a:off x="311700" y="2133600"/>
            <a:ext cx="3999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Part of Speech Tagging</a:t>
            </a:r>
            <a:br>
              <a:rPr b="1" lang="en" sz="900"/>
            </a:br>
            <a:br>
              <a:rPr b="1" lang="en" sz="900"/>
            </a:br>
            <a:r>
              <a:rPr b="1" lang="en" sz="900"/>
              <a:t>Input:</a:t>
            </a:r>
            <a:r>
              <a:rPr lang="en" sz="900"/>
              <a:t> Alice solved the problem.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Alice/NNP solved/VBD the/DT problem/NN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Input:</a:t>
            </a:r>
            <a:r>
              <a:rPr lang="en" sz="900"/>
              <a:t> The horse ran past the barn fell.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The/DT horse/NN ran/VBD past/JJ the/DT barn/NN fell/VBD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/>
              <a:t>Input:</a:t>
            </a:r>
            <a:r>
              <a:rPr lang="en" sz="900"/>
              <a:t> The baseline is the cosine of binary sentence vectors with each dimension representing whether an individual word appears in a sentence.</a:t>
            </a:r>
            <a:br>
              <a:rPr lang="en" sz="900"/>
            </a:br>
            <a:r>
              <a:rPr b="1" lang="en" sz="900"/>
              <a:t>Output: </a:t>
            </a:r>
            <a:r>
              <a:rPr lang="en" sz="900"/>
              <a:t>The/DT baseline/NN is/VBZ the/DT cosine/NN of/IN binary/JJ sentence/NN vectors/NNS with/IN each/DT dimension/NN representing/VBG whether/IN an/DT individual/JJ word/NN appears/VBZ in/IN a/DT sentence/NN ./.</a:t>
            </a:r>
            <a:endParaRPr/>
          </a:p>
        </p:txBody>
      </p:sp>
      <p:sp>
        <p:nvSpPr>
          <p:cNvPr id="434" name="Google Shape;434;p3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should we handle sequence data?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(1) </a:t>
            </a:r>
            <a:r>
              <a:rPr lang="en" sz="1200"/>
              <a:t>Basic neural networks assume fixed dimensional inputs and outputs.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Solution </a:t>
            </a:r>
            <a:r>
              <a:rPr lang="en" sz="1200"/>
              <a:t>Construct a network along the sequence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(2) </a:t>
            </a:r>
            <a:r>
              <a:rPr lang="en" sz="1200"/>
              <a:t>Sentences vary in length, weights for longer sequence positions would rarely be trained.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" name="Google Shape;435;p38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8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" name="Google Shape;437;p38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8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8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8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8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8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8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8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8"/>
          <p:cNvSpPr txBox="1"/>
          <p:nvPr/>
        </p:nvSpPr>
        <p:spPr>
          <a:xfrm>
            <a:off x="116725" y="16074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446" name="Google Shape;446;p38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447" name="Google Shape;447;p38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Sequences</a:t>
            </a:r>
            <a:endParaRPr/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311700" y="2133600"/>
            <a:ext cx="3999900" cy="22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Part of Speech Tagging</a:t>
            </a:r>
            <a:br>
              <a:rPr b="1" lang="en" sz="900"/>
            </a:br>
            <a:br>
              <a:rPr b="1" lang="en" sz="900"/>
            </a:br>
            <a:r>
              <a:rPr b="1" lang="en" sz="900"/>
              <a:t>Input:</a:t>
            </a:r>
            <a:r>
              <a:rPr lang="en" sz="900"/>
              <a:t> Alice solved the problem.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Alice/NNP solved/VBD the/DT problem/NN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/>
              <a:t>Input:</a:t>
            </a:r>
            <a:r>
              <a:rPr lang="en" sz="900"/>
              <a:t> The horse ran past the barn fell.</a:t>
            </a:r>
            <a:br>
              <a:rPr lang="en" sz="900"/>
            </a:br>
            <a:r>
              <a:rPr b="1" lang="en" sz="900"/>
              <a:t>Output:</a:t>
            </a:r>
            <a:r>
              <a:rPr lang="en" sz="900"/>
              <a:t> The/DT horse/NN ran/VBD past/JJ the/DT barn/NN fell/VBD ./.</a:t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900"/>
              <a:t>Input:</a:t>
            </a:r>
            <a:r>
              <a:rPr lang="en" sz="900"/>
              <a:t> The baseline is the cosine of binary sentence vectors with each dimension representing whether an individual word appears in a sentence.</a:t>
            </a:r>
            <a:br>
              <a:rPr lang="en" sz="900"/>
            </a:br>
            <a:r>
              <a:rPr b="1" lang="en" sz="900"/>
              <a:t>Output: </a:t>
            </a:r>
            <a:r>
              <a:rPr lang="en" sz="900"/>
              <a:t>The/DT baseline/NN is/VBZ the/DT cosine/NN of/IN binary/JJ sentence/NN vectors/NNS with/IN each/DT dimension/NN representing/VBG whether/IN an/DT individual/JJ word/NN appears/VBZ in/IN a/DT sentence/NN ./.</a:t>
            </a:r>
            <a:endParaRPr/>
          </a:p>
        </p:txBody>
      </p:sp>
      <p:sp>
        <p:nvSpPr>
          <p:cNvPr id="454" name="Google Shape;454;p3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should we handle sequence data?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(1) </a:t>
            </a:r>
            <a:r>
              <a:rPr lang="en" sz="1200"/>
              <a:t>Basic neural networks assume fixed dimensional inputs and outputs.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Solution </a:t>
            </a:r>
            <a:r>
              <a:rPr lang="en" sz="1200"/>
              <a:t>Construct a network along the sequence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 (2) </a:t>
            </a:r>
            <a:r>
              <a:rPr lang="en" sz="1200"/>
              <a:t>Sentences vary in length, weights for longer sequence positions would rarely be trained.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Solution </a:t>
            </a:r>
            <a:r>
              <a:rPr lang="en" sz="1200"/>
              <a:t>Reuse the same weights at different positions.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Methods</a:t>
            </a:r>
            <a:r>
              <a:rPr lang="en" sz="1200"/>
              <a:t> differ in how information is combined across the sequence: Window models, </a:t>
            </a:r>
            <a:r>
              <a:rPr i="1" lang="en" sz="1200" u="sng"/>
              <a:t>Recurrent Neural Network (RNN)</a:t>
            </a:r>
            <a:r>
              <a:rPr lang="en" sz="1200"/>
              <a:t>, </a:t>
            </a:r>
            <a:r>
              <a:rPr i="1" lang="en" sz="1200"/>
              <a:t>Convolutional Neural Network (CNN)</a:t>
            </a:r>
            <a:r>
              <a:rPr lang="en" sz="1200"/>
              <a:t> </a:t>
            </a:r>
            <a:endParaRPr sz="1200"/>
          </a:p>
        </p:txBody>
      </p:sp>
      <p:sp>
        <p:nvSpPr>
          <p:cNvPr id="455" name="Google Shape;455;p39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9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9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9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9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39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9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9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9"/>
          <p:cNvSpPr txBox="1"/>
          <p:nvPr/>
        </p:nvSpPr>
        <p:spPr>
          <a:xfrm>
            <a:off x="116725" y="16074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466" name="Google Shape;466;p39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467" name="Google Shape;467;p39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</a:t>
            </a:r>
            <a:br>
              <a:rPr lang="en"/>
            </a:br>
            <a:r>
              <a:rPr lang="en"/>
              <a:t>Recurrent Neural Networks (RNN)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(RNN)</a:t>
            </a:r>
            <a:endParaRPr/>
          </a:p>
        </p:txBody>
      </p:sp>
      <p:sp>
        <p:nvSpPr>
          <p:cNvPr id="478" name="Google Shape;478;p4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can we combine information across a sequence?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9" name="Google Shape;479;p41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1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1" name="Google Shape;481;p41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1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1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41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41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1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41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41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41"/>
          <p:cNvSpPr txBox="1"/>
          <p:nvPr/>
        </p:nvSpPr>
        <p:spPr>
          <a:xfrm>
            <a:off x="116725" y="16074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490" name="Google Shape;490;p41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491" name="Google Shape;491;p41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pic>
        <p:nvPicPr>
          <p:cNvPr descr="Screenshot 2017-06-08 18.06.44.png" id="492" name="Google Shape;492;p41"/>
          <p:cNvPicPr preferRelativeResize="0"/>
          <p:nvPr/>
        </p:nvPicPr>
        <p:blipFill rotWithShape="1">
          <a:blip r:embed="rId3">
            <a:alphaModFix/>
          </a:blip>
          <a:srcRect b="0" l="6410" r="0" t="0"/>
          <a:stretch/>
        </p:blipFill>
        <p:spPr>
          <a:xfrm>
            <a:off x="241650" y="2096650"/>
            <a:ext cx="1541950" cy="2591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1"/>
          <p:cNvSpPr txBox="1"/>
          <p:nvPr/>
        </p:nvSpPr>
        <p:spPr>
          <a:xfrm>
            <a:off x="326825" y="45348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494" name="Google Shape;494;p41"/>
          <p:cNvSpPr txBox="1"/>
          <p:nvPr/>
        </p:nvSpPr>
        <p:spPr>
          <a:xfrm>
            <a:off x="1919025" y="44700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4  ...  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5" name="Google Shape;495;p41"/>
          <p:cNvCxnSpPr/>
          <p:nvPr/>
        </p:nvCxnSpPr>
        <p:spPr>
          <a:xfrm rot="10800000">
            <a:off x="2069000" y="4383900"/>
            <a:ext cx="27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41"/>
          <p:cNvSpPr/>
          <p:nvPr/>
        </p:nvSpPr>
        <p:spPr>
          <a:xfrm>
            <a:off x="1866575" y="40719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7" name="Google Shape;497;p41"/>
          <p:cNvCxnSpPr/>
          <p:nvPr/>
        </p:nvCxnSpPr>
        <p:spPr>
          <a:xfrm rot="10800000">
            <a:off x="2428800" y="3752400"/>
            <a:ext cx="2400" cy="85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41"/>
          <p:cNvSpPr/>
          <p:nvPr/>
        </p:nvSpPr>
        <p:spPr>
          <a:xfrm>
            <a:off x="2239950" y="36893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9" name="Google Shape;499;p41"/>
          <p:cNvCxnSpPr>
            <a:stCxn id="496" idx="0"/>
            <a:endCxn id="500" idx="2"/>
          </p:cNvCxnSpPr>
          <p:nvPr/>
        </p:nvCxnSpPr>
        <p:spPr>
          <a:xfrm flipH="1" rot="10800000">
            <a:off x="2055875" y="3783675"/>
            <a:ext cx="3000" cy="28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41"/>
          <p:cNvSpPr/>
          <p:nvPr/>
        </p:nvSpPr>
        <p:spPr>
          <a:xfrm>
            <a:off x="1869625" y="3471850"/>
            <a:ext cx="37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1" name="Google Shape;501;p41"/>
          <p:cNvCxnSpPr>
            <a:stCxn id="496" idx="0"/>
            <a:endCxn id="498" idx="1"/>
          </p:cNvCxnSpPr>
          <p:nvPr/>
        </p:nvCxnSpPr>
        <p:spPr>
          <a:xfrm flipH="1" rot="10800000">
            <a:off x="2055875" y="3845175"/>
            <a:ext cx="184200" cy="226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41"/>
          <p:cNvCxnSpPr>
            <a:stCxn id="498" idx="0"/>
            <a:endCxn id="503" idx="2"/>
          </p:cNvCxnSpPr>
          <p:nvPr/>
        </p:nvCxnSpPr>
        <p:spPr>
          <a:xfrm flipH="1" rot="10800000">
            <a:off x="2429250" y="3392350"/>
            <a:ext cx="15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1"/>
          <p:cNvSpPr/>
          <p:nvPr/>
        </p:nvSpPr>
        <p:spPr>
          <a:xfrm>
            <a:off x="2241425" y="3080638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4" name="Google Shape;504;p41"/>
          <p:cNvCxnSpPr>
            <a:endCxn id="505" idx="2"/>
          </p:cNvCxnSpPr>
          <p:nvPr/>
        </p:nvCxnSpPr>
        <p:spPr>
          <a:xfrm rot="10800000">
            <a:off x="2800713" y="3618975"/>
            <a:ext cx="6900" cy="988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41"/>
          <p:cNvSpPr/>
          <p:nvPr/>
        </p:nvSpPr>
        <p:spPr>
          <a:xfrm>
            <a:off x="2611413" y="33072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6" name="Google Shape;506;p41"/>
          <p:cNvCxnSpPr>
            <a:stCxn id="498" idx="0"/>
            <a:endCxn id="505" idx="1"/>
          </p:cNvCxnSpPr>
          <p:nvPr/>
        </p:nvCxnSpPr>
        <p:spPr>
          <a:xfrm flipH="1" rot="10800000">
            <a:off x="2429250" y="3463150"/>
            <a:ext cx="1821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41"/>
          <p:cNvCxnSpPr>
            <a:stCxn id="505" idx="0"/>
            <a:endCxn id="508" idx="2"/>
          </p:cNvCxnSpPr>
          <p:nvPr/>
        </p:nvCxnSpPr>
        <p:spPr>
          <a:xfrm flipH="1" rot="10800000">
            <a:off x="2800713" y="3010275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41"/>
          <p:cNvSpPr/>
          <p:nvPr/>
        </p:nvSpPr>
        <p:spPr>
          <a:xfrm>
            <a:off x="2612113" y="2698563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9" name="Google Shape;509;p41"/>
          <p:cNvCxnSpPr>
            <a:endCxn id="510" idx="2"/>
          </p:cNvCxnSpPr>
          <p:nvPr/>
        </p:nvCxnSpPr>
        <p:spPr>
          <a:xfrm rot="10800000">
            <a:off x="3175150" y="3244950"/>
            <a:ext cx="1500" cy="1355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41"/>
          <p:cNvSpPr/>
          <p:nvPr/>
        </p:nvSpPr>
        <p:spPr>
          <a:xfrm>
            <a:off x="2985850" y="29332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1" name="Google Shape;511;p41"/>
          <p:cNvCxnSpPr>
            <a:stCxn id="505" idx="0"/>
            <a:endCxn id="510" idx="1"/>
          </p:cNvCxnSpPr>
          <p:nvPr/>
        </p:nvCxnSpPr>
        <p:spPr>
          <a:xfrm flipH="1" rot="10800000">
            <a:off x="2800713" y="3089175"/>
            <a:ext cx="185100" cy="21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41"/>
          <p:cNvCxnSpPr>
            <a:stCxn id="510" idx="0"/>
            <a:endCxn id="513" idx="2"/>
          </p:cNvCxnSpPr>
          <p:nvPr/>
        </p:nvCxnSpPr>
        <p:spPr>
          <a:xfrm flipH="1" rot="10800000">
            <a:off x="3175150" y="2703150"/>
            <a:ext cx="900" cy="2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41"/>
          <p:cNvSpPr/>
          <p:nvPr/>
        </p:nvSpPr>
        <p:spPr>
          <a:xfrm>
            <a:off x="2986750" y="2391400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4" name="Google Shape;514;p41"/>
          <p:cNvCxnSpPr/>
          <p:nvPr/>
        </p:nvCxnSpPr>
        <p:spPr>
          <a:xfrm flipH="1" rot="10800000">
            <a:off x="3535963" y="2875275"/>
            <a:ext cx="8700" cy="17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41"/>
          <p:cNvSpPr/>
          <p:nvPr/>
        </p:nvSpPr>
        <p:spPr>
          <a:xfrm>
            <a:off x="3360475" y="2512263"/>
            <a:ext cx="378600" cy="3630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6" name="Google Shape;516;p41"/>
          <p:cNvCxnSpPr>
            <a:stCxn id="510" idx="0"/>
            <a:endCxn id="515" idx="1"/>
          </p:cNvCxnSpPr>
          <p:nvPr/>
        </p:nvCxnSpPr>
        <p:spPr>
          <a:xfrm flipH="1" rot="10800000">
            <a:off x="3175150" y="2693850"/>
            <a:ext cx="185400" cy="239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1"/>
          <p:cNvCxnSpPr>
            <a:stCxn id="515" idx="0"/>
            <a:endCxn id="518" idx="2"/>
          </p:cNvCxnSpPr>
          <p:nvPr/>
        </p:nvCxnSpPr>
        <p:spPr>
          <a:xfrm flipH="1" rot="10800000">
            <a:off x="3549775" y="2275263"/>
            <a:ext cx="600" cy="23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1"/>
          <p:cNvSpPr/>
          <p:nvPr/>
        </p:nvSpPr>
        <p:spPr>
          <a:xfrm>
            <a:off x="3360925" y="1912125"/>
            <a:ext cx="378600" cy="36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274750" y="22689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RNN</a:t>
            </a:r>
            <a:endParaRPr b="1" sz="1000"/>
          </a:p>
        </p:txBody>
      </p:sp>
      <p:sp>
        <p:nvSpPr>
          <p:cNvPr id="520" name="Google Shape;520;p41"/>
          <p:cNvSpPr txBox="1"/>
          <p:nvPr/>
        </p:nvSpPr>
        <p:spPr>
          <a:xfrm>
            <a:off x="1698413" y="2296638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SRN</a:t>
            </a:r>
            <a:endParaRPr b="1" sz="1100"/>
          </a:p>
        </p:txBody>
      </p:sp>
      <p:pic>
        <p:nvPicPr>
          <p:cNvPr id="521" name="Google Shape;5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425" y="3439356"/>
            <a:ext cx="141055" cy="9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2: </a:t>
            </a:r>
            <a:r>
              <a:rPr b="1" lang="en"/>
              <a:t>October 7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processing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Sentiment Treebank and Naive Bayes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Neural Bag-of-Words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Proposal: </a:t>
            </a:r>
            <a:r>
              <a:rPr b="1" lang="en"/>
              <a:t>October 14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200-300 words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 four references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Details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Guidelines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(RNN)</a:t>
            </a:r>
            <a:endParaRPr/>
          </a:p>
        </p:txBody>
      </p:sp>
      <p:sp>
        <p:nvSpPr>
          <p:cNvPr id="527" name="Google Shape;527;p4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How can we combine information across a sequence?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Idea </a:t>
            </a:r>
            <a:r>
              <a:rPr lang="en" sz="1200"/>
              <a:t>Repeat the same sub-network at each position and </a:t>
            </a:r>
            <a:r>
              <a:rPr i="1" lang="en" sz="1200"/>
              <a:t>combine information across the sequence by feeding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aseline="-25000" i="1" lang="en" sz="12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i="1" lang="en" sz="1200"/>
              <a:t> to </a:t>
            </a:r>
            <a:r>
              <a:rPr i="1" lang="en" sz="1200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baseline="-25000" i="1" lang="en" sz="1200">
                <a:latin typeface="Courier New"/>
                <a:ea typeface="Courier New"/>
                <a:cs typeface="Courier New"/>
                <a:sym typeface="Courier New"/>
              </a:rPr>
              <a:t>n+1</a:t>
            </a:r>
            <a:endParaRPr baseline="-25000"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Simple Recurrent Network (SRN) </a:t>
            </a:r>
            <a:r>
              <a:rPr lang="en" sz="1200"/>
              <a:t>fully connected hidden layer connecting one position to the next.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Problem</a:t>
            </a:r>
            <a:r>
              <a:rPr b="1" i="1" lang="en" sz="1200"/>
              <a:t> </a:t>
            </a:r>
            <a:r>
              <a:rPr i="1" lang="en" sz="1200"/>
              <a:t>Network depth</a:t>
            </a:r>
            <a:r>
              <a:rPr lang="en" sz="1200"/>
              <a:t>     </a:t>
            </a:r>
            <a:r>
              <a:rPr i="1" lang="en" sz="1200"/>
              <a:t>Sequence Length</a:t>
            </a:r>
            <a:br>
              <a:rPr i="1" lang="en" sz="1200"/>
            </a:br>
            <a:br>
              <a:rPr i="1" lang="en" sz="1200"/>
            </a:br>
            <a:r>
              <a:rPr lang="en" sz="1200"/>
              <a:t>Long sequences construct deep networks</a:t>
            </a:r>
            <a:br>
              <a:rPr lang="en" sz="1200"/>
            </a:br>
            <a:r>
              <a:rPr lang="en" sz="1200"/>
              <a:t>More training time</a:t>
            </a:r>
            <a:br>
              <a:rPr lang="en" sz="1200"/>
            </a:br>
            <a:r>
              <a:rPr lang="en" sz="1200"/>
              <a:t>Vanishing gradients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8" name="Google Shape;528;p42"/>
          <p:cNvSpPr txBox="1"/>
          <p:nvPr/>
        </p:nvSpPr>
        <p:spPr>
          <a:xfrm>
            <a:off x="552450" y="159067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42"/>
          <p:cNvSpPr txBox="1"/>
          <p:nvPr/>
        </p:nvSpPr>
        <p:spPr>
          <a:xfrm>
            <a:off x="552450" y="10477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5   ...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0" name="Google Shape;530;p42"/>
          <p:cNvCxnSpPr/>
          <p:nvPr/>
        </p:nvCxnSpPr>
        <p:spPr>
          <a:xfrm>
            <a:off x="616750" y="1576400"/>
            <a:ext cx="278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42"/>
          <p:cNvCxnSpPr/>
          <p:nvPr/>
        </p:nvCxnSpPr>
        <p:spPr>
          <a:xfrm rot="10800000">
            <a:off x="700100" y="14121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42"/>
          <p:cNvCxnSpPr/>
          <p:nvPr/>
        </p:nvCxnSpPr>
        <p:spPr>
          <a:xfrm rot="10800000">
            <a:off x="106445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42"/>
          <p:cNvCxnSpPr/>
          <p:nvPr/>
        </p:nvCxnSpPr>
        <p:spPr>
          <a:xfrm rot="10800000">
            <a:off x="1424025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42"/>
          <p:cNvCxnSpPr/>
          <p:nvPr/>
        </p:nvCxnSpPr>
        <p:spPr>
          <a:xfrm rot="10800000">
            <a:off x="17836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42"/>
          <p:cNvCxnSpPr/>
          <p:nvPr/>
        </p:nvCxnSpPr>
        <p:spPr>
          <a:xfrm rot="10800000">
            <a:off x="215270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42"/>
          <p:cNvCxnSpPr/>
          <p:nvPr/>
        </p:nvCxnSpPr>
        <p:spPr>
          <a:xfrm rot="10800000">
            <a:off x="2507500" y="141685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42"/>
          <p:cNvCxnSpPr/>
          <p:nvPr/>
        </p:nvCxnSpPr>
        <p:spPr>
          <a:xfrm rot="10800000">
            <a:off x="3262350" y="1431200"/>
            <a:ext cx="0" cy="295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42"/>
          <p:cNvSpPr txBox="1"/>
          <p:nvPr/>
        </p:nvSpPr>
        <p:spPr>
          <a:xfrm>
            <a:off x="116725" y="16074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Input</a:t>
            </a:r>
            <a:endParaRPr sz="1100"/>
          </a:p>
        </p:txBody>
      </p:sp>
      <p:sp>
        <p:nvSpPr>
          <p:cNvPr id="539" name="Google Shape;539;p42"/>
          <p:cNvSpPr txBox="1"/>
          <p:nvPr/>
        </p:nvSpPr>
        <p:spPr>
          <a:xfrm>
            <a:off x="0" y="108120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Output</a:t>
            </a:r>
            <a:endParaRPr sz="1100"/>
          </a:p>
        </p:txBody>
      </p:sp>
      <p:sp>
        <p:nvSpPr>
          <p:cNvPr id="540" name="Google Shape;540;p42"/>
          <p:cNvSpPr txBox="1"/>
          <p:nvPr/>
        </p:nvSpPr>
        <p:spPr>
          <a:xfrm>
            <a:off x="3361575" y="1416850"/>
            <a:ext cx="13716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Time</a:t>
            </a:r>
            <a:endParaRPr sz="1100"/>
          </a:p>
        </p:txBody>
      </p:sp>
      <p:pic>
        <p:nvPicPr>
          <p:cNvPr descr="Screenshot 2017-06-08 18.06.44.png" id="541" name="Google Shape;541;p42"/>
          <p:cNvPicPr preferRelativeResize="0"/>
          <p:nvPr/>
        </p:nvPicPr>
        <p:blipFill rotWithShape="1">
          <a:blip r:embed="rId3">
            <a:alphaModFix/>
          </a:blip>
          <a:srcRect b="0" l="6410" r="0" t="0"/>
          <a:stretch/>
        </p:blipFill>
        <p:spPr>
          <a:xfrm>
            <a:off x="332850" y="2191400"/>
            <a:ext cx="1541950" cy="2591324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2"/>
          <p:cNvSpPr txBox="1"/>
          <p:nvPr/>
        </p:nvSpPr>
        <p:spPr>
          <a:xfrm>
            <a:off x="326825" y="45348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543" name="Google Shape;543;p42"/>
          <p:cNvSpPr txBox="1"/>
          <p:nvPr/>
        </p:nvSpPr>
        <p:spPr>
          <a:xfrm>
            <a:off x="1919025" y="44700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4  ...   </a:t>
            </a:r>
            <a:endParaRPr baseline="-25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4" name="Google Shape;544;p42"/>
          <p:cNvCxnSpPr/>
          <p:nvPr/>
        </p:nvCxnSpPr>
        <p:spPr>
          <a:xfrm rot="10800000">
            <a:off x="2069000" y="4383900"/>
            <a:ext cx="27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5" name="Google Shape;545;p42"/>
          <p:cNvSpPr/>
          <p:nvPr/>
        </p:nvSpPr>
        <p:spPr>
          <a:xfrm>
            <a:off x="1866575" y="40719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6" name="Google Shape;546;p42"/>
          <p:cNvCxnSpPr/>
          <p:nvPr/>
        </p:nvCxnSpPr>
        <p:spPr>
          <a:xfrm rot="10800000">
            <a:off x="2428800" y="3752400"/>
            <a:ext cx="2400" cy="85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42"/>
          <p:cNvSpPr/>
          <p:nvPr/>
        </p:nvSpPr>
        <p:spPr>
          <a:xfrm>
            <a:off x="2239950" y="36893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8" name="Google Shape;548;p42"/>
          <p:cNvCxnSpPr>
            <a:stCxn id="545" idx="0"/>
            <a:endCxn id="549" idx="2"/>
          </p:cNvCxnSpPr>
          <p:nvPr/>
        </p:nvCxnSpPr>
        <p:spPr>
          <a:xfrm flipH="1" rot="10800000">
            <a:off x="2055875" y="3783675"/>
            <a:ext cx="3000" cy="288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9" name="Google Shape;549;p42"/>
          <p:cNvSpPr/>
          <p:nvPr/>
        </p:nvSpPr>
        <p:spPr>
          <a:xfrm>
            <a:off x="1869625" y="3471850"/>
            <a:ext cx="3786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0" name="Google Shape;550;p42"/>
          <p:cNvCxnSpPr>
            <a:stCxn id="545" idx="0"/>
            <a:endCxn id="547" idx="1"/>
          </p:cNvCxnSpPr>
          <p:nvPr/>
        </p:nvCxnSpPr>
        <p:spPr>
          <a:xfrm flipH="1" rot="10800000">
            <a:off x="2055875" y="3845175"/>
            <a:ext cx="184200" cy="226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42"/>
          <p:cNvCxnSpPr>
            <a:stCxn id="547" idx="0"/>
            <a:endCxn id="552" idx="2"/>
          </p:cNvCxnSpPr>
          <p:nvPr/>
        </p:nvCxnSpPr>
        <p:spPr>
          <a:xfrm flipH="1" rot="10800000">
            <a:off x="2429250" y="3392350"/>
            <a:ext cx="15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42"/>
          <p:cNvSpPr/>
          <p:nvPr/>
        </p:nvSpPr>
        <p:spPr>
          <a:xfrm>
            <a:off x="2241425" y="3080638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3" name="Google Shape;553;p42"/>
          <p:cNvCxnSpPr>
            <a:endCxn id="554" idx="2"/>
          </p:cNvCxnSpPr>
          <p:nvPr/>
        </p:nvCxnSpPr>
        <p:spPr>
          <a:xfrm rot="10800000">
            <a:off x="2800713" y="3618975"/>
            <a:ext cx="6900" cy="988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2"/>
          <p:cNvSpPr/>
          <p:nvPr/>
        </p:nvSpPr>
        <p:spPr>
          <a:xfrm>
            <a:off x="2611413" y="3307275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5" name="Google Shape;555;p42"/>
          <p:cNvCxnSpPr>
            <a:stCxn id="547" idx="0"/>
            <a:endCxn id="554" idx="1"/>
          </p:cNvCxnSpPr>
          <p:nvPr/>
        </p:nvCxnSpPr>
        <p:spPr>
          <a:xfrm flipH="1" rot="10800000">
            <a:off x="2429250" y="3463150"/>
            <a:ext cx="182100" cy="22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42"/>
          <p:cNvCxnSpPr>
            <a:stCxn id="554" idx="0"/>
            <a:endCxn id="557" idx="2"/>
          </p:cNvCxnSpPr>
          <p:nvPr/>
        </p:nvCxnSpPr>
        <p:spPr>
          <a:xfrm flipH="1" rot="10800000">
            <a:off x="2800713" y="3010275"/>
            <a:ext cx="600" cy="29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7" name="Google Shape;557;p42"/>
          <p:cNvSpPr/>
          <p:nvPr/>
        </p:nvSpPr>
        <p:spPr>
          <a:xfrm>
            <a:off x="2612113" y="2698563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8" name="Google Shape;558;p42"/>
          <p:cNvCxnSpPr>
            <a:endCxn id="559" idx="2"/>
          </p:cNvCxnSpPr>
          <p:nvPr/>
        </p:nvCxnSpPr>
        <p:spPr>
          <a:xfrm rot="10800000">
            <a:off x="3175150" y="3244950"/>
            <a:ext cx="1500" cy="1355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42"/>
          <p:cNvSpPr/>
          <p:nvPr/>
        </p:nvSpPr>
        <p:spPr>
          <a:xfrm>
            <a:off x="2985850" y="2933250"/>
            <a:ext cx="378600" cy="3117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0" name="Google Shape;560;p42"/>
          <p:cNvCxnSpPr>
            <a:stCxn id="554" idx="0"/>
            <a:endCxn id="559" idx="1"/>
          </p:cNvCxnSpPr>
          <p:nvPr/>
        </p:nvCxnSpPr>
        <p:spPr>
          <a:xfrm flipH="1" rot="10800000">
            <a:off x="2800713" y="3089175"/>
            <a:ext cx="185100" cy="218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2"/>
          <p:cNvCxnSpPr>
            <a:stCxn id="559" idx="0"/>
            <a:endCxn id="562" idx="2"/>
          </p:cNvCxnSpPr>
          <p:nvPr/>
        </p:nvCxnSpPr>
        <p:spPr>
          <a:xfrm flipH="1" rot="10800000">
            <a:off x="3175150" y="2703150"/>
            <a:ext cx="900" cy="2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2"/>
          <p:cNvSpPr/>
          <p:nvPr/>
        </p:nvSpPr>
        <p:spPr>
          <a:xfrm>
            <a:off x="2986750" y="2391400"/>
            <a:ext cx="378600" cy="31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3" name="Google Shape;563;p42"/>
          <p:cNvCxnSpPr/>
          <p:nvPr/>
        </p:nvCxnSpPr>
        <p:spPr>
          <a:xfrm flipH="1" rot="10800000">
            <a:off x="3535963" y="2875275"/>
            <a:ext cx="8700" cy="1730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4" name="Google Shape;564;p42"/>
          <p:cNvSpPr/>
          <p:nvPr/>
        </p:nvSpPr>
        <p:spPr>
          <a:xfrm>
            <a:off x="3360475" y="2512263"/>
            <a:ext cx="378600" cy="363000"/>
          </a:xfrm>
          <a:prstGeom prst="rect">
            <a:avLst/>
          </a:prstGeom>
          <a:solidFill>
            <a:srgbClr val="E4F6D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baseline="-25000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5" name="Google Shape;565;p42"/>
          <p:cNvCxnSpPr>
            <a:stCxn id="559" idx="0"/>
            <a:endCxn id="564" idx="1"/>
          </p:cNvCxnSpPr>
          <p:nvPr/>
        </p:nvCxnSpPr>
        <p:spPr>
          <a:xfrm flipH="1" rot="10800000">
            <a:off x="3175150" y="2693850"/>
            <a:ext cx="185400" cy="239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42"/>
          <p:cNvCxnSpPr>
            <a:stCxn id="564" idx="0"/>
            <a:endCxn id="567" idx="2"/>
          </p:cNvCxnSpPr>
          <p:nvPr/>
        </p:nvCxnSpPr>
        <p:spPr>
          <a:xfrm flipH="1" rot="10800000">
            <a:off x="3549775" y="2275263"/>
            <a:ext cx="600" cy="237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42"/>
          <p:cNvSpPr/>
          <p:nvPr/>
        </p:nvSpPr>
        <p:spPr>
          <a:xfrm>
            <a:off x="3360925" y="1912125"/>
            <a:ext cx="378600" cy="36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aseline="-25000" lang="en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aseline="-25000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2"/>
          <p:cNvSpPr txBox="1"/>
          <p:nvPr/>
        </p:nvSpPr>
        <p:spPr>
          <a:xfrm>
            <a:off x="274750" y="2268900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RNN</a:t>
            </a:r>
            <a:endParaRPr b="1" sz="1000"/>
          </a:p>
        </p:txBody>
      </p:sp>
      <p:sp>
        <p:nvSpPr>
          <p:cNvPr id="569" name="Google Shape;569;p42"/>
          <p:cNvSpPr txBox="1"/>
          <p:nvPr/>
        </p:nvSpPr>
        <p:spPr>
          <a:xfrm>
            <a:off x="1698413" y="2296638"/>
            <a:ext cx="137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SRN</a:t>
            </a:r>
            <a:endParaRPr b="1" sz="1100"/>
          </a:p>
        </p:txBody>
      </p:sp>
      <p:pic>
        <p:nvPicPr>
          <p:cNvPr id="570" name="Google Shape;5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425" y="3439356"/>
            <a:ext cx="141055" cy="9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</a:t>
            </a:r>
            <a:endParaRPr/>
          </a:p>
        </p:txBody>
      </p:sp>
      <p:sp>
        <p:nvSpPr>
          <p:cNvPr id="576" name="Google Shape;576;p43"/>
          <p:cNvSpPr txBox="1"/>
          <p:nvPr/>
        </p:nvSpPr>
        <p:spPr>
          <a:xfrm rot="-1848136">
            <a:off x="6332467" y="3182713"/>
            <a:ext cx="2062776" cy="635251"/>
          </a:xfrm>
          <a:prstGeom prst="rect">
            <a:avLst/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Important for really understanding RNNs</a:t>
            </a:r>
            <a:endParaRPr b="1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model parameters</a:t>
            </a:r>
            <a:endParaRPr/>
          </a:p>
        </p:txBody>
      </p:sp>
      <p:sp>
        <p:nvSpPr>
          <p:cNvPr id="582" name="Google Shape;582;p44"/>
          <p:cNvSpPr txBox="1"/>
          <p:nvPr>
            <p:ph idx="2" type="body"/>
          </p:nvPr>
        </p:nvSpPr>
        <p:spPr>
          <a:xfrm>
            <a:off x="3927425" y="1225225"/>
            <a:ext cx="490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How do we fit model parameters to our data?</a:t>
            </a:r>
            <a:endParaRPr b="1" i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83" name="Google Shape;583;p44"/>
          <p:cNvCxnSpPr/>
          <p:nvPr/>
        </p:nvCxnSpPr>
        <p:spPr>
          <a:xfrm flipH="1" rot="10800000">
            <a:off x="761000" y="2215575"/>
            <a:ext cx="928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4"/>
          <p:cNvCxnSpPr/>
          <p:nvPr/>
        </p:nvCxnSpPr>
        <p:spPr>
          <a:xfrm flipH="1" rot="10800000">
            <a:off x="1689200" y="1443975"/>
            <a:ext cx="771600" cy="7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44"/>
          <p:cNvSpPr/>
          <p:nvPr/>
        </p:nvSpPr>
        <p:spPr>
          <a:xfrm>
            <a:off x="2149075" y="1651225"/>
            <a:ext cx="99600" cy="10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4"/>
          <p:cNvSpPr/>
          <p:nvPr/>
        </p:nvSpPr>
        <p:spPr>
          <a:xfrm>
            <a:off x="1689200" y="2107575"/>
            <a:ext cx="99600" cy="108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44"/>
          <p:cNvCxnSpPr/>
          <p:nvPr/>
        </p:nvCxnSpPr>
        <p:spPr>
          <a:xfrm flipH="1" rot="10800000">
            <a:off x="685800" y="17049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44"/>
          <p:cNvSpPr txBox="1"/>
          <p:nvPr/>
        </p:nvSpPr>
        <p:spPr>
          <a:xfrm>
            <a:off x="2890825" y="1475550"/>
            <a:ext cx="174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Output</a:t>
            </a:r>
            <a:endParaRPr sz="900"/>
          </a:p>
        </p:txBody>
      </p:sp>
      <p:cxnSp>
        <p:nvCxnSpPr>
          <p:cNvPr id="589" name="Google Shape;589;p44"/>
          <p:cNvCxnSpPr/>
          <p:nvPr/>
        </p:nvCxnSpPr>
        <p:spPr>
          <a:xfrm flipH="1" rot="10800000">
            <a:off x="685800" y="21590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 txBox="1"/>
          <p:nvPr/>
        </p:nvSpPr>
        <p:spPr>
          <a:xfrm>
            <a:off x="2890825" y="19041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591" name="Google Shape;591;p44"/>
          <p:cNvCxnSpPr/>
          <p:nvPr/>
        </p:nvCxnSpPr>
        <p:spPr>
          <a:xfrm>
            <a:off x="1747850" y="1309700"/>
            <a:ext cx="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4"/>
          <p:cNvSpPr txBox="1"/>
          <p:nvPr/>
        </p:nvSpPr>
        <p:spPr>
          <a:xfrm>
            <a:off x="1295400" y="24117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Current Input</a:t>
            </a:r>
            <a:br>
              <a:rPr lang="en" sz="900"/>
            </a:br>
            <a:r>
              <a:rPr lang="en" sz="900"/>
              <a:t>Act. Func.</a:t>
            </a:r>
            <a:endParaRPr sz="900"/>
          </a:p>
        </p:txBody>
      </p:sp>
      <p:cxnSp>
        <p:nvCxnSpPr>
          <p:cNvPr id="593" name="Google Shape;593;p44"/>
          <p:cNvCxnSpPr/>
          <p:nvPr/>
        </p:nvCxnSpPr>
        <p:spPr>
          <a:xfrm>
            <a:off x="2195525" y="1309700"/>
            <a:ext cx="48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44"/>
          <p:cNvSpPr txBox="1"/>
          <p:nvPr/>
        </p:nvSpPr>
        <p:spPr>
          <a:xfrm>
            <a:off x="1726350" y="26861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Desired Input</a:t>
            </a:r>
            <a:br>
              <a:rPr lang="en" sz="900"/>
            </a:br>
            <a:r>
              <a:rPr lang="en" sz="900"/>
              <a:t>Act. Func.</a:t>
            </a:r>
            <a:endParaRPr sz="900"/>
          </a:p>
        </p:txBody>
      </p:sp>
      <p:sp>
        <p:nvSpPr>
          <p:cNvPr id="595" name="Google Shape;595;p44"/>
          <p:cNvSpPr/>
          <p:nvPr/>
        </p:nvSpPr>
        <p:spPr>
          <a:xfrm>
            <a:off x="1921888" y="2233913"/>
            <a:ext cx="996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6" name="Google Shape;59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3175925"/>
            <a:ext cx="2189850" cy="27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9" y="3692925"/>
            <a:ext cx="2082350" cy="66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8" name="Google Shape;598;p44"/>
          <p:cNvGrpSpPr/>
          <p:nvPr/>
        </p:nvGrpSpPr>
        <p:grpSpPr>
          <a:xfrm>
            <a:off x="3371700" y="2882388"/>
            <a:ext cx="229200" cy="221700"/>
            <a:chOff x="4154850" y="2123975"/>
            <a:chExt cx="229200" cy="221700"/>
          </a:xfrm>
        </p:grpSpPr>
        <p:cxnSp>
          <p:nvCxnSpPr>
            <p:cNvPr id="599" name="Google Shape;599;p44"/>
            <p:cNvCxnSpPr>
              <a:stCxn id="600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44"/>
            <p:cNvCxnSpPr>
              <a:endCxn id="600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0" name="Google Shape;600;p44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2" name="Google Shape;602;p44"/>
          <p:cNvCxnSpPr>
            <a:stCxn id="600" idx="4"/>
            <a:endCxn id="603" idx="0"/>
          </p:cNvCxnSpPr>
          <p:nvPr/>
        </p:nvCxnSpPr>
        <p:spPr>
          <a:xfrm>
            <a:off x="3486300" y="3104088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44"/>
          <p:cNvCxnSpPr/>
          <p:nvPr/>
        </p:nvCxnSpPr>
        <p:spPr>
          <a:xfrm>
            <a:off x="3486300" y="2527488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44"/>
          <p:cNvSpPr txBox="1"/>
          <p:nvPr/>
        </p:nvSpPr>
        <p:spPr>
          <a:xfrm>
            <a:off x="3533100" y="281082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4"/>
          <p:cNvSpPr txBox="1"/>
          <p:nvPr/>
        </p:nvSpPr>
        <p:spPr>
          <a:xfrm>
            <a:off x="3533100" y="339247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07" name="Google Shape;607;p44"/>
          <p:cNvCxnSpPr>
            <a:stCxn id="608" idx="2"/>
          </p:cNvCxnSpPr>
          <p:nvPr/>
        </p:nvCxnSpPr>
        <p:spPr>
          <a:xfrm flipH="1" rot="10800000">
            <a:off x="3371700" y="3582750"/>
            <a:ext cx="121800" cy="1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44"/>
          <p:cNvCxnSpPr>
            <a:endCxn id="608" idx="7"/>
          </p:cNvCxnSpPr>
          <p:nvPr/>
        </p:nvCxnSpPr>
        <p:spPr>
          <a:xfrm flipH="1" rot="10800000">
            <a:off x="3489934" y="3505567"/>
            <a:ext cx="77400" cy="75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44"/>
          <p:cNvSpPr/>
          <p:nvPr/>
        </p:nvSpPr>
        <p:spPr>
          <a:xfrm>
            <a:off x="3371700" y="3473100"/>
            <a:ext cx="229200" cy="22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model parameters</a:t>
            </a:r>
            <a:endParaRPr/>
          </a:p>
        </p:txBody>
      </p:sp>
      <p:sp>
        <p:nvSpPr>
          <p:cNvPr id="615" name="Google Shape;615;p45"/>
          <p:cNvSpPr txBox="1"/>
          <p:nvPr>
            <p:ph idx="2" type="body"/>
          </p:nvPr>
        </p:nvSpPr>
        <p:spPr>
          <a:xfrm>
            <a:off x="3927425" y="1225225"/>
            <a:ext cx="4904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434343"/>
                </a:solidFill>
              </a:rPr>
              <a:t>How do we fit model parameters to our data?</a:t>
            </a:r>
            <a:endParaRPr b="1" i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Idea</a:t>
            </a:r>
            <a:r>
              <a:rPr lang="en" sz="1200"/>
              <a:t> minimize the difference between current and desired model output.</a:t>
            </a:r>
            <a:br>
              <a:rPr lang="en" sz="1200"/>
            </a:br>
            <a:br>
              <a:rPr lang="en" sz="1200"/>
            </a:br>
            <a:r>
              <a:rPr b="1" lang="en" sz="1200">
                <a:solidFill>
                  <a:srgbClr val="434343"/>
                </a:solidFill>
              </a:rPr>
              <a:t>Analytical solutions</a:t>
            </a:r>
            <a:r>
              <a:rPr lang="en" sz="1200"/>
              <a:t> are not available for most models.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Gradient methods</a:t>
            </a:r>
            <a:r>
              <a:rPr lang="en" sz="1200"/>
              <a:t> can be flexibly </a:t>
            </a:r>
            <a:r>
              <a:rPr i="1" lang="en" sz="1200"/>
              <a:t>and automatically</a:t>
            </a:r>
            <a:r>
              <a:rPr lang="en" sz="1200"/>
              <a:t> applied to models built from differential functions</a:t>
            </a:r>
            <a:br>
              <a:rPr lang="en" sz="1200"/>
            </a:br>
            <a:br>
              <a:rPr lang="en" sz="1200"/>
            </a:br>
            <a:r>
              <a:rPr b="1" lang="en" sz="1200"/>
              <a:t>Mechanics </a:t>
            </a:r>
            <a:br>
              <a:rPr b="1" lang="en" sz="1200"/>
            </a:br>
            <a:r>
              <a:rPr lang="en" sz="1200"/>
              <a:t>Calculate the rate the output changes for each model parameter. </a:t>
            </a:r>
            <a:br>
              <a:rPr lang="en" sz="1200"/>
            </a:br>
            <a:r>
              <a:rPr lang="en" sz="1200"/>
              <a:t>Take a step in the direction toward the desired output.</a:t>
            </a:r>
            <a:br>
              <a:rPr lang="en" sz="1200"/>
            </a:br>
            <a:r>
              <a:rPr lang="en" sz="1200"/>
              <a:t>Step size controlled by hyperparameter </a:t>
            </a:r>
            <a:r>
              <a:rPr i="1" lang="en" sz="1200"/>
              <a:t>η</a:t>
            </a:r>
            <a:endParaRPr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616" name="Google Shape;616;p45"/>
          <p:cNvCxnSpPr/>
          <p:nvPr/>
        </p:nvCxnSpPr>
        <p:spPr>
          <a:xfrm flipH="1" rot="10800000">
            <a:off x="761000" y="2215575"/>
            <a:ext cx="928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45"/>
          <p:cNvCxnSpPr/>
          <p:nvPr/>
        </p:nvCxnSpPr>
        <p:spPr>
          <a:xfrm flipH="1" rot="10800000">
            <a:off x="1689200" y="1443975"/>
            <a:ext cx="771600" cy="7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45"/>
          <p:cNvSpPr/>
          <p:nvPr/>
        </p:nvSpPr>
        <p:spPr>
          <a:xfrm>
            <a:off x="2149075" y="1651225"/>
            <a:ext cx="99600" cy="10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1689200" y="2107575"/>
            <a:ext cx="99600" cy="108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45"/>
          <p:cNvCxnSpPr/>
          <p:nvPr/>
        </p:nvCxnSpPr>
        <p:spPr>
          <a:xfrm flipH="1" rot="10800000">
            <a:off x="685800" y="17049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45"/>
          <p:cNvSpPr txBox="1"/>
          <p:nvPr/>
        </p:nvSpPr>
        <p:spPr>
          <a:xfrm>
            <a:off x="2890825" y="1475550"/>
            <a:ext cx="174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Output</a:t>
            </a:r>
            <a:endParaRPr sz="900"/>
          </a:p>
        </p:txBody>
      </p:sp>
      <p:cxnSp>
        <p:nvCxnSpPr>
          <p:cNvPr id="622" name="Google Shape;622;p45"/>
          <p:cNvCxnSpPr/>
          <p:nvPr/>
        </p:nvCxnSpPr>
        <p:spPr>
          <a:xfrm flipH="1" rot="10800000">
            <a:off x="685800" y="21590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3" name="Google Shape;623;p45"/>
          <p:cNvSpPr txBox="1"/>
          <p:nvPr/>
        </p:nvSpPr>
        <p:spPr>
          <a:xfrm>
            <a:off x="2890825" y="19041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624" name="Google Shape;624;p45"/>
          <p:cNvCxnSpPr/>
          <p:nvPr/>
        </p:nvCxnSpPr>
        <p:spPr>
          <a:xfrm>
            <a:off x="1747850" y="1309700"/>
            <a:ext cx="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45"/>
          <p:cNvSpPr txBox="1"/>
          <p:nvPr/>
        </p:nvSpPr>
        <p:spPr>
          <a:xfrm>
            <a:off x="1295400" y="24117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Current Input</a:t>
            </a:r>
            <a:br>
              <a:rPr lang="en" sz="900"/>
            </a:br>
            <a:r>
              <a:rPr lang="en" sz="900"/>
              <a:t>Act. Func.</a:t>
            </a:r>
            <a:endParaRPr sz="900"/>
          </a:p>
        </p:txBody>
      </p:sp>
      <p:cxnSp>
        <p:nvCxnSpPr>
          <p:cNvPr id="626" name="Google Shape;626;p45"/>
          <p:cNvCxnSpPr/>
          <p:nvPr/>
        </p:nvCxnSpPr>
        <p:spPr>
          <a:xfrm>
            <a:off x="2195525" y="1309700"/>
            <a:ext cx="48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5"/>
          <p:cNvSpPr txBox="1"/>
          <p:nvPr/>
        </p:nvSpPr>
        <p:spPr>
          <a:xfrm>
            <a:off x="1726350" y="26861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Desired Input</a:t>
            </a:r>
            <a:br>
              <a:rPr lang="en" sz="900"/>
            </a:br>
            <a:r>
              <a:rPr lang="en" sz="900"/>
              <a:t>Act. Func.</a:t>
            </a:r>
            <a:endParaRPr sz="900"/>
          </a:p>
        </p:txBody>
      </p:sp>
      <p:sp>
        <p:nvSpPr>
          <p:cNvPr id="628" name="Google Shape;628;p45"/>
          <p:cNvSpPr/>
          <p:nvPr/>
        </p:nvSpPr>
        <p:spPr>
          <a:xfrm>
            <a:off x="1921888" y="2233913"/>
            <a:ext cx="996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00" y="3175925"/>
            <a:ext cx="2189850" cy="277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99" y="3692925"/>
            <a:ext cx="2082350" cy="663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45"/>
          <p:cNvGrpSpPr/>
          <p:nvPr/>
        </p:nvGrpSpPr>
        <p:grpSpPr>
          <a:xfrm>
            <a:off x="3371700" y="2882388"/>
            <a:ext cx="229200" cy="221700"/>
            <a:chOff x="4154850" y="2123975"/>
            <a:chExt cx="229200" cy="221700"/>
          </a:xfrm>
        </p:grpSpPr>
        <p:cxnSp>
          <p:nvCxnSpPr>
            <p:cNvPr id="632" name="Google Shape;632;p45"/>
            <p:cNvCxnSpPr>
              <a:stCxn id="633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45"/>
            <p:cNvCxnSpPr>
              <a:endCxn id="633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45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5" name="Google Shape;635;p45"/>
          <p:cNvCxnSpPr>
            <a:stCxn id="633" idx="4"/>
            <a:endCxn id="636" idx="0"/>
          </p:cNvCxnSpPr>
          <p:nvPr/>
        </p:nvCxnSpPr>
        <p:spPr>
          <a:xfrm>
            <a:off x="3486300" y="3104088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5"/>
          <p:cNvCxnSpPr/>
          <p:nvPr/>
        </p:nvCxnSpPr>
        <p:spPr>
          <a:xfrm>
            <a:off x="3486300" y="2527488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5"/>
          <p:cNvSpPr txBox="1"/>
          <p:nvPr/>
        </p:nvSpPr>
        <p:spPr>
          <a:xfrm>
            <a:off x="3533100" y="281082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45"/>
          <p:cNvSpPr txBox="1"/>
          <p:nvPr/>
        </p:nvSpPr>
        <p:spPr>
          <a:xfrm>
            <a:off x="3533100" y="339247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0" name="Google Shape;640;p45"/>
          <p:cNvCxnSpPr>
            <a:stCxn id="641" idx="2"/>
          </p:cNvCxnSpPr>
          <p:nvPr/>
        </p:nvCxnSpPr>
        <p:spPr>
          <a:xfrm flipH="1" rot="10800000">
            <a:off x="3371700" y="3582750"/>
            <a:ext cx="121800" cy="12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45"/>
          <p:cNvCxnSpPr>
            <a:endCxn id="641" idx="7"/>
          </p:cNvCxnSpPr>
          <p:nvPr/>
        </p:nvCxnSpPr>
        <p:spPr>
          <a:xfrm flipH="1" rot="10800000">
            <a:off x="3489934" y="3505567"/>
            <a:ext cx="77400" cy="759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5"/>
          <p:cNvSpPr/>
          <p:nvPr/>
        </p:nvSpPr>
        <p:spPr>
          <a:xfrm>
            <a:off x="3371700" y="3473100"/>
            <a:ext cx="229200" cy="221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multiple layers</a:t>
            </a:r>
            <a:endParaRPr/>
          </a:p>
        </p:txBody>
      </p:sp>
      <p:sp>
        <p:nvSpPr>
          <p:cNvPr id="648" name="Google Shape;648;p46"/>
          <p:cNvSpPr txBox="1"/>
          <p:nvPr>
            <p:ph idx="2" type="body"/>
          </p:nvPr>
        </p:nvSpPr>
        <p:spPr>
          <a:xfrm>
            <a:off x="4638925" y="1225225"/>
            <a:ext cx="419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about models with multiple layers?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649" name="Google Shape;649;p46"/>
          <p:cNvCxnSpPr/>
          <p:nvPr/>
        </p:nvCxnSpPr>
        <p:spPr>
          <a:xfrm flipH="1" rot="10800000">
            <a:off x="1689200" y="1443975"/>
            <a:ext cx="771600" cy="7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46"/>
          <p:cNvSpPr/>
          <p:nvPr/>
        </p:nvSpPr>
        <p:spPr>
          <a:xfrm>
            <a:off x="2149075" y="1651225"/>
            <a:ext cx="99600" cy="10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6"/>
          <p:cNvSpPr/>
          <p:nvPr/>
        </p:nvSpPr>
        <p:spPr>
          <a:xfrm>
            <a:off x="1689200" y="2107575"/>
            <a:ext cx="99600" cy="108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2" name="Google Shape;652;p46"/>
          <p:cNvCxnSpPr/>
          <p:nvPr/>
        </p:nvCxnSpPr>
        <p:spPr>
          <a:xfrm flipH="1" rot="10800000">
            <a:off x="685800" y="17049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46"/>
          <p:cNvSpPr txBox="1"/>
          <p:nvPr/>
        </p:nvSpPr>
        <p:spPr>
          <a:xfrm>
            <a:off x="2890825" y="1475550"/>
            <a:ext cx="174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Output</a:t>
            </a:r>
            <a:endParaRPr sz="900"/>
          </a:p>
        </p:txBody>
      </p:sp>
      <p:sp>
        <p:nvSpPr>
          <p:cNvPr id="654" name="Google Shape;654;p46"/>
          <p:cNvSpPr txBox="1"/>
          <p:nvPr/>
        </p:nvSpPr>
        <p:spPr>
          <a:xfrm>
            <a:off x="2890825" y="19041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655" name="Google Shape;655;p46"/>
          <p:cNvCxnSpPr/>
          <p:nvPr/>
        </p:nvCxnSpPr>
        <p:spPr>
          <a:xfrm>
            <a:off x="1747850" y="1309700"/>
            <a:ext cx="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6" name="Google Shape;656;p46"/>
          <p:cNvSpPr txBox="1"/>
          <p:nvPr/>
        </p:nvSpPr>
        <p:spPr>
          <a:xfrm>
            <a:off x="1295400" y="24117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Current Input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Act. Func.</a:t>
            </a:r>
            <a:endParaRPr sz="900"/>
          </a:p>
        </p:txBody>
      </p:sp>
      <p:cxnSp>
        <p:nvCxnSpPr>
          <p:cNvPr id="657" name="Google Shape;657;p46"/>
          <p:cNvCxnSpPr/>
          <p:nvPr/>
        </p:nvCxnSpPr>
        <p:spPr>
          <a:xfrm>
            <a:off x="2195525" y="1309700"/>
            <a:ext cx="48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46"/>
          <p:cNvSpPr txBox="1"/>
          <p:nvPr/>
        </p:nvSpPr>
        <p:spPr>
          <a:xfrm>
            <a:off x="1726350" y="26861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Desired Input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Act. Func.</a:t>
            </a:r>
            <a:endParaRPr sz="900"/>
          </a:p>
        </p:txBody>
      </p:sp>
      <p:sp>
        <p:nvSpPr>
          <p:cNvPr id="659" name="Google Shape;659;p46"/>
          <p:cNvSpPr/>
          <p:nvPr/>
        </p:nvSpPr>
        <p:spPr>
          <a:xfrm>
            <a:off x="1921888" y="2233913"/>
            <a:ext cx="996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46"/>
          <p:cNvCxnSpPr/>
          <p:nvPr/>
        </p:nvCxnSpPr>
        <p:spPr>
          <a:xfrm flipH="1" rot="10800000">
            <a:off x="761000" y="2215575"/>
            <a:ext cx="928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1" name="Google Shape;661;p46"/>
          <p:cNvGrpSpPr/>
          <p:nvPr/>
        </p:nvGrpSpPr>
        <p:grpSpPr>
          <a:xfrm>
            <a:off x="724950" y="3113375"/>
            <a:ext cx="3239688" cy="1396400"/>
            <a:chOff x="913400" y="1442100"/>
            <a:chExt cx="3239688" cy="1396400"/>
          </a:xfrm>
        </p:grpSpPr>
        <p:cxnSp>
          <p:nvCxnSpPr>
            <p:cNvPr id="662" name="Google Shape;662;p46"/>
            <p:cNvCxnSpPr/>
            <p:nvPr/>
          </p:nvCxnSpPr>
          <p:spPr>
            <a:xfrm flipH="1" rot="10800000">
              <a:off x="913400" y="2367975"/>
              <a:ext cx="928200" cy="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6"/>
            <p:cNvCxnSpPr/>
            <p:nvPr/>
          </p:nvCxnSpPr>
          <p:spPr>
            <a:xfrm flipH="1" rot="10800000">
              <a:off x="1841600" y="1596375"/>
              <a:ext cx="771600" cy="77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4" name="Google Shape;664;p46"/>
            <p:cNvSpPr/>
            <p:nvPr/>
          </p:nvSpPr>
          <p:spPr>
            <a:xfrm>
              <a:off x="2131800" y="1967863"/>
              <a:ext cx="99600" cy="1080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6"/>
            <p:cNvSpPr txBox="1"/>
            <p:nvPr/>
          </p:nvSpPr>
          <p:spPr>
            <a:xfrm>
              <a:off x="2910188" y="1442100"/>
              <a:ext cx="1242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100">
                  <a:solidFill>
                    <a:srgbClr val="434343"/>
                  </a:solidFill>
                </a:rPr>
                <a:t>Target Output?</a:t>
              </a:r>
              <a:endParaRPr b="1" i="1" sz="1100">
                <a:solidFill>
                  <a:srgbClr val="434343"/>
                </a:solidFill>
              </a:endParaRPr>
            </a:p>
          </p:txBody>
        </p:sp>
        <p:sp>
          <p:nvSpPr>
            <p:cNvPr id="666" name="Google Shape;666;p46"/>
            <p:cNvSpPr txBox="1"/>
            <p:nvPr/>
          </p:nvSpPr>
          <p:spPr>
            <a:xfrm>
              <a:off x="1821588" y="2518400"/>
              <a:ext cx="995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Current Input</a:t>
              </a:r>
              <a:br>
                <a:rPr lang="en" sz="900"/>
              </a:br>
              <a:r>
                <a:rPr lang="en" sz="900"/>
                <a:t>Act. Func.</a:t>
              </a:r>
              <a:endParaRPr sz="900"/>
            </a:p>
          </p:txBody>
        </p:sp>
        <p:cxnSp>
          <p:nvCxnSpPr>
            <p:cNvPr id="667" name="Google Shape;667;p46"/>
            <p:cNvCxnSpPr/>
            <p:nvPr/>
          </p:nvCxnSpPr>
          <p:spPr>
            <a:xfrm flipH="1">
              <a:off x="2174400" y="1536113"/>
              <a:ext cx="7200" cy="103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68" name="Google Shape;668;p46"/>
          <p:cNvCxnSpPr/>
          <p:nvPr/>
        </p:nvCxnSpPr>
        <p:spPr>
          <a:xfrm flipH="1" rot="10800000">
            <a:off x="685800" y="21590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46"/>
          <p:cNvSpPr txBox="1"/>
          <p:nvPr/>
        </p:nvSpPr>
        <p:spPr>
          <a:xfrm>
            <a:off x="2732850" y="34334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670" name="Google Shape;670;p46"/>
          <p:cNvCxnSpPr/>
          <p:nvPr/>
        </p:nvCxnSpPr>
        <p:spPr>
          <a:xfrm flipH="1" rot="10800000">
            <a:off x="527825" y="36883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46"/>
          <p:cNvSpPr txBox="1"/>
          <p:nvPr/>
        </p:nvSpPr>
        <p:spPr>
          <a:xfrm>
            <a:off x="311700" y="12135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Output layer</a:t>
            </a:r>
            <a:endParaRPr b="1" sz="1100"/>
          </a:p>
        </p:txBody>
      </p:sp>
      <p:sp>
        <p:nvSpPr>
          <p:cNvPr id="672" name="Google Shape;672;p46"/>
          <p:cNvSpPr txBox="1"/>
          <p:nvPr/>
        </p:nvSpPr>
        <p:spPr>
          <a:xfrm>
            <a:off x="311700" y="2919225"/>
            <a:ext cx="137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Hidden layer</a:t>
            </a:r>
            <a:endParaRPr b="1" sz="1100"/>
          </a:p>
        </p:txBody>
      </p:sp>
      <p:grpSp>
        <p:nvGrpSpPr>
          <p:cNvPr id="673" name="Google Shape;673;p46"/>
          <p:cNvGrpSpPr/>
          <p:nvPr/>
        </p:nvGrpSpPr>
        <p:grpSpPr>
          <a:xfrm>
            <a:off x="4154850" y="1933363"/>
            <a:ext cx="229200" cy="221700"/>
            <a:chOff x="4154850" y="2123975"/>
            <a:chExt cx="229200" cy="221700"/>
          </a:xfrm>
        </p:grpSpPr>
        <p:cxnSp>
          <p:nvCxnSpPr>
            <p:cNvPr id="674" name="Google Shape;674;p46"/>
            <p:cNvCxnSpPr>
              <a:stCxn id="675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6"/>
            <p:cNvCxnSpPr>
              <a:endCxn id="675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5" name="Google Shape;675;p46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7" name="Google Shape;677;p46"/>
          <p:cNvGrpSpPr/>
          <p:nvPr/>
        </p:nvGrpSpPr>
        <p:grpSpPr>
          <a:xfrm>
            <a:off x="4154850" y="2510100"/>
            <a:ext cx="229200" cy="221700"/>
            <a:chOff x="4154850" y="2123975"/>
            <a:chExt cx="229200" cy="221700"/>
          </a:xfrm>
        </p:grpSpPr>
        <p:cxnSp>
          <p:nvCxnSpPr>
            <p:cNvPr id="678" name="Google Shape;678;p46"/>
            <p:cNvCxnSpPr>
              <a:stCxn id="679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6"/>
            <p:cNvCxnSpPr>
              <a:endCxn id="679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9" name="Google Shape;679;p46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1" name="Google Shape;681;p46"/>
          <p:cNvCxnSpPr>
            <a:stCxn id="675" idx="4"/>
            <a:endCxn id="679" idx="0"/>
          </p:cNvCxnSpPr>
          <p:nvPr/>
        </p:nvCxnSpPr>
        <p:spPr>
          <a:xfrm>
            <a:off x="4269450" y="215506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46"/>
          <p:cNvCxnSpPr/>
          <p:nvPr/>
        </p:nvCxnSpPr>
        <p:spPr>
          <a:xfrm>
            <a:off x="4269450" y="273191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46"/>
          <p:cNvCxnSpPr/>
          <p:nvPr/>
        </p:nvCxnSpPr>
        <p:spPr>
          <a:xfrm>
            <a:off x="4269450" y="157846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46"/>
          <p:cNvSpPr txBox="1"/>
          <p:nvPr/>
        </p:nvSpPr>
        <p:spPr>
          <a:xfrm>
            <a:off x="4316250" y="242445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4316250" y="186180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46"/>
          <p:cNvSpPr txBox="1"/>
          <p:nvPr/>
        </p:nvSpPr>
        <p:spPr>
          <a:xfrm>
            <a:off x="4316250" y="300620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87" name="Google Shape;687;p46"/>
          <p:cNvGrpSpPr/>
          <p:nvPr/>
        </p:nvGrpSpPr>
        <p:grpSpPr>
          <a:xfrm>
            <a:off x="4154850" y="3086825"/>
            <a:ext cx="229200" cy="221700"/>
            <a:chOff x="4154850" y="2123975"/>
            <a:chExt cx="229200" cy="221700"/>
          </a:xfrm>
        </p:grpSpPr>
        <p:cxnSp>
          <p:nvCxnSpPr>
            <p:cNvPr id="688" name="Google Shape;688;p46"/>
            <p:cNvCxnSpPr>
              <a:stCxn id="689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6"/>
            <p:cNvCxnSpPr>
              <a:endCxn id="689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with multiple layers</a:t>
            </a:r>
            <a:endParaRPr/>
          </a:p>
        </p:txBody>
      </p:sp>
      <p:sp>
        <p:nvSpPr>
          <p:cNvPr id="696" name="Google Shape;696;p47"/>
          <p:cNvSpPr txBox="1"/>
          <p:nvPr>
            <p:ph idx="2" type="body"/>
          </p:nvPr>
        </p:nvSpPr>
        <p:spPr>
          <a:xfrm>
            <a:off x="4638925" y="1225225"/>
            <a:ext cx="419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about models with multiple layers?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Idea</a:t>
            </a:r>
            <a:r>
              <a:rPr lang="en" sz="1200">
                <a:solidFill>
                  <a:srgbClr val="434343"/>
                </a:solidFill>
              </a:rPr>
              <a:t> </a:t>
            </a:r>
            <a:r>
              <a:rPr lang="en" sz="1200"/>
              <a:t>Recursively push error signal back to earlier layers.</a:t>
            </a:r>
            <a:br>
              <a:rPr lang="en" sz="1200"/>
            </a:br>
            <a:br>
              <a:rPr lang="en" sz="1200"/>
            </a:br>
            <a:r>
              <a:rPr b="1" lang="en" sz="1200">
                <a:solidFill>
                  <a:srgbClr val="434343"/>
                </a:solidFill>
              </a:rPr>
              <a:t>Chain Rule </a:t>
            </a:r>
            <a:r>
              <a:rPr lang="en" sz="1200">
                <a:solidFill>
                  <a:srgbClr val="000000"/>
                </a:solidFill>
              </a:rPr>
              <a:t>allows us to calculate hidden layer error signals based on local activations combined with the error signal at the next network layer.</a:t>
            </a:r>
            <a:br>
              <a:rPr lang="en" sz="1200"/>
            </a:br>
            <a:r>
              <a:rPr lang="en" sz="1200"/>
              <a:t> </a:t>
            </a:r>
            <a:br>
              <a:rPr b="1" lang="en" sz="1200"/>
            </a:b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Mathematically</a:t>
            </a:r>
            <a:r>
              <a:rPr b="1" lang="en" sz="1200"/>
              <a:t> </a:t>
            </a:r>
            <a:r>
              <a:rPr lang="en" sz="1200"/>
              <a:t>works to arbitrary network depth.</a:t>
            </a:r>
            <a:br>
              <a:rPr lang="en" sz="1200"/>
            </a:br>
            <a:br>
              <a:rPr lang="en" sz="1200"/>
            </a:br>
            <a:r>
              <a:rPr b="1" lang="en" sz="1200">
                <a:solidFill>
                  <a:srgbClr val="434343"/>
                </a:solidFill>
              </a:rPr>
              <a:t>Functionally</a:t>
            </a:r>
            <a:r>
              <a:rPr lang="en" sz="1200"/>
              <a:t> error signals get weaker as more layers are added, known at the vanishing gradient problem.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200"/>
          </a:p>
        </p:txBody>
      </p:sp>
      <p:cxnSp>
        <p:nvCxnSpPr>
          <p:cNvPr id="697" name="Google Shape;697;p47"/>
          <p:cNvCxnSpPr/>
          <p:nvPr/>
        </p:nvCxnSpPr>
        <p:spPr>
          <a:xfrm flipH="1" rot="10800000">
            <a:off x="1689200" y="1443975"/>
            <a:ext cx="771600" cy="77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47"/>
          <p:cNvSpPr/>
          <p:nvPr/>
        </p:nvSpPr>
        <p:spPr>
          <a:xfrm>
            <a:off x="2149075" y="1651225"/>
            <a:ext cx="99600" cy="108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47"/>
          <p:cNvSpPr/>
          <p:nvPr/>
        </p:nvSpPr>
        <p:spPr>
          <a:xfrm>
            <a:off x="1689200" y="2107575"/>
            <a:ext cx="99600" cy="1080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47"/>
          <p:cNvCxnSpPr/>
          <p:nvPr/>
        </p:nvCxnSpPr>
        <p:spPr>
          <a:xfrm flipH="1" rot="10800000">
            <a:off x="685800" y="17049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47"/>
          <p:cNvSpPr txBox="1"/>
          <p:nvPr/>
        </p:nvSpPr>
        <p:spPr>
          <a:xfrm>
            <a:off x="2890825" y="1475550"/>
            <a:ext cx="1748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Target Output</a:t>
            </a:r>
            <a:endParaRPr sz="900"/>
          </a:p>
        </p:txBody>
      </p:sp>
      <p:sp>
        <p:nvSpPr>
          <p:cNvPr id="702" name="Google Shape;702;p47"/>
          <p:cNvSpPr txBox="1"/>
          <p:nvPr/>
        </p:nvSpPr>
        <p:spPr>
          <a:xfrm>
            <a:off x="2890825" y="19041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703" name="Google Shape;703;p47"/>
          <p:cNvCxnSpPr/>
          <p:nvPr/>
        </p:nvCxnSpPr>
        <p:spPr>
          <a:xfrm>
            <a:off x="1747850" y="1309700"/>
            <a:ext cx="0" cy="11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47"/>
          <p:cNvSpPr txBox="1"/>
          <p:nvPr/>
        </p:nvSpPr>
        <p:spPr>
          <a:xfrm>
            <a:off x="1295400" y="24117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Current Input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Act. Func.</a:t>
            </a:r>
            <a:endParaRPr sz="900"/>
          </a:p>
        </p:txBody>
      </p:sp>
      <p:cxnSp>
        <p:nvCxnSpPr>
          <p:cNvPr id="705" name="Google Shape;705;p47"/>
          <p:cNvCxnSpPr/>
          <p:nvPr/>
        </p:nvCxnSpPr>
        <p:spPr>
          <a:xfrm>
            <a:off x="2195525" y="1309700"/>
            <a:ext cx="4800" cy="13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47"/>
          <p:cNvSpPr txBox="1"/>
          <p:nvPr/>
        </p:nvSpPr>
        <p:spPr>
          <a:xfrm>
            <a:off x="1726350" y="2686100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Desired Input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Act. Func.</a:t>
            </a:r>
            <a:endParaRPr sz="900"/>
          </a:p>
        </p:txBody>
      </p:sp>
      <p:sp>
        <p:nvSpPr>
          <p:cNvPr id="707" name="Google Shape;707;p47"/>
          <p:cNvSpPr/>
          <p:nvPr/>
        </p:nvSpPr>
        <p:spPr>
          <a:xfrm>
            <a:off x="1921888" y="2233913"/>
            <a:ext cx="99600" cy="10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47"/>
          <p:cNvCxnSpPr/>
          <p:nvPr/>
        </p:nvCxnSpPr>
        <p:spPr>
          <a:xfrm flipH="1" rot="10800000">
            <a:off x="761000" y="2215575"/>
            <a:ext cx="9282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" name="Google Shape;709;p47"/>
          <p:cNvGrpSpPr/>
          <p:nvPr/>
        </p:nvGrpSpPr>
        <p:grpSpPr>
          <a:xfrm>
            <a:off x="724950" y="3113375"/>
            <a:ext cx="3239688" cy="1396400"/>
            <a:chOff x="913400" y="1442100"/>
            <a:chExt cx="3239688" cy="1396400"/>
          </a:xfrm>
        </p:grpSpPr>
        <p:cxnSp>
          <p:nvCxnSpPr>
            <p:cNvPr id="710" name="Google Shape;710;p47"/>
            <p:cNvCxnSpPr/>
            <p:nvPr/>
          </p:nvCxnSpPr>
          <p:spPr>
            <a:xfrm flipH="1" rot="10800000">
              <a:off x="913400" y="2367975"/>
              <a:ext cx="928200" cy="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7"/>
            <p:cNvCxnSpPr/>
            <p:nvPr/>
          </p:nvCxnSpPr>
          <p:spPr>
            <a:xfrm flipH="1" rot="10800000">
              <a:off x="1841600" y="1596375"/>
              <a:ext cx="771600" cy="771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2" name="Google Shape;712;p47"/>
            <p:cNvSpPr/>
            <p:nvPr/>
          </p:nvSpPr>
          <p:spPr>
            <a:xfrm>
              <a:off x="2131800" y="1967863"/>
              <a:ext cx="99600" cy="108000"/>
            </a:xfrm>
            <a:prstGeom prst="ellipse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7"/>
            <p:cNvSpPr txBox="1"/>
            <p:nvPr/>
          </p:nvSpPr>
          <p:spPr>
            <a:xfrm>
              <a:off x="2910188" y="1442100"/>
              <a:ext cx="12429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100">
                  <a:solidFill>
                    <a:srgbClr val="434343"/>
                  </a:solidFill>
                </a:rPr>
                <a:t>Target Output?</a:t>
              </a:r>
              <a:endParaRPr b="1" i="1" sz="1100">
                <a:solidFill>
                  <a:srgbClr val="434343"/>
                </a:solidFill>
              </a:endParaRPr>
            </a:p>
          </p:txBody>
        </p:sp>
        <p:sp>
          <p:nvSpPr>
            <p:cNvPr id="714" name="Google Shape;714;p47"/>
            <p:cNvSpPr txBox="1"/>
            <p:nvPr/>
          </p:nvSpPr>
          <p:spPr>
            <a:xfrm>
              <a:off x="1821588" y="2518400"/>
              <a:ext cx="9954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Current Input</a:t>
              </a:r>
              <a:br>
                <a:rPr lang="en" sz="900"/>
              </a:br>
              <a:r>
                <a:rPr lang="en" sz="900"/>
                <a:t>Act. Func.</a:t>
              </a:r>
              <a:endParaRPr sz="900"/>
            </a:p>
          </p:txBody>
        </p:sp>
        <p:cxnSp>
          <p:nvCxnSpPr>
            <p:cNvPr id="715" name="Google Shape;715;p47"/>
            <p:cNvCxnSpPr/>
            <p:nvPr/>
          </p:nvCxnSpPr>
          <p:spPr>
            <a:xfrm flipH="1">
              <a:off x="2174400" y="1536113"/>
              <a:ext cx="7200" cy="103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16" name="Google Shape;716;p47"/>
          <p:cNvCxnSpPr/>
          <p:nvPr/>
        </p:nvCxnSpPr>
        <p:spPr>
          <a:xfrm flipH="1" rot="10800000">
            <a:off x="685800" y="21590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7"/>
          <p:cNvSpPr txBox="1"/>
          <p:nvPr/>
        </p:nvSpPr>
        <p:spPr>
          <a:xfrm>
            <a:off x="2732850" y="3433475"/>
            <a:ext cx="995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 Output</a:t>
            </a:r>
            <a:endParaRPr sz="900"/>
          </a:p>
        </p:txBody>
      </p:sp>
      <p:cxnSp>
        <p:nvCxnSpPr>
          <p:cNvPr id="718" name="Google Shape;718;p47"/>
          <p:cNvCxnSpPr/>
          <p:nvPr/>
        </p:nvCxnSpPr>
        <p:spPr>
          <a:xfrm flipH="1" rot="10800000">
            <a:off x="527825" y="3688325"/>
            <a:ext cx="3076500" cy="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47"/>
          <p:cNvSpPr txBox="1"/>
          <p:nvPr/>
        </p:nvSpPr>
        <p:spPr>
          <a:xfrm>
            <a:off x="311700" y="1213525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Output layer</a:t>
            </a:r>
            <a:endParaRPr b="1" sz="1100"/>
          </a:p>
        </p:txBody>
      </p:sp>
      <p:sp>
        <p:nvSpPr>
          <p:cNvPr id="720" name="Google Shape;720;p47"/>
          <p:cNvSpPr txBox="1"/>
          <p:nvPr/>
        </p:nvSpPr>
        <p:spPr>
          <a:xfrm>
            <a:off x="311700" y="2919225"/>
            <a:ext cx="13776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Hidden layer</a:t>
            </a:r>
            <a:endParaRPr b="1" sz="1100"/>
          </a:p>
        </p:txBody>
      </p:sp>
      <p:grpSp>
        <p:nvGrpSpPr>
          <p:cNvPr id="721" name="Google Shape;721;p47"/>
          <p:cNvGrpSpPr/>
          <p:nvPr/>
        </p:nvGrpSpPr>
        <p:grpSpPr>
          <a:xfrm>
            <a:off x="4154850" y="1933363"/>
            <a:ext cx="229200" cy="221700"/>
            <a:chOff x="4154850" y="2123975"/>
            <a:chExt cx="229200" cy="221700"/>
          </a:xfrm>
        </p:grpSpPr>
        <p:cxnSp>
          <p:nvCxnSpPr>
            <p:cNvPr id="722" name="Google Shape;722;p47"/>
            <p:cNvCxnSpPr>
              <a:stCxn id="723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47"/>
            <p:cNvCxnSpPr>
              <a:endCxn id="723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3" name="Google Shape;723;p47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47"/>
          <p:cNvGrpSpPr/>
          <p:nvPr/>
        </p:nvGrpSpPr>
        <p:grpSpPr>
          <a:xfrm>
            <a:off x="4154850" y="2510100"/>
            <a:ext cx="229200" cy="221700"/>
            <a:chOff x="4154850" y="2123975"/>
            <a:chExt cx="229200" cy="221700"/>
          </a:xfrm>
        </p:grpSpPr>
        <p:cxnSp>
          <p:nvCxnSpPr>
            <p:cNvPr id="726" name="Google Shape;726;p47"/>
            <p:cNvCxnSpPr>
              <a:stCxn id="727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47"/>
            <p:cNvCxnSpPr>
              <a:endCxn id="727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7" name="Google Shape;727;p47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7"/>
          <p:cNvCxnSpPr>
            <a:stCxn id="723" idx="4"/>
            <a:endCxn id="727" idx="0"/>
          </p:cNvCxnSpPr>
          <p:nvPr/>
        </p:nvCxnSpPr>
        <p:spPr>
          <a:xfrm>
            <a:off x="4269450" y="215506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7"/>
          <p:cNvCxnSpPr/>
          <p:nvPr/>
        </p:nvCxnSpPr>
        <p:spPr>
          <a:xfrm>
            <a:off x="4269450" y="273191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47"/>
          <p:cNvCxnSpPr/>
          <p:nvPr/>
        </p:nvCxnSpPr>
        <p:spPr>
          <a:xfrm>
            <a:off x="4269450" y="157846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2" name="Google Shape;732;p47"/>
          <p:cNvSpPr txBox="1"/>
          <p:nvPr/>
        </p:nvSpPr>
        <p:spPr>
          <a:xfrm>
            <a:off x="4316250" y="242445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3" name="Google Shape;733;p47"/>
          <p:cNvSpPr txBox="1"/>
          <p:nvPr/>
        </p:nvSpPr>
        <p:spPr>
          <a:xfrm>
            <a:off x="4316250" y="186180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4" name="Google Shape;734;p47"/>
          <p:cNvSpPr txBox="1"/>
          <p:nvPr/>
        </p:nvSpPr>
        <p:spPr>
          <a:xfrm>
            <a:off x="4316250" y="3006200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35" name="Google Shape;735;p47"/>
          <p:cNvGrpSpPr/>
          <p:nvPr/>
        </p:nvGrpSpPr>
        <p:grpSpPr>
          <a:xfrm>
            <a:off x="4154850" y="3086825"/>
            <a:ext cx="229200" cy="221700"/>
            <a:chOff x="4154850" y="2123975"/>
            <a:chExt cx="229200" cy="221700"/>
          </a:xfrm>
        </p:grpSpPr>
        <p:cxnSp>
          <p:nvCxnSpPr>
            <p:cNvPr id="736" name="Google Shape;736;p47"/>
            <p:cNvCxnSpPr>
              <a:stCxn id="737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47"/>
            <p:cNvCxnSpPr>
              <a:endCxn id="737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7" name="Google Shape;737;p47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9" name="Google Shape;7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150" y="2874875"/>
            <a:ext cx="1427455" cy="3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</a:t>
            </a:r>
            <a:endParaRPr/>
          </a:p>
        </p:txBody>
      </p:sp>
      <p:sp>
        <p:nvSpPr>
          <p:cNvPr id="745" name="Google Shape;745;p48"/>
          <p:cNvSpPr txBox="1"/>
          <p:nvPr>
            <p:ph idx="2" type="body"/>
          </p:nvPr>
        </p:nvSpPr>
        <p:spPr>
          <a:xfrm>
            <a:off x="4638925" y="1225225"/>
            <a:ext cx="419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happens as the network gets deeper?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746" name="Google Shape;746;p48"/>
          <p:cNvGrpSpPr/>
          <p:nvPr/>
        </p:nvGrpSpPr>
        <p:grpSpPr>
          <a:xfrm>
            <a:off x="1760450" y="1580113"/>
            <a:ext cx="229200" cy="221700"/>
            <a:chOff x="4154850" y="2123975"/>
            <a:chExt cx="229200" cy="221700"/>
          </a:xfrm>
        </p:grpSpPr>
        <p:cxnSp>
          <p:nvCxnSpPr>
            <p:cNvPr id="747" name="Google Shape;747;p48"/>
            <p:cNvCxnSpPr>
              <a:stCxn id="748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48"/>
            <p:cNvCxnSpPr>
              <a:endCxn id="748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8" name="Google Shape;748;p48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48"/>
          <p:cNvGrpSpPr/>
          <p:nvPr/>
        </p:nvGrpSpPr>
        <p:grpSpPr>
          <a:xfrm>
            <a:off x="540175" y="1801813"/>
            <a:ext cx="1334875" cy="533413"/>
            <a:chOff x="1051025" y="1801813"/>
            <a:chExt cx="1334875" cy="533413"/>
          </a:xfrm>
        </p:grpSpPr>
        <p:grpSp>
          <p:nvGrpSpPr>
            <p:cNvPr id="751" name="Google Shape;751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52" name="Google Shape;752;p48"/>
              <p:cNvCxnSpPr>
                <a:stCxn id="753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48"/>
              <p:cNvCxnSpPr>
                <a:endCxn id="75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53" name="Google Shape;753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55" name="Google Shape;755;p48"/>
            <p:cNvCxnSpPr>
              <a:stCxn id="748" idx="4"/>
              <a:endCxn id="753" idx="0"/>
            </p:cNvCxnSpPr>
            <p:nvPr/>
          </p:nvCxnSpPr>
          <p:spPr>
            <a:xfrm flipH="1">
              <a:off x="1165500" y="1801813"/>
              <a:ext cx="12204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56" name="Google Shape;756;p48"/>
          <p:cNvCxnSpPr/>
          <p:nvPr/>
        </p:nvCxnSpPr>
        <p:spPr>
          <a:xfrm>
            <a:off x="1875050" y="122521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48"/>
          <p:cNvSpPr txBox="1"/>
          <p:nvPr/>
        </p:nvSpPr>
        <p:spPr>
          <a:xfrm>
            <a:off x="4050200" y="2113525"/>
            <a:ext cx="362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>
            <a:off x="4050200" y="149282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>
            <a:off x="4064575" y="2653975"/>
            <a:ext cx="50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60" name="Google Shape;760;p48"/>
          <p:cNvGrpSpPr/>
          <p:nvPr/>
        </p:nvGrpSpPr>
        <p:grpSpPr>
          <a:xfrm>
            <a:off x="892125" y="1801813"/>
            <a:ext cx="982925" cy="533413"/>
            <a:chOff x="1051025" y="1801813"/>
            <a:chExt cx="982925" cy="533413"/>
          </a:xfrm>
        </p:grpSpPr>
        <p:grpSp>
          <p:nvGrpSpPr>
            <p:cNvPr id="761" name="Google Shape;761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62" name="Google Shape;762;p48"/>
              <p:cNvCxnSpPr>
                <a:stCxn id="763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48"/>
              <p:cNvCxnSpPr>
                <a:endCxn id="76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3" name="Google Shape;763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65" name="Google Shape;765;p48"/>
            <p:cNvCxnSpPr>
              <a:stCxn id="748" idx="4"/>
              <a:endCxn id="763" idx="0"/>
            </p:cNvCxnSpPr>
            <p:nvPr/>
          </p:nvCxnSpPr>
          <p:spPr>
            <a:xfrm flipH="1">
              <a:off x="1165750" y="1801813"/>
              <a:ext cx="8682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6" name="Google Shape;766;p48"/>
          <p:cNvGrpSpPr/>
          <p:nvPr/>
        </p:nvGrpSpPr>
        <p:grpSpPr>
          <a:xfrm>
            <a:off x="1249600" y="1801813"/>
            <a:ext cx="625450" cy="533413"/>
            <a:chOff x="1051025" y="1801813"/>
            <a:chExt cx="625450" cy="533413"/>
          </a:xfrm>
        </p:grpSpPr>
        <p:grpSp>
          <p:nvGrpSpPr>
            <p:cNvPr id="767" name="Google Shape;767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68" name="Google Shape;768;p48"/>
              <p:cNvCxnSpPr>
                <a:stCxn id="769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48"/>
              <p:cNvCxnSpPr>
                <a:endCxn id="76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69" name="Google Shape;769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1" name="Google Shape;771;p48"/>
            <p:cNvCxnSpPr>
              <a:stCxn id="748" idx="4"/>
              <a:endCxn id="769" idx="0"/>
            </p:cNvCxnSpPr>
            <p:nvPr/>
          </p:nvCxnSpPr>
          <p:spPr>
            <a:xfrm flipH="1">
              <a:off x="1165575" y="1801813"/>
              <a:ext cx="5109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2" name="Google Shape;772;p48"/>
          <p:cNvGrpSpPr/>
          <p:nvPr/>
        </p:nvGrpSpPr>
        <p:grpSpPr>
          <a:xfrm>
            <a:off x="1601550" y="1801813"/>
            <a:ext cx="273500" cy="533413"/>
            <a:chOff x="1051025" y="1801813"/>
            <a:chExt cx="273500" cy="533413"/>
          </a:xfrm>
        </p:grpSpPr>
        <p:grpSp>
          <p:nvGrpSpPr>
            <p:cNvPr id="773" name="Google Shape;773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74" name="Google Shape;774;p48"/>
              <p:cNvCxnSpPr>
                <a:stCxn id="775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48"/>
              <p:cNvCxnSpPr>
                <a:endCxn id="77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75" name="Google Shape;775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7" name="Google Shape;777;p48"/>
            <p:cNvCxnSpPr>
              <a:stCxn id="748" idx="4"/>
              <a:endCxn id="775" idx="0"/>
            </p:cNvCxnSpPr>
            <p:nvPr/>
          </p:nvCxnSpPr>
          <p:spPr>
            <a:xfrm flipH="1">
              <a:off x="1165525" y="1801813"/>
              <a:ext cx="1590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8" name="Google Shape;778;p48"/>
          <p:cNvGrpSpPr/>
          <p:nvPr/>
        </p:nvGrpSpPr>
        <p:grpSpPr>
          <a:xfrm>
            <a:off x="1875050" y="1801813"/>
            <a:ext cx="273475" cy="533413"/>
            <a:chOff x="1006750" y="1801813"/>
            <a:chExt cx="273475" cy="533413"/>
          </a:xfrm>
        </p:grpSpPr>
        <p:grpSp>
          <p:nvGrpSpPr>
            <p:cNvPr id="779" name="Google Shape;779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80" name="Google Shape;780;p48"/>
              <p:cNvCxnSpPr>
                <a:stCxn id="781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48"/>
              <p:cNvCxnSpPr>
                <a:endCxn id="78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1" name="Google Shape;781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3" name="Google Shape;783;p48"/>
            <p:cNvCxnSpPr>
              <a:stCxn id="748" idx="4"/>
              <a:endCxn id="781" idx="0"/>
            </p:cNvCxnSpPr>
            <p:nvPr/>
          </p:nvCxnSpPr>
          <p:spPr>
            <a:xfrm>
              <a:off x="1006750" y="1801813"/>
              <a:ext cx="1590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84" name="Google Shape;784;p48"/>
          <p:cNvGrpSpPr/>
          <p:nvPr/>
        </p:nvGrpSpPr>
        <p:grpSpPr>
          <a:xfrm>
            <a:off x="1875050" y="1801813"/>
            <a:ext cx="625425" cy="533413"/>
            <a:chOff x="654800" y="1801813"/>
            <a:chExt cx="625425" cy="533413"/>
          </a:xfrm>
        </p:grpSpPr>
        <p:grpSp>
          <p:nvGrpSpPr>
            <p:cNvPr id="785" name="Google Shape;785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86" name="Google Shape;786;p48"/>
              <p:cNvCxnSpPr>
                <a:stCxn id="787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48"/>
              <p:cNvCxnSpPr>
                <a:endCxn id="78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87" name="Google Shape;787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89" name="Google Shape;789;p48"/>
            <p:cNvCxnSpPr>
              <a:stCxn id="748" idx="4"/>
              <a:endCxn id="787" idx="0"/>
            </p:cNvCxnSpPr>
            <p:nvPr/>
          </p:nvCxnSpPr>
          <p:spPr>
            <a:xfrm>
              <a:off x="654800" y="1801813"/>
              <a:ext cx="5109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0" name="Google Shape;790;p48"/>
          <p:cNvGrpSpPr/>
          <p:nvPr/>
        </p:nvGrpSpPr>
        <p:grpSpPr>
          <a:xfrm>
            <a:off x="1875050" y="1801813"/>
            <a:ext cx="982900" cy="533413"/>
            <a:chOff x="297325" y="1801813"/>
            <a:chExt cx="982900" cy="533413"/>
          </a:xfrm>
        </p:grpSpPr>
        <p:grpSp>
          <p:nvGrpSpPr>
            <p:cNvPr id="791" name="Google Shape;791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92" name="Google Shape;792;p48"/>
              <p:cNvCxnSpPr>
                <a:stCxn id="793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48"/>
              <p:cNvCxnSpPr>
                <a:endCxn id="79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3" name="Google Shape;793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95" name="Google Shape;795;p48"/>
            <p:cNvCxnSpPr>
              <a:stCxn id="748" idx="4"/>
              <a:endCxn id="793" idx="0"/>
            </p:cNvCxnSpPr>
            <p:nvPr/>
          </p:nvCxnSpPr>
          <p:spPr>
            <a:xfrm>
              <a:off x="297325" y="1801813"/>
              <a:ext cx="8682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6" name="Google Shape;796;p48"/>
          <p:cNvGrpSpPr/>
          <p:nvPr/>
        </p:nvGrpSpPr>
        <p:grpSpPr>
          <a:xfrm>
            <a:off x="1875050" y="1801813"/>
            <a:ext cx="1334850" cy="533413"/>
            <a:chOff x="-54625" y="1801813"/>
            <a:chExt cx="1334850" cy="533413"/>
          </a:xfrm>
        </p:grpSpPr>
        <p:grpSp>
          <p:nvGrpSpPr>
            <p:cNvPr id="797" name="Google Shape;797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798" name="Google Shape;798;p48"/>
              <p:cNvCxnSpPr>
                <a:stCxn id="799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48"/>
              <p:cNvCxnSpPr>
                <a:endCxn id="79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99" name="Google Shape;799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01" name="Google Shape;801;p48"/>
            <p:cNvCxnSpPr>
              <a:stCxn id="748" idx="4"/>
              <a:endCxn id="799" idx="0"/>
            </p:cNvCxnSpPr>
            <p:nvPr/>
          </p:nvCxnSpPr>
          <p:spPr>
            <a:xfrm>
              <a:off x="-54625" y="1801813"/>
              <a:ext cx="12204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2" name="Google Shape;802;p48"/>
          <p:cNvGrpSpPr/>
          <p:nvPr/>
        </p:nvGrpSpPr>
        <p:grpSpPr>
          <a:xfrm>
            <a:off x="495838" y="2335225"/>
            <a:ext cx="1220313" cy="585150"/>
            <a:chOff x="1051025" y="1750075"/>
            <a:chExt cx="1220313" cy="585150"/>
          </a:xfrm>
        </p:grpSpPr>
        <p:grpSp>
          <p:nvGrpSpPr>
            <p:cNvPr id="803" name="Google Shape;803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04" name="Google Shape;804;p48"/>
              <p:cNvCxnSpPr>
                <a:stCxn id="805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48"/>
              <p:cNvCxnSpPr>
                <a:endCxn id="80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05" name="Google Shape;805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07" name="Google Shape;807;p48"/>
            <p:cNvCxnSpPr>
              <a:stCxn id="775" idx="4"/>
              <a:endCxn id="805" idx="0"/>
            </p:cNvCxnSpPr>
            <p:nvPr/>
          </p:nvCxnSpPr>
          <p:spPr>
            <a:xfrm flipH="1">
              <a:off x="1165538" y="175007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8" name="Google Shape;808;p48"/>
          <p:cNvGrpSpPr/>
          <p:nvPr/>
        </p:nvGrpSpPr>
        <p:grpSpPr>
          <a:xfrm>
            <a:off x="847788" y="2335225"/>
            <a:ext cx="868363" cy="585150"/>
            <a:chOff x="1051025" y="1750075"/>
            <a:chExt cx="868363" cy="585150"/>
          </a:xfrm>
        </p:grpSpPr>
        <p:grpSp>
          <p:nvGrpSpPr>
            <p:cNvPr id="809" name="Google Shape;809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10" name="Google Shape;810;p48"/>
              <p:cNvCxnSpPr>
                <a:stCxn id="811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48"/>
              <p:cNvCxnSpPr>
                <a:endCxn id="81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1" name="Google Shape;811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3" name="Google Shape;813;p48"/>
            <p:cNvCxnSpPr>
              <a:stCxn id="775" idx="4"/>
              <a:endCxn id="811" idx="0"/>
            </p:cNvCxnSpPr>
            <p:nvPr/>
          </p:nvCxnSpPr>
          <p:spPr>
            <a:xfrm flipH="1">
              <a:off x="1165488" y="175007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4" name="Google Shape;814;p48"/>
          <p:cNvGrpSpPr/>
          <p:nvPr/>
        </p:nvGrpSpPr>
        <p:grpSpPr>
          <a:xfrm>
            <a:off x="1205263" y="2335225"/>
            <a:ext cx="510888" cy="585150"/>
            <a:chOff x="1051025" y="1750075"/>
            <a:chExt cx="510888" cy="585150"/>
          </a:xfrm>
        </p:grpSpPr>
        <p:grpSp>
          <p:nvGrpSpPr>
            <p:cNvPr id="815" name="Google Shape;815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16" name="Google Shape;816;p48"/>
              <p:cNvCxnSpPr>
                <a:stCxn id="817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48"/>
              <p:cNvCxnSpPr>
                <a:endCxn id="81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7" name="Google Shape;817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9" name="Google Shape;819;p48"/>
            <p:cNvCxnSpPr>
              <a:stCxn id="775" idx="4"/>
              <a:endCxn id="817" idx="0"/>
            </p:cNvCxnSpPr>
            <p:nvPr/>
          </p:nvCxnSpPr>
          <p:spPr>
            <a:xfrm flipH="1">
              <a:off x="1165613" y="175007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0" name="Google Shape;820;p48"/>
          <p:cNvGrpSpPr/>
          <p:nvPr/>
        </p:nvGrpSpPr>
        <p:grpSpPr>
          <a:xfrm>
            <a:off x="1557213" y="2335225"/>
            <a:ext cx="229200" cy="585150"/>
            <a:chOff x="1051025" y="1750075"/>
            <a:chExt cx="229200" cy="585150"/>
          </a:xfrm>
        </p:grpSpPr>
        <p:grpSp>
          <p:nvGrpSpPr>
            <p:cNvPr id="821" name="Google Shape;821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22" name="Google Shape;822;p48"/>
              <p:cNvCxnSpPr>
                <a:stCxn id="823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48"/>
              <p:cNvCxnSpPr>
                <a:endCxn id="82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3" name="Google Shape;823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25" name="Google Shape;825;p48"/>
            <p:cNvCxnSpPr>
              <a:stCxn id="775" idx="4"/>
              <a:endCxn id="823" idx="0"/>
            </p:cNvCxnSpPr>
            <p:nvPr/>
          </p:nvCxnSpPr>
          <p:spPr>
            <a:xfrm flipH="1">
              <a:off x="1165563" y="175007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6" name="Google Shape;826;p48"/>
          <p:cNvGrpSpPr/>
          <p:nvPr/>
        </p:nvGrpSpPr>
        <p:grpSpPr>
          <a:xfrm>
            <a:off x="1716150" y="2335225"/>
            <a:ext cx="388038" cy="585150"/>
            <a:chOff x="892188" y="1750075"/>
            <a:chExt cx="388038" cy="585150"/>
          </a:xfrm>
        </p:grpSpPr>
        <p:grpSp>
          <p:nvGrpSpPr>
            <p:cNvPr id="827" name="Google Shape;827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28" name="Google Shape;828;p48"/>
              <p:cNvCxnSpPr>
                <a:stCxn id="829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0" name="Google Shape;830;p48"/>
              <p:cNvCxnSpPr>
                <a:endCxn id="82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31" name="Google Shape;831;p48"/>
            <p:cNvCxnSpPr>
              <a:stCxn id="775" idx="4"/>
              <a:endCxn id="829" idx="0"/>
            </p:cNvCxnSpPr>
            <p:nvPr/>
          </p:nvCxnSpPr>
          <p:spPr>
            <a:xfrm>
              <a:off x="892188" y="175007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2" name="Google Shape;832;p48"/>
          <p:cNvGrpSpPr/>
          <p:nvPr/>
        </p:nvGrpSpPr>
        <p:grpSpPr>
          <a:xfrm>
            <a:off x="1716150" y="2335225"/>
            <a:ext cx="739988" cy="585150"/>
            <a:chOff x="540238" y="1750075"/>
            <a:chExt cx="739988" cy="585150"/>
          </a:xfrm>
        </p:grpSpPr>
        <p:grpSp>
          <p:nvGrpSpPr>
            <p:cNvPr id="833" name="Google Shape;833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34" name="Google Shape;834;p48"/>
              <p:cNvCxnSpPr>
                <a:stCxn id="835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6" name="Google Shape;836;p48"/>
              <p:cNvCxnSpPr>
                <a:endCxn id="83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35" name="Google Shape;835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37" name="Google Shape;837;p48"/>
            <p:cNvCxnSpPr>
              <a:stCxn id="775" idx="4"/>
              <a:endCxn id="835" idx="0"/>
            </p:cNvCxnSpPr>
            <p:nvPr/>
          </p:nvCxnSpPr>
          <p:spPr>
            <a:xfrm>
              <a:off x="540238" y="175007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8" name="Google Shape;838;p48"/>
          <p:cNvGrpSpPr/>
          <p:nvPr/>
        </p:nvGrpSpPr>
        <p:grpSpPr>
          <a:xfrm>
            <a:off x="1716150" y="2335225"/>
            <a:ext cx="1097463" cy="585150"/>
            <a:chOff x="182763" y="1750075"/>
            <a:chExt cx="1097463" cy="585150"/>
          </a:xfrm>
        </p:grpSpPr>
        <p:grpSp>
          <p:nvGrpSpPr>
            <p:cNvPr id="839" name="Google Shape;839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40" name="Google Shape;840;p48"/>
              <p:cNvCxnSpPr>
                <a:stCxn id="841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2" name="Google Shape;842;p48"/>
              <p:cNvCxnSpPr>
                <a:endCxn id="84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1" name="Google Shape;841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43" name="Google Shape;843;p48"/>
            <p:cNvCxnSpPr>
              <a:stCxn id="775" idx="4"/>
              <a:endCxn id="841" idx="0"/>
            </p:cNvCxnSpPr>
            <p:nvPr/>
          </p:nvCxnSpPr>
          <p:spPr>
            <a:xfrm>
              <a:off x="182763" y="175007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44" name="Google Shape;844;p48"/>
          <p:cNvGrpSpPr/>
          <p:nvPr/>
        </p:nvGrpSpPr>
        <p:grpSpPr>
          <a:xfrm>
            <a:off x="1716150" y="2335225"/>
            <a:ext cx="1449413" cy="585150"/>
            <a:chOff x="-169187" y="1750075"/>
            <a:chExt cx="1449413" cy="585150"/>
          </a:xfrm>
        </p:grpSpPr>
        <p:grpSp>
          <p:nvGrpSpPr>
            <p:cNvPr id="845" name="Google Shape;845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846" name="Google Shape;846;p48"/>
              <p:cNvCxnSpPr>
                <a:stCxn id="847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8" name="Google Shape;848;p48"/>
              <p:cNvCxnSpPr>
                <a:endCxn id="84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7" name="Google Shape;847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49" name="Google Shape;849;p48"/>
            <p:cNvCxnSpPr>
              <a:stCxn id="775" idx="4"/>
              <a:endCxn id="847" idx="0"/>
            </p:cNvCxnSpPr>
            <p:nvPr/>
          </p:nvCxnSpPr>
          <p:spPr>
            <a:xfrm>
              <a:off x="-169187" y="175007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50" name="Google Shape;850;p48"/>
          <p:cNvCxnSpPr>
            <a:stCxn id="753" idx="4"/>
            <a:endCxn id="805" idx="0"/>
          </p:cNvCxnSpPr>
          <p:nvPr/>
        </p:nvCxnSpPr>
        <p:spPr>
          <a:xfrm flipH="1">
            <a:off x="61037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48"/>
          <p:cNvCxnSpPr>
            <a:stCxn id="753" idx="4"/>
            <a:endCxn id="811" idx="0"/>
          </p:cNvCxnSpPr>
          <p:nvPr/>
        </p:nvCxnSpPr>
        <p:spPr>
          <a:xfrm>
            <a:off x="654775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8"/>
          <p:cNvCxnSpPr>
            <a:stCxn id="753" idx="4"/>
            <a:endCxn id="817" idx="7"/>
          </p:cNvCxnSpPr>
          <p:nvPr/>
        </p:nvCxnSpPr>
        <p:spPr>
          <a:xfrm>
            <a:off x="654775" y="2335225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8"/>
          <p:cNvCxnSpPr>
            <a:stCxn id="753" idx="4"/>
            <a:endCxn id="823" idx="0"/>
          </p:cNvCxnSpPr>
          <p:nvPr/>
        </p:nvCxnSpPr>
        <p:spPr>
          <a:xfrm>
            <a:off x="654775" y="23352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8"/>
          <p:cNvCxnSpPr>
            <a:stCxn id="753" idx="4"/>
            <a:endCxn id="829" idx="0"/>
          </p:cNvCxnSpPr>
          <p:nvPr/>
        </p:nvCxnSpPr>
        <p:spPr>
          <a:xfrm>
            <a:off x="654775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8"/>
          <p:cNvCxnSpPr>
            <a:stCxn id="753" idx="4"/>
            <a:endCxn id="835" idx="0"/>
          </p:cNvCxnSpPr>
          <p:nvPr/>
        </p:nvCxnSpPr>
        <p:spPr>
          <a:xfrm>
            <a:off x="654775" y="23352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8"/>
          <p:cNvCxnSpPr>
            <a:stCxn id="753" idx="4"/>
            <a:endCxn id="841" idx="0"/>
          </p:cNvCxnSpPr>
          <p:nvPr/>
        </p:nvCxnSpPr>
        <p:spPr>
          <a:xfrm>
            <a:off x="654775" y="23352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8"/>
          <p:cNvCxnSpPr>
            <a:stCxn id="753" idx="4"/>
            <a:endCxn id="847" idx="0"/>
          </p:cNvCxnSpPr>
          <p:nvPr/>
        </p:nvCxnSpPr>
        <p:spPr>
          <a:xfrm>
            <a:off x="654775" y="233522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48"/>
          <p:cNvCxnSpPr>
            <a:stCxn id="763" idx="4"/>
            <a:endCxn id="805" idx="0"/>
          </p:cNvCxnSpPr>
          <p:nvPr/>
        </p:nvCxnSpPr>
        <p:spPr>
          <a:xfrm flipH="1">
            <a:off x="610425" y="23352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48"/>
          <p:cNvCxnSpPr>
            <a:stCxn id="763" idx="4"/>
            <a:endCxn id="811" idx="0"/>
          </p:cNvCxnSpPr>
          <p:nvPr/>
        </p:nvCxnSpPr>
        <p:spPr>
          <a:xfrm flipH="1">
            <a:off x="96232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48"/>
          <p:cNvCxnSpPr>
            <a:stCxn id="763" idx="4"/>
            <a:endCxn id="817" idx="0"/>
          </p:cNvCxnSpPr>
          <p:nvPr/>
        </p:nvCxnSpPr>
        <p:spPr>
          <a:xfrm>
            <a:off x="1006725" y="23352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8"/>
          <p:cNvCxnSpPr>
            <a:stCxn id="763" idx="4"/>
            <a:endCxn id="823" idx="0"/>
          </p:cNvCxnSpPr>
          <p:nvPr/>
        </p:nvCxnSpPr>
        <p:spPr>
          <a:xfrm>
            <a:off x="100672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8"/>
          <p:cNvCxnSpPr>
            <a:stCxn id="763" idx="4"/>
            <a:endCxn id="829" idx="0"/>
          </p:cNvCxnSpPr>
          <p:nvPr/>
        </p:nvCxnSpPr>
        <p:spPr>
          <a:xfrm>
            <a:off x="1006725" y="233522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48"/>
          <p:cNvCxnSpPr>
            <a:stCxn id="763" idx="4"/>
            <a:endCxn id="835" idx="0"/>
          </p:cNvCxnSpPr>
          <p:nvPr/>
        </p:nvCxnSpPr>
        <p:spPr>
          <a:xfrm>
            <a:off x="1006725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8"/>
          <p:cNvCxnSpPr>
            <a:stCxn id="763" idx="4"/>
            <a:endCxn id="841" idx="0"/>
          </p:cNvCxnSpPr>
          <p:nvPr/>
        </p:nvCxnSpPr>
        <p:spPr>
          <a:xfrm>
            <a:off x="1006725" y="233522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8"/>
          <p:cNvCxnSpPr>
            <a:stCxn id="763" idx="4"/>
            <a:endCxn id="847" idx="0"/>
          </p:cNvCxnSpPr>
          <p:nvPr/>
        </p:nvCxnSpPr>
        <p:spPr>
          <a:xfrm>
            <a:off x="1006725" y="23352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8"/>
          <p:cNvCxnSpPr>
            <a:stCxn id="769" idx="4"/>
            <a:endCxn id="805" idx="0"/>
          </p:cNvCxnSpPr>
          <p:nvPr/>
        </p:nvCxnSpPr>
        <p:spPr>
          <a:xfrm flipH="1">
            <a:off x="610300" y="23352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48"/>
          <p:cNvCxnSpPr>
            <a:stCxn id="769" idx="4"/>
            <a:endCxn id="811" idx="0"/>
          </p:cNvCxnSpPr>
          <p:nvPr/>
        </p:nvCxnSpPr>
        <p:spPr>
          <a:xfrm flipH="1">
            <a:off x="962500" y="23352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48"/>
          <p:cNvCxnSpPr>
            <a:stCxn id="769" idx="4"/>
            <a:endCxn id="817" idx="0"/>
          </p:cNvCxnSpPr>
          <p:nvPr/>
        </p:nvCxnSpPr>
        <p:spPr>
          <a:xfrm flipH="1">
            <a:off x="1319800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48"/>
          <p:cNvCxnSpPr>
            <a:stCxn id="769" idx="4"/>
            <a:endCxn id="823" idx="0"/>
          </p:cNvCxnSpPr>
          <p:nvPr/>
        </p:nvCxnSpPr>
        <p:spPr>
          <a:xfrm>
            <a:off x="1364200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8"/>
          <p:cNvCxnSpPr>
            <a:stCxn id="769" idx="4"/>
            <a:endCxn id="829" idx="0"/>
          </p:cNvCxnSpPr>
          <p:nvPr/>
        </p:nvCxnSpPr>
        <p:spPr>
          <a:xfrm>
            <a:off x="1364200" y="233522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48"/>
          <p:cNvCxnSpPr>
            <a:stCxn id="769" idx="4"/>
            <a:endCxn id="835" idx="0"/>
          </p:cNvCxnSpPr>
          <p:nvPr/>
        </p:nvCxnSpPr>
        <p:spPr>
          <a:xfrm>
            <a:off x="1364200" y="233522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48"/>
          <p:cNvCxnSpPr>
            <a:stCxn id="769" idx="4"/>
            <a:endCxn id="841" idx="0"/>
          </p:cNvCxnSpPr>
          <p:nvPr/>
        </p:nvCxnSpPr>
        <p:spPr>
          <a:xfrm>
            <a:off x="1364200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48"/>
          <p:cNvCxnSpPr>
            <a:stCxn id="769" idx="4"/>
            <a:endCxn id="847" idx="0"/>
          </p:cNvCxnSpPr>
          <p:nvPr/>
        </p:nvCxnSpPr>
        <p:spPr>
          <a:xfrm>
            <a:off x="1364200" y="23352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48"/>
          <p:cNvCxnSpPr>
            <a:stCxn id="781" idx="4"/>
            <a:endCxn id="805" idx="0"/>
          </p:cNvCxnSpPr>
          <p:nvPr/>
        </p:nvCxnSpPr>
        <p:spPr>
          <a:xfrm flipH="1">
            <a:off x="610425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48"/>
          <p:cNvCxnSpPr>
            <a:stCxn id="781" idx="4"/>
            <a:endCxn id="811" idx="0"/>
          </p:cNvCxnSpPr>
          <p:nvPr/>
        </p:nvCxnSpPr>
        <p:spPr>
          <a:xfrm flipH="1">
            <a:off x="962325" y="23352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48"/>
          <p:cNvCxnSpPr>
            <a:stCxn id="781" idx="4"/>
            <a:endCxn id="817" idx="0"/>
          </p:cNvCxnSpPr>
          <p:nvPr/>
        </p:nvCxnSpPr>
        <p:spPr>
          <a:xfrm flipH="1">
            <a:off x="1319925" y="23352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48"/>
          <p:cNvCxnSpPr>
            <a:stCxn id="781" idx="4"/>
            <a:endCxn id="823" idx="0"/>
          </p:cNvCxnSpPr>
          <p:nvPr/>
        </p:nvCxnSpPr>
        <p:spPr>
          <a:xfrm flipH="1">
            <a:off x="1671825" y="233522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8"/>
          <p:cNvCxnSpPr>
            <a:stCxn id="781" idx="4"/>
            <a:endCxn id="829" idx="0"/>
          </p:cNvCxnSpPr>
          <p:nvPr/>
        </p:nvCxnSpPr>
        <p:spPr>
          <a:xfrm flipH="1">
            <a:off x="198952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48"/>
          <p:cNvCxnSpPr>
            <a:stCxn id="781" idx="4"/>
            <a:endCxn id="835" idx="0"/>
          </p:cNvCxnSpPr>
          <p:nvPr/>
        </p:nvCxnSpPr>
        <p:spPr>
          <a:xfrm>
            <a:off x="2033925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48"/>
          <p:cNvCxnSpPr>
            <a:stCxn id="781" idx="4"/>
            <a:endCxn id="841" idx="0"/>
          </p:cNvCxnSpPr>
          <p:nvPr/>
        </p:nvCxnSpPr>
        <p:spPr>
          <a:xfrm>
            <a:off x="203392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48"/>
          <p:cNvCxnSpPr>
            <a:stCxn id="781" idx="4"/>
            <a:endCxn id="847" idx="0"/>
          </p:cNvCxnSpPr>
          <p:nvPr/>
        </p:nvCxnSpPr>
        <p:spPr>
          <a:xfrm>
            <a:off x="2033925" y="23352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8"/>
          <p:cNvCxnSpPr>
            <a:stCxn id="787" idx="4"/>
            <a:endCxn id="805" idx="0"/>
          </p:cNvCxnSpPr>
          <p:nvPr/>
        </p:nvCxnSpPr>
        <p:spPr>
          <a:xfrm flipH="1">
            <a:off x="610475" y="23352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48"/>
          <p:cNvCxnSpPr>
            <a:stCxn id="787" idx="4"/>
            <a:endCxn id="811" idx="0"/>
          </p:cNvCxnSpPr>
          <p:nvPr/>
        </p:nvCxnSpPr>
        <p:spPr>
          <a:xfrm flipH="1">
            <a:off x="962375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48"/>
          <p:cNvCxnSpPr>
            <a:stCxn id="787" idx="4"/>
            <a:endCxn id="817" idx="0"/>
          </p:cNvCxnSpPr>
          <p:nvPr/>
        </p:nvCxnSpPr>
        <p:spPr>
          <a:xfrm flipH="1">
            <a:off x="1319975" y="233522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48"/>
          <p:cNvCxnSpPr>
            <a:stCxn id="787" idx="4"/>
            <a:endCxn id="823" idx="0"/>
          </p:cNvCxnSpPr>
          <p:nvPr/>
        </p:nvCxnSpPr>
        <p:spPr>
          <a:xfrm flipH="1">
            <a:off x="1671875" y="23352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48"/>
          <p:cNvCxnSpPr>
            <a:stCxn id="787" idx="4"/>
            <a:endCxn id="829" idx="0"/>
          </p:cNvCxnSpPr>
          <p:nvPr/>
        </p:nvCxnSpPr>
        <p:spPr>
          <a:xfrm flipH="1">
            <a:off x="1989575" y="23352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48"/>
          <p:cNvCxnSpPr>
            <a:stCxn id="787" idx="4"/>
            <a:endCxn id="835" idx="0"/>
          </p:cNvCxnSpPr>
          <p:nvPr/>
        </p:nvCxnSpPr>
        <p:spPr>
          <a:xfrm flipH="1">
            <a:off x="234147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48"/>
          <p:cNvCxnSpPr>
            <a:stCxn id="787" idx="4"/>
            <a:endCxn id="841" idx="0"/>
          </p:cNvCxnSpPr>
          <p:nvPr/>
        </p:nvCxnSpPr>
        <p:spPr>
          <a:xfrm>
            <a:off x="2385875" y="23352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48"/>
          <p:cNvCxnSpPr>
            <a:stCxn id="787" idx="4"/>
            <a:endCxn id="847" idx="0"/>
          </p:cNvCxnSpPr>
          <p:nvPr/>
        </p:nvCxnSpPr>
        <p:spPr>
          <a:xfrm>
            <a:off x="238587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48"/>
          <p:cNvCxnSpPr>
            <a:stCxn id="793" idx="4"/>
            <a:endCxn id="805" idx="0"/>
          </p:cNvCxnSpPr>
          <p:nvPr/>
        </p:nvCxnSpPr>
        <p:spPr>
          <a:xfrm flipH="1">
            <a:off x="610350" y="23352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8"/>
          <p:cNvCxnSpPr>
            <a:stCxn id="793" idx="4"/>
            <a:endCxn id="811" idx="0"/>
          </p:cNvCxnSpPr>
          <p:nvPr/>
        </p:nvCxnSpPr>
        <p:spPr>
          <a:xfrm flipH="1">
            <a:off x="962250" y="233522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48"/>
          <p:cNvCxnSpPr>
            <a:stCxn id="793" idx="4"/>
            <a:endCxn id="817" idx="0"/>
          </p:cNvCxnSpPr>
          <p:nvPr/>
        </p:nvCxnSpPr>
        <p:spPr>
          <a:xfrm flipH="1">
            <a:off x="1319850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48"/>
          <p:cNvCxnSpPr>
            <a:stCxn id="793" idx="4"/>
            <a:endCxn id="823" idx="0"/>
          </p:cNvCxnSpPr>
          <p:nvPr/>
        </p:nvCxnSpPr>
        <p:spPr>
          <a:xfrm flipH="1">
            <a:off x="1671750" y="23352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48"/>
          <p:cNvCxnSpPr>
            <a:stCxn id="793" idx="4"/>
            <a:endCxn id="829" idx="0"/>
          </p:cNvCxnSpPr>
          <p:nvPr/>
        </p:nvCxnSpPr>
        <p:spPr>
          <a:xfrm flipH="1">
            <a:off x="1989450" y="23352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48"/>
          <p:cNvCxnSpPr>
            <a:stCxn id="793" idx="4"/>
            <a:endCxn id="835" idx="0"/>
          </p:cNvCxnSpPr>
          <p:nvPr/>
        </p:nvCxnSpPr>
        <p:spPr>
          <a:xfrm flipH="1">
            <a:off x="2341650" y="23352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48"/>
          <p:cNvCxnSpPr>
            <a:stCxn id="793" idx="4"/>
            <a:endCxn id="841" idx="0"/>
          </p:cNvCxnSpPr>
          <p:nvPr/>
        </p:nvCxnSpPr>
        <p:spPr>
          <a:xfrm flipH="1">
            <a:off x="2698950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48"/>
          <p:cNvCxnSpPr>
            <a:stCxn id="793" idx="4"/>
            <a:endCxn id="847" idx="0"/>
          </p:cNvCxnSpPr>
          <p:nvPr/>
        </p:nvCxnSpPr>
        <p:spPr>
          <a:xfrm>
            <a:off x="2743350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48"/>
          <p:cNvCxnSpPr>
            <a:stCxn id="799" idx="4"/>
            <a:endCxn id="847" idx="0"/>
          </p:cNvCxnSpPr>
          <p:nvPr/>
        </p:nvCxnSpPr>
        <p:spPr>
          <a:xfrm flipH="1">
            <a:off x="3050900" y="2335225"/>
            <a:ext cx="44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48"/>
          <p:cNvCxnSpPr>
            <a:stCxn id="799" idx="4"/>
            <a:endCxn id="841" idx="0"/>
          </p:cNvCxnSpPr>
          <p:nvPr/>
        </p:nvCxnSpPr>
        <p:spPr>
          <a:xfrm flipH="1">
            <a:off x="2699000" y="2335225"/>
            <a:ext cx="3963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48"/>
          <p:cNvCxnSpPr>
            <a:stCxn id="799" idx="4"/>
            <a:endCxn id="835" idx="0"/>
          </p:cNvCxnSpPr>
          <p:nvPr/>
        </p:nvCxnSpPr>
        <p:spPr>
          <a:xfrm flipH="1">
            <a:off x="2341400" y="2335225"/>
            <a:ext cx="753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48"/>
          <p:cNvCxnSpPr>
            <a:stCxn id="799" idx="4"/>
            <a:endCxn id="829" idx="0"/>
          </p:cNvCxnSpPr>
          <p:nvPr/>
        </p:nvCxnSpPr>
        <p:spPr>
          <a:xfrm flipH="1">
            <a:off x="1989500" y="2335225"/>
            <a:ext cx="11058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48"/>
          <p:cNvCxnSpPr>
            <a:stCxn id="799" idx="4"/>
            <a:endCxn id="823" idx="0"/>
          </p:cNvCxnSpPr>
          <p:nvPr/>
        </p:nvCxnSpPr>
        <p:spPr>
          <a:xfrm flipH="1">
            <a:off x="1671800" y="2335225"/>
            <a:ext cx="14235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8"/>
          <p:cNvCxnSpPr>
            <a:stCxn id="799" idx="4"/>
            <a:endCxn id="817" idx="0"/>
          </p:cNvCxnSpPr>
          <p:nvPr/>
        </p:nvCxnSpPr>
        <p:spPr>
          <a:xfrm flipH="1">
            <a:off x="1319900" y="2335225"/>
            <a:ext cx="1775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48"/>
          <p:cNvCxnSpPr>
            <a:stCxn id="799" idx="4"/>
            <a:endCxn id="811" idx="0"/>
          </p:cNvCxnSpPr>
          <p:nvPr/>
        </p:nvCxnSpPr>
        <p:spPr>
          <a:xfrm flipH="1">
            <a:off x="962300" y="2335225"/>
            <a:ext cx="21330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48"/>
          <p:cNvCxnSpPr>
            <a:endCxn id="805" idx="0"/>
          </p:cNvCxnSpPr>
          <p:nvPr/>
        </p:nvCxnSpPr>
        <p:spPr>
          <a:xfrm flipH="1">
            <a:off x="610438" y="2335075"/>
            <a:ext cx="2484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48"/>
          <p:cNvSpPr/>
          <p:nvPr/>
        </p:nvSpPr>
        <p:spPr>
          <a:xfrm>
            <a:off x="1798625" y="30536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8"/>
          <p:cNvSpPr/>
          <p:nvPr/>
        </p:nvSpPr>
        <p:spPr>
          <a:xfrm>
            <a:off x="1798625" y="32060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8"/>
          <p:cNvSpPr/>
          <p:nvPr/>
        </p:nvSpPr>
        <p:spPr>
          <a:xfrm>
            <a:off x="1798625" y="33584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9" name="Google Shape;909;p48"/>
          <p:cNvGrpSpPr/>
          <p:nvPr/>
        </p:nvGrpSpPr>
        <p:grpSpPr>
          <a:xfrm>
            <a:off x="517938" y="3596025"/>
            <a:ext cx="1220400" cy="585300"/>
            <a:chOff x="1051025" y="1749925"/>
            <a:chExt cx="1220400" cy="585300"/>
          </a:xfrm>
        </p:grpSpPr>
        <p:grpSp>
          <p:nvGrpSpPr>
            <p:cNvPr id="910" name="Google Shape;910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11" name="Google Shape;911;p48"/>
              <p:cNvCxnSpPr>
                <a:stCxn id="912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48"/>
              <p:cNvCxnSpPr>
                <a:endCxn id="912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2" name="Google Shape;912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14" name="Google Shape;914;p48"/>
            <p:cNvCxnSpPr>
              <a:endCxn id="912" idx="0"/>
            </p:cNvCxnSpPr>
            <p:nvPr/>
          </p:nvCxnSpPr>
          <p:spPr>
            <a:xfrm flipH="1">
              <a:off x="1165625" y="174992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5" name="Google Shape;915;p48"/>
          <p:cNvGrpSpPr/>
          <p:nvPr/>
        </p:nvGrpSpPr>
        <p:grpSpPr>
          <a:xfrm>
            <a:off x="869888" y="3596025"/>
            <a:ext cx="868500" cy="585300"/>
            <a:chOff x="1051025" y="1749925"/>
            <a:chExt cx="868500" cy="585300"/>
          </a:xfrm>
        </p:grpSpPr>
        <p:grpSp>
          <p:nvGrpSpPr>
            <p:cNvPr id="916" name="Google Shape;916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17" name="Google Shape;917;p48"/>
              <p:cNvCxnSpPr>
                <a:stCxn id="918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48"/>
              <p:cNvCxnSpPr>
                <a:endCxn id="91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8" name="Google Shape;918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20" name="Google Shape;920;p48"/>
            <p:cNvCxnSpPr>
              <a:endCxn id="918" idx="0"/>
            </p:cNvCxnSpPr>
            <p:nvPr/>
          </p:nvCxnSpPr>
          <p:spPr>
            <a:xfrm flipH="1">
              <a:off x="1165625" y="174992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1" name="Google Shape;921;p48"/>
          <p:cNvGrpSpPr/>
          <p:nvPr/>
        </p:nvGrpSpPr>
        <p:grpSpPr>
          <a:xfrm>
            <a:off x="1227363" y="3596025"/>
            <a:ext cx="510900" cy="585300"/>
            <a:chOff x="1051025" y="1749925"/>
            <a:chExt cx="510900" cy="585300"/>
          </a:xfrm>
        </p:grpSpPr>
        <p:grpSp>
          <p:nvGrpSpPr>
            <p:cNvPr id="922" name="Google Shape;922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23" name="Google Shape;923;p48"/>
              <p:cNvCxnSpPr>
                <a:stCxn id="924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48"/>
              <p:cNvCxnSpPr>
                <a:endCxn id="924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4" name="Google Shape;924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26" name="Google Shape;926;p48"/>
            <p:cNvCxnSpPr>
              <a:endCxn id="924" idx="0"/>
            </p:cNvCxnSpPr>
            <p:nvPr/>
          </p:nvCxnSpPr>
          <p:spPr>
            <a:xfrm flipH="1">
              <a:off x="1165625" y="174992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7" name="Google Shape;927;p48"/>
          <p:cNvGrpSpPr/>
          <p:nvPr/>
        </p:nvGrpSpPr>
        <p:grpSpPr>
          <a:xfrm>
            <a:off x="1579313" y="3596025"/>
            <a:ext cx="229200" cy="585300"/>
            <a:chOff x="1051025" y="1749925"/>
            <a:chExt cx="229200" cy="585300"/>
          </a:xfrm>
        </p:grpSpPr>
        <p:grpSp>
          <p:nvGrpSpPr>
            <p:cNvPr id="928" name="Google Shape;928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29" name="Google Shape;929;p48"/>
              <p:cNvCxnSpPr>
                <a:stCxn id="930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48"/>
              <p:cNvCxnSpPr>
                <a:endCxn id="930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0" name="Google Shape;930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2" name="Google Shape;932;p48"/>
            <p:cNvCxnSpPr>
              <a:endCxn id="930" idx="0"/>
            </p:cNvCxnSpPr>
            <p:nvPr/>
          </p:nvCxnSpPr>
          <p:spPr>
            <a:xfrm flipH="1">
              <a:off x="1165625" y="174992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3" name="Google Shape;933;p48"/>
          <p:cNvGrpSpPr/>
          <p:nvPr/>
        </p:nvGrpSpPr>
        <p:grpSpPr>
          <a:xfrm>
            <a:off x="1738388" y="3596025"/>
            <a:ext cx="387900" cy="585300"/>
            <a:chOff x="892325" y="1749925"/>
            <a:chExt cx="387900" cy="585300"/>
          </a:xfrm>
        </p:grpSpPr>
        <p:grpSp>
          <p:nvGrpSpPr>
            <p:cNvPr id="934" name="Google Shape;934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35" name="Google Shape;935;p48"/>
              <p:cNvCxnSpPr>
                <a:stCxn id="936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48"/>
              <p:cNvCxnSpPr>
                <a:endCxn id="936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6" name="Google Shape;936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8" name="Google Shape;938;p48"/>
            <p:cNvCxnSpPr>
              <a:endCxn id="936" idx="0"/>
            </p:cNvCxnSpPr>
            <p:nvPr/>
          </p:nvCxnSpPr>
          <p:spPr>
            <a:xfrm>
              <a:off x="892325" y="174992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9" name="Google Shape;939;p48"/>
          <p:cNvGrpSpPr/>
          <p:nvPr/>
        </p:nvGrpSpPr>
        <p:grpSpPr>
          <a:xfrm>
            <a:off x="1738138" y="3596025"/>
            <a:ext cx="740100" cy="585300"/>
            <a:chOff x="540125" y="1749925"/>
            <a:chExt cx="740100" cy="585300"/>
          </a:xfrm>
        </p:grpSpPr>
        <p:grpSp>
          <p:nvGrpSpPr>
            <p:cNvPr id="940" name="Google Shape;940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41" name="Google Shape;941;p48"/>
              <p:cNvCxnSpPr>
                <a:stCxn id="942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48"/>
              <p:cNvCxnSpPr>
                <a:endCxn id="942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2" name="Google Shape;942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44" name="Google Shape;944;p48"/>
            <p:cNvCxnSpPr>
              <a:endCxn id="942" idx="0"/>
            </p:cNvCxnSpPr>
            <p:nvPr/>
          </p:nvCxnSpPr>
          <p:spPr>
            <a:xfrm>
              <a:off x="540125" y="174992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5" name="Google Shape;945;p48"/>
          <p:cNvGrpSpPr/>
          <p:nvPr/>
        </p:nvGrpSpPr>
        <p:grpSpPr>
          <a:xfrm>
            <a:off x="1738313" y="3596025"/>
            <a:ext cx="1097400" cy="585300"/>
            <a:chOff x="182825" y="1749925"/>
            <a:chExt cx="1097400" cy="585300"/>
          </a:xfrm>
        </p:grpSpPr>
        <p:grpSp>
          <p:nvGrpSpPr>
            <p:cNvPr id="946" name="Google Shape;946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47" name="Google Shape;947;p48"/>
              <p:cNvCxnSpPr>
                <a:stCxn id="948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48"/>
              <p:cNvCxnSpPr>
                <a:endCxn id="94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8" name="Google Shape;948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50" name="Google Shape;950;p48"/>
            <p:cNvCxnSpPr>
              <a:endCxn id="948" idx="0"/>
            </p:cNvCxnSpPr>
            <p:nvPr/>
          </p:nvCxnSpPr>
          <p:spPr>
            <a:xfrm>
              <a:off x="182825" y="174992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1" name="Google Shape;951;p48"/>
          <p:cNvGrpSpPr/>
          <p:nvPr/>
        </p:nvGrpSpPr>
        <p:grpSpPr>
          <a:xfrm>
            <a:off x="1738363" y="3596025"/>
            <a:ext cx="1449300" cy="585300"/>
            <a:chOff x="-169075" y="1749925"/>
            <a:chExt cx="1449300" cy="585300"/>
          </a:xfrm>
        </p:grpSpPr>
        <p:grpSp>
          <p:nvGrpSpPr>
            <p:cNvPr id="952" name="Google Shape;952;p48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953" name="Google Shape;953;p48"/>
              <p:cNvCxnSpPr>
                <a:stCxn id="954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48"/>
              <p:cNvCxnSpPr>
                <a:endCxn id="954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4" name="Google Shape;954;p48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56" name="Google Shape;956;p48"/>
            <p:cNvCxnSpPr>
              <a:endCxn id="954" idx="0"/>
            </p:cNvCxnSpPr>
            <p:nvPr/>
          </p:nvCxnSpPr>
          <p:spPr>
            <a:xfrm>
              <a:off x="-169075" y="174992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7" name="Google Shape;957;p48"/>
          <p:cNvCxnSpPr>
            <a:endCxn id="912" idx="0"/>
          </p:cNvCxnSpPr>
          <p:nvPr/>
        </p:nvCxnSpPr>
        <p:spPr>
          <a:xfrm flipH="1">
            <a:off x="63253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8"/>
          <p:cNvCxnSpPr>
            <a:endCxn id="918" idx="0"/>
          </p:cNvCxnSpPr>
          <p:nvPr/>
        </p:nvCxnSpPr>
        <p:spPr>
          <a:xfrm>
            <a:off x="676988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8"/>
          <p:cNvCxnSpPr>
            <a:endCxn id="924" idx="7"/>
          </p:cNvCxnSpPr>
          <p:nvPr/>
        </p:nvCxnSpPr>
        <p:spPr>
          <a:xfrm>
            <a:off x="676897" y="3596092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48"/>
          <p:cNvCxnSpPr>
            <a:endCxn id="930" idx="0"/>
          </p:cNvCxnSpPr>
          <p:nvPr/>
        </p:nvCxnSpPr>
        <p:spPr>
          <a:xfrm>
            <a:off x="676913" y="35960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48"/>
          <p:cNvCxnSpPr>
            <a:endCxn id="936" idx="0"/>
          </p:cNvCxnSpPr>
          <p:nvPr/>
        </p:nvCxnSpPr>
        <p:spPr>
          <a:xfrm>
            <a:off x="676988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48"/>
          <p:cNvCxnSpPr>
            <a:endCxn id="942" idx="0"/>
          </p:cNvCxnSpPr>
          <p:nvPr/>
        </p:nvCxnSpPr>
        <p:spPr>
          <a:xfrm>
            <a:off x="676738" y="35960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48"/>
          <p:cNvCxnSpPr>
            <a:endCxn id="948" idx="0"/>
          </p:cNvCxnSpPr>
          <p:nvPr/>
        </p:nvCxnSpPr>
        <p:spPr>
          <a:xfrm>
            <a:off x="676913" y="35960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48"/>
          <p:cNvCxnSpPr>
            <a:endCxn id="954" idx="0"/>
          </p:cNvCxnSpPr>
          <p:nvPr/>
        </p:nvCxnSpPr>
        <p:spPr>
          <a:xfrm>
            <a:off x="676963" y="359602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48"/>
          <p:cNvCxnSpPr>
            <a:endCxn id="912" idx="0"/>
          </p:cNvCxnSpPr>
          <p:nvPr/>
        </p:nvCxnSpPr>
        <p:spPr>
          <a:xfrm flipH="1">
            <a:off x="632538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48"/>
          <p:cNvCxnSpPr>
            <a:endCxn id="918" idx="0"/>
          </p:cNvCxnSpPr>
          <p:nvPr/>
        </p:nvCxnSpPr>
        <p:spPr>
          <a:xfrm flipH="1">
            <a:off x="98448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8"/>
          <p:cNvCxnSpPr>
            <a:endCxn id="924" idx="0"/>
          </p:cNvCxnSpPr>
          <p:nvPr/>
        </p:nvCxnSpPr>
        <p:spPr>
          <a:xfrm>
            <a:off x="1028763" y="35960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48"/>
          <p:cNvCxnSpPr>
            <a:endCxn id="930" idx="0"/>
          </p:cNvCxnSpPr>
          <p:nvPr/>
        </p:nvCxnSpPr>
        <p:spPr>
          <a:xfrm>
            <a:off x="102881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48"/>
          <p:cNvCxnSpPr>
            <a:endCxn id="936" idx="0"/>
          </p:cNvCxnSpPr>
          <p:nvPr/>
        </p:nvCxnSpPr>
        <p:spPr>
          <a:xfrm>
            <a:off x="1028888" y="359602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0" name="Google Shape;970;p48"/>
          <p:cNvCxnSpPr>
            <a:endCxn id="942" idx="0"/>
          </p:cNvCxnSpPr>
          <p:nvPr/>
        </p:nvCxnSpPr>
        <p:spPr>
          <a:xfrm>
            <a:off x="1028938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48"/>
          <p:cNvCxnSpPr>
            <a:endCxn id="948" idx="0"/>
          </p:cNvCxnSpPr>
          <p:nvPr/>
        </p:nvCxnSpPr>
        <p:spPr>
          <a:xfrm>
            <a:off x="1028813" y="359602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48"/>
          <p:cNvCxnSpPr>
            <a:endCxn id="954" idx="0"/>
          </p:cNvCxnSpPr>
          <p:nvPr/>
        </p:nvCxnSpPr>
        <p:spPr>
          <a:xfrm>
            <a:off x="1028863" y="35960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48"/>
          <p:cNvCxnSpPr>
            <a:endCxn id="912" idx="0"/>
          </p:cNvCxnSpPr>
          <p:nvPr/>
        </p:nvCxnSpPr>
        <p:spPr>
          <a:xfrm flipH="1">
            <a:off x="63253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48"/>
          <p:cNvCxnSpPr>
            <a:endCxn id="918" idx="0"/>
          </p:cNvCxnSpPr>
          <p:nvPr/>
        </p:nvCxnSpPr>
        <p:spPr>
          <a:xfrm flipH="1">
            <a:off x="984488" y="35960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48"/>
          <p:cNvCxnSpPr>
            <a:endCxn id="924" idx="0"/>
          </p:cNvCxnSpPr>
          <p:nvPr/>
        </p:nvCxnSpPr>
        <p:spPr>
          <a:xfrm flipH="1">
            <a:off x="134196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48"/>
          <p:cNvCxnSpPr>
            <a:endCxn id="930" idx="0"/>
          </p:cNvCxnSpPr>
          <p:nvPr/>
        </p:nvCxnSpPr>
        <p:spPr>
          <a:xfrm>
            <a:off x="1386413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48"/>
          <p:cNvCxnSpPr>
            <a:endCxn id="936" idx="0"/>
          </p:cNvCxnSpPr>
          <p:nvPr/>
        </p:nvCxnSpPr>
        <p:spPr>
          <a:xfrm>
            <a:off x="1386188" y="359602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8"/>
          <p:cNvCxnSpPr>
            <a:endCxn id="942" idx="0"/>
          </p:cNvCxnSpPr>
          <p:nvPr/>
        </p:nvCxnSpPr>
        <p:spPr>
          <a:xfrm>
            <a:off x="1386238" y="359602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48"/>
          <p:cNvCxnSpPr>
            <a:endCxn id="948" idx="0"/>
          </p:cNvCxnSpPr>
          <p:nvPr/>
        </p:nvCxnSpPr>
        <p:spPr>
          <a:xfrm>
            <a:off x="1386413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48"/>
          <p:cNvCxnSpPr>
            <a:endCxn id="954" idx="0"/>
          </p:cNvCxnSpPr>
          <p:nvPr/>
        </p:nvCxnSpPr>
        <p:spPr>
          <a:xfrm>
            <a:off x="1386163" y="35960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8"/>
          <p:cNvCxnSpPr>
            <a:endCxn id="912" idx="0"/>
          </p:cNvCxnSpPr>
          <p:nvPr/>
        </p:nvCxnSpPr>
        <p:spPr>
          <a:xfrm flipH="1">
            <a:off x="632538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8"/>
          <p:cNvCxnSpPr>
            <a:endCxn id="918" idx="0"/>
          </p:cNvCxnSpPr>
          <p:nvPr/>
        </p:nvCxnSpPr>
        <p:spPr>
          <a:xfrm flipH="1">
            <a:off x="984488" y="35960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48"/>
          <p:cNvCxnSpPr>
            <a:endCxn id="924" idx="0"/>
          </p:cNvCxnSpPr>
          <p:nvPr/>
        </p:nvCxnSpPr>
        <p:spPr>
          <a:xfrm flipH="1">
            <a:off x="1341963" y="35960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48"/>
          <p:cNvCxnSpPr>
            <a:endCxn id="930" idx="0"/>
          </p:cNvCxnSpPr>
          <p:nvPr/>
        </p:nvCxnSpPr>
        <p:spPr>
          <a:xfrm flipH="1">
            <a:off x="1693913" y="359602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8"/>
          <p:cNvCxnSpPr>
            <a:endCxn id="936" idx="0"/>
          </p:cNvCxnSpPr>
          <p:nvPr/>
        </p:nvCxnSpPr>
        <p:spPr>
          <a:xfrm flipH="1">
            <a:off x="201168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48"/>
          <p:cNvCxnSpPr>
            <a:endCxn id="942" idx="0"/>
          </p:cNvCxnSpPr>
          <p:nvPr/>
        </p:nvCxnSpPr>
        <p:spPr>
          <a:xfrm>
            <a:off x="2056138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8"/>
          <p:cNvCxnSpPr>
            <a:endCxn id="948" idx="0"/>
          </p:cNvCxnSpPr>
          <p:nvPr/>
        </p:nvCxnSpPr>
        <p:spPr>
          <a:xfrm>
            <a:off x="205601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48"/>
          <p:cNvCxnSpPr>
            <a:endCxn id="954" idx="0"/>
          </p:cNvCxnSpPr>
          <p:nvPr/>
        </p:nvCxnSpPr>
        <p:spPr>
          <a:xfrm>
            <a:off x="2056063" y="35960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8"/>
          <p:cNvCxnSpPr>
            <a:endCxn id="912" idx="0"/>
          </p:cNvCxnSpPr>
          <p:nvPr/>
        </p:nvCxnSpPr>
        <p:spPr>
          <a:xfrm flipH="1">
            <a:off x="632538" y="35960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48"/>
          <p:cNvCxnSpPr>
            <a:endCxn id="918" idx="0"/>
          </p:cNvCxnSpPr>
          <p:nvPr/>
        </p:nvCxnSpPr>
        <p:spPr>
          <a:xfrm flipH="1">
            <a:off x="984488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8"/>
          <p:cNvCxnSpPr>
            <a:endCxn id="924" idx="0"/>
          </p:cNvCxnSpPr>
          <p:nvPr/>
        </p:nvCxnSpPr>
        <p:spPr>
          <a:xfrm flipH="1">
            <a:off x="1341963" y="359602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8"/>
          <p:cNvCxnSpPr>
            <a:endCxn id="930" idx="0"/>
          </p:cNvCxnSpPr>
          <p:nvPr/>
        </p:nvCxnSpPr>
        <p:spPr>
          <a:xfrm flipH="1">
            <a:off x="1693913" y="35960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8"/>
          <p:cNvCxnSpPr>
            <a:endCxn id="936" idx="0"/>
          </p:cNvCxnSpPr>
          <p:nvPr/>
        </p:nvCxnSpPr>
        <p:spPr>
          <a:xfrm flipH="1">
            <a:off x="2011688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48"/>
          <p:cNvCxnSpPr>
            <a:endCxn id="942" idx="0"/>
          </p:cNvCxnSpPr>
          <p:nvPr/>
        </p:nvCxnSpPr>
        <p:spPr>
          <a:xfrm flipH="1">
            <a:off x="236363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8"/>
          <p:cNvCxnSpPr>
            <a:endCxn id="948" idx="0"/>
          </p:cNvCxnSpPr>
          <p:nvPr/>
        </p:nvCxnSpPr>
        <p:spPr>
          <a:xfrm>
            <a:off x="2407913" y="35960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48"/>
          <p:cNvCxnSpPr>
            <a:endCxn id="954" idx="0"/>
          </p:cNvCxnSpPr>
          <p:nvPr/>
        </p:nvCxnSpPr>
        <p:spPr>
          <a:xfrm>
            <a:off x="240796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48"/>
          <p:cNvCxnSpPr>
            <a:endCxn id="912" idx="0"/>
          </p:cNvCxnSpPr>
          <p:nvPr/>
        </p:nvCxnSpPr>
        <p:spPr>
          <a:xfrm flipH="1">
            <a:off x="632538" y="35960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48"/>
          <p:cNvCxnSpPr>
            <a:endCxn id="918" idx="0"/>
          </p:cNvCxnSpPr>
          <p:nvPr/>
        </p:nvCxnSpPr>
        <p:spPr>
          <a:xfrm flipH="1">
            <a:off x="984488" y="359602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48"/>
          <p:cNvCxnSpPr>
            <a:endCxn id="924" idx="0"/>
          </p:cNvCxnSpPr>
          <p:nvPr/>
        </p:nvCxnSpPr>
        <p:spPr>
          <a:xfrm flipH="1">
            <a:off x="1341963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8"/>
          <p:cNvCxnSpPr>
            <a:endCxn id="930" idx="0"/>
          </p:cNvCxnSpPr>
          <p:nvPr/>
        </p:nvCxnSpPr>
        <p:spPr>
          <a:xfrm flipH="1">
            <a:off x="1693913" y="35960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48"/>
          <p:cNvCxnSpPr>
            <a:endCxn id="936" idx="0"/>
          </p:cNvCxnSpPr>
          <p:nvPr/>
        </p:nvCxnSpPr>
        <p:spPr>
          <a:xfrm flipH="1">
            <a:off x="201168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48"/>
          <p:cNvCxnSpPr>
            <a:endCxn id="942" idx="0"/>
          </p:cNvCxnSpPr>
          <p:nvPr/>
        </p:nvCxnSpPr>
        <p:spPr>
          <a:xfrm flipH="1">
            <a:off x="2363638" y="35960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48"/>
          <p:cNvCxnSpPr>
            <a:endCxn id="948" idx="0"/>
          </p:cNvCxnSpPr>
          <p:nvPr/>
        </p:nvCxnSpPr>
        <p:spPr>
          <a:xfrm flipH="1">
            <a:off x="272111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48"/>
          <p:cNvCxnSpPr>
            <a:endCxn id="954" idx="0"/>
          </p:cNvCxnSpPr>
          <p:nvPr/>
        </p:nvCxnSpPr>
        <p:spPr>
          <a:xfrm>
            <a:off x="2765563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48"/>
          <p:cNvCxnSpPr>
            <a:endCxn id="954" idx="0"/>
          </p:cNvCxnSpPr>
          <p:nvPr/>
        </p:nvCxnSpPr>
        <p:spPr>
          <a:xfrm flipH="1">
            <a:off x="307306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48"/>
          <p:cNvCxnSpPr>
            <a:endCxn id="948" idx="0"/>
          </p:cNvCxnSpPr>
          <p:nvPr/>
        </p:nvCxnSpPr>
        <p:spPr>
          <a:xfrm flipH="1">
            <a:off x="2721113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48"/>
          <p:cNvCxnSpPr>
            <a:endCxn id="942" idx="0"/>
          </p:cNvCxnSpPr>
          <p:nvPr/>
        </p:nvCxnSpPr>
        <p:spPr>
          <a:xfrm flipH="1">
            <a:off x="236363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8"/>
          <p:cNvCxnSpPr>
            <a:endCxn id="936" idx="0"/>
          </p:cNvCxnSpPr>
          <p:nvPr/>
        </p:nvCxnSpPr>
        <p:spPr>
          <a:xfrm flipH="1">
            <a:off x="2011688" y="3596025"/>
            <a:ext cx="1105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48"/>
          <p:cNvCxnSpPr>
            <a:endCxn id="930" idx="0"/>
          </p:cNvCxnSpPr>
          <p:nvPr/>
        </p:nvCxnSpPr>
        <p:spPr>
          <a:xfrm flipH="1">
            <a:off x="1693913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8"/>
          <p:cNvCxnSpPr>
            <a:endCxn id="924" idx="0"/>
          </p:cNvCxnSpPr>
          <p:nvPr/>
        </p:nvCxnSpPr>
        <p:spPr>
          <a:xfrm flipH="1">
            <a:off x="1341963" y="35960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8"/>
          <p:cNvCxnSpPr>
            <a:endCxn id="918" idx="0"/>
          </p:cNvCxnSpPr>
          <p:nvPr/>
        </p:nvCxnSpPr>
        <p:spPr>
          <a:xfrm flipH="1">
            <a:off x="984488" y="35960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8"/>
          <p:cNvCxnSpPr>
            <a:endCxn id="912" idx="0"/>
          </p:cNvCxnSpPr>
          <p:nvPr/>
        </p:nvCxnSpPr>
        <p:spPr>
          <a:xfrm flipH="1">
            <a:off x="632538" y="3596025"/>
            <a:ext cx="2484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48"/>
          <p:cNvSpPr txBox="1"/>
          <p:nvPr/>
        </p:nvSpPr>
        <p:spPr>
          <a:xfrm>
            <a:off x="4058200" y="3843700"/>
            <a:ext cx="50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</a:t>
            </a:r>
            <a:endParaRPr/>
          </a:p>
        </p:txBody>
      </p:sp>
      <p:sp>
        <p:nvSpPr>
          <p:cNvPr id="1019" name="Google Shape;1019;p49"/>
          <p:cNvSpPr txBox="1"/>
          <p:nvPr>
            <p:ph idx="2" type="body"/>
          </p:nvPr>
        </p:nvSpPr>
        <p:spPr>
          <a:xfrm>
            <a:off x="4638925" y="1225225"/>
            <a:ext cx="4193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happens as the network gets deeper?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Chain Rule for Multiple Outputs </a:t>
            </a:r>
            <a:r>
              <a:rPr lang="en" sz="1200">
                <a:solidFill>
                  <a:srgbClr val="000000"/>
                </a:solidFill>
              </a:rPr>
              <a:t>sums error across all downstream units in the next layer.</a:t>
            </a:r>
            <a:br>
              <a:rPr lang="en" sz="1200"/>
            </a:br>
            <a:r>
              <a:rPr lang="en" sz="1200"/>
              <a:t> </a:t>
            </a:r>
            <a:br>
              <a:rPr b="1" lang="en" sz="1200"/>
            </a:b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Averaging Errors</a:t>
            </a:r>
            <a:r>
              <a:rPr b="1" lang="en" sz="1200"/>
              <a:t> </a:t>
            </a:r>
            <a:r>
              <a:rPr lang="en" sz="1200"/>
              <a:t>works okay for 1 or 2 hidden layers.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34343"/>
                </a:solidFill>
              </a:rPr>
              <a:t>Signal washes</a:t>
            </a:r>
            <a:r>
              <a:rPr lang="en" sz="1200"/>
              <a:t> out as the network gets deeper.</a:t>
            </a:r>
            <a:br>
              <a:rPr lang="en" sz="1200"/>
            </a:br>
            <a:br>
              <a:rPr lang="en" sz="1200"/>
            </a:br>
            <a:r>
              <a:rPr b="1" lang="en" sz="1200">
                <a:solidFill>
                  <a:srgbClr val="434343"/>
                </a:solidFill>
              </a:rPr>
              <a:t>Notable solution</a:t>
            </a:r>
            <a:r>
              <a:rPr lang="en" sz="1200"/>
              <a:t> add direct linear connections from earlier layers to subsequent layers.</a:t>
            </a:r>
            <a:endParaRPr sz="1200"/>
          </a:p>
        </p:txBody>
      </p:sp>
      <p:grpSp>
        <p:nvGrpSpPr>
          <p:cNvPr id="1020" name="Google Shape;1020;p49"/>
          <p:cNvGrpSpPr/>
          <p:nvPr/>
        </p:nvGrpSpPr>
        <p:grpSpPr>
          <a:xfrm>
            <a:off x="1760450" y="1580113"/>
            <a:ext cx="229200" cy="221700"/>
            <a:chOff x="4154850" y="2123975"/>
            <a:chExt cx="229200" cy="221700"/>
          </a:xfrm>
        </p:grpSpPr>
        <p:cxnSp>
          <p:nvCxnSpPr>
            <p:cNvPr id="1021" name="Google Shape;1021;p49"/>
            <p:cNvCxnSpPr>
              <a:stCxn id="1022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49"/>
            <p:cNvCxnSpPr>
              <a:endCxn id="1022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2" name="Google Shape;1022;p49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4" name="Google Shape;1024;p49"/>
          <p:cNvGrpSpPr/>
          <p:nvPr/>
        </p:nvGrpSpPr>
        <p:grpSpPr>
          <a:xfrm>
            <a:off x="540175" y="1801813"/>
            <a:ext cx="1334875" cy="533413"/>
            <a:chOff x="1051025" y="1801813"/>
            <a:chExt cx="1334875" cy="533413"/>
          </a:xfrm>
        </p:grpSpPr>
        <p:grpSp>
          <p:nvGrpSpPr>
            <p:cNvPr id="1025" name="Google Shape;1025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26" name="Google Shape;1026;p49"/>
              <p:cNvCxnSpPr>
                <a:stCxn id="1027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49"/>
              <p:cNvCxnSpPr>
                <a:endCxn id="102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7" name="Google Shape;1027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29" name="Google Shape;1029;p49"/>
            <p:cNvCxnSpPr>
              <a:stCxn id="1022" idx="4"/>
              <a:endCxn id="1027" idx="0"/>
            </p:cNvCxnSpPr>
            <p:nvPr/>
          </p:nvCxnSpPr>
          <p:spPr>
            <a:xfrm flipH="1">
              <a:off x="1165500" y="1801813"/>
              <a:ext cx="12204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30" name="Google Shape;1030;p49"/>
          <p:cNvCxnSpPr/>
          <p:nvPr/>
        </p:nvCxnSpPr>
        <p:spPr>
          <a:xfrm>
            <a:off x="1875050" y="1225213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1" name="Google Shape;1031;p49"/>
          <p:cNvSpPr txBox="1"/>
          <p:nvPr/>
        </p:nvSpPr>
        <p:spPr>
          <a:xfrm>
            <a:off x="4050200" y="2113525"/>
            <a:ext cx="362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49"/>
          <p:cNvSpPr txBox="1"/>
          <p:nvPr/>
        </p:nvSpPr>
        <p:spPr>
          <a:xfrm>
            <a:off x="4050200" y="1492825"/>
            <a:ext cx="229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3" name="Google Shape;1033;p49"/>
          <p:cNvSpPr txBox="1"/>
          <p:nvPr/>
        </p:nvSpPr>
        <p:spPr>
          <a:xfrm>
            <a:off x="4064575" y="2653975"/>
            <a:ext cx="50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n-1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34" name="Google Shape;1034;p49"/>
          <p:cNvGrpSpPr/>
          <p:nvPr/>
        </p:nvGrpSpPr>
        <p:grpSpPr>
          <a:xfrm>
            <a:off x="892125" y="1801813"/>
            <a:ext cx="982925" cy="533413"/>
            <a:chOff x="1051025" y="1801813"/>
            <a:chExt cx="982925" cy="533413"/>
          </a:xfrm>
        </p:grpSpPr>
        <p:grpSp>
          <p:nvGrpSpPr>
            <p:cNvPr id="1035" name="Google Shape;1035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36" name="Google Shape;1036;p49"/>
              <p:cNvCxnSpPr>
                <a:stCxn id="1037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49"/>
              <p:cNvCxnSpPr>
                <a:endCxn id="103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37" name="Google Shape;1037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9" name="Google Shape;1039;p49"/>
            <p:cNvCxnSpPr>
              <a:stCxn id="1022" idx="4"/>
              <a:endCxn id="1037" idx="0"/>
            </p:cNvCxnSpPr>
            <p:nvPr/>
          </p:nvCxnSpPr>
          <p:spPr>
            <a:xfrm flipH="1">
              <a:off x="1165750" y="1801813"/>
              <a:ext cx="8682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0" name="Google Shape;1040;p49"/>
          <p:cNvGrpSpPr/>
          <p:nvPr/>
        </p:nvGrpSpPr>
        <p:grpSpPr>
          <a:xfrm>
            <a:off x="1249600" y="1801813"/>
            <a:ext cx="625450" cy="533413"/>
            <a:chOff x="1051025" y="1801813"/>
            <a:chExt cx="625450" cy="533413"/>
          </a:xfrm>
        </p:grpSpPr>
        <p:grpSp>
          <p:nvGrpSpPr>
            <p:cNvPr id="1041" name="Google Shape;1041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42" name="Google Shape;1042;p49"/>
              <p:cNvCxnSpPr>
                <a:stCxn id="1043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4" name="Google Shape;1044;p49"/>
              <p:cNvCxnSpPr>
                <a:endCxn id="104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3" name="Google Shape;1043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45" name="Google Shape;1045;p49"/>
            <p:cNvCxnSpPr>
              <a:stCxn id="1022" idx="4"/>
              <a:endCxn id="1043" idx="0"/>
            </p:cNvCxnSpPr>
            <p:nvPr/>
          </p:nvCxnSpPr>
          <p:spPr>
            <a:xfrm flipH="1">
              <a:off x="1165575" y="1801813"/>
              <a:ext cx="5109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6" name="Google Shape;1046;p49"/>
          <p:cNvGrpSpPr/>
          <p:nvPr/>
        </p:nvGrpSpPr>
        <p:grpSpPr>
          <a:xfrm>
            <a:off x="1601550" y="1801813"/>
            <a:ext cx="273500" cy="533413"/>
            <a:chOff x="1051025" y="1801813"/>
            <a:chExt cx="273500" cy="533413"/>
          </a:xfrm>
        </p:grpSpPr>
        <p:grpSp>
          <p:nvGrpSpPr>
            <p:cNvPr id="1047" name="Google Shape;1047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48" name="Google Shape;1048;p49"/>
              <p:cNvCxnSpPr>
                <a:stCxn id="1049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0" name="Google Shape;1050;p49"/>
              <p:cNvCxnSpPr>
                <a:endCxn id="104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9" name="Google Shape;1049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1" name="Google Shape;1051;p49"/>
            <p:cNvCxnSpPr>
              <a:stCxn id="1022" idx="4"/>
              <a:endCxn id="1049" idx="0"/>
            </p:cNvCxnSpPr>
            <p:nvPr/>
          </p:nvCxnSpPr>
          <p:spPr>
            <a:xfrm flipH="1">
              <a:off x="1165525" y="1801813"/>
              <a:ext cx="1590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2" name="Google Shape;1052;p49"/>
          <p:cNvGrpSpPr/>
          <p:nvPr/>
        </p:nvGrpSpPr>
        <p:grpSpPr>
          <a:xfrm>
            <a:off x="1875050" y="1801813"/>
            <a:ext cx="273475" cy="533413"/>
            <a:chOff x="1006750" y="1801813"/>
            <a:chExt cx="273475" cy="533413"/>
          </a:xfrm>
        </p:grpSpPr>
        <p:grpSp>
          <p:nvGrpSpPr>
            <p:cNvPr id="1053" name="Google Shape;1053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54" name="Google Shape;1054;p49"/>
              <p:cNvCxnSpPr>
                <a:stCxn id="1055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49"/>
              <p:cNvCxnSpPr>
                <a:endCxn id="105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5" name="Google Shape;1055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57" name="Google Shape;1057;p49"/>
            <p:cNvCxnSpPr>
              <a:stCxn id="1022" idx="4"/>
              <a:endCxn id="1055" idx="0"/>
            </p:cNvCxnSpPr>
            <p:nvPr/>
          </p:nvCxnSpPr>
          <p:spPr>
            <a:xfrm>
              <a:off x="1006750" y="1801813"/>
              <a:ext cx="1590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" name="Google Shape;1058;p49"/>
          <p:cNvGrpSpPr/>
          <p:nvPr/>
        </p:nvGrpSpPr>
        <p:grpSpPr>
          <a:xfrm>
            <a:off x="1875050" y="1801813"/>
            <a:ext cx="625425" cy="533413"/>
            <a:chOff x="654800" y="1801813"/>
            <a:chExt cx="625425" cy="533413"/>
          </a:xfrm>
        </p:grpSpPr>
        <p:grpSp>
          <p:nvGrpSpPr>
            <p:cNvPr id="1059" name="Google Shape;1059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60" name="Google Shape;1060;p49"/>
              <p:cNvCxnSpPr>
                <a:stCxn id="1061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49"/>
              <p:cNvCxnSpPr>
                <a:endCxn id="106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1" name="Google Shape;1061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63" name="Google Shape;1063;p49"/>
            <p:cNvCxnSpPr>
              <a:stCxn id="1022" idx="4"/>
              <a:endCxn id="1061" idx="0"/>
            </p:cNvCxnSpPr>
            <p:nvPr/>
          </p:nvCxnSpPr>
          <p:spPr>
            <a:xfrm>
              <a:off x="654800" y="1801813"/>
              <a:ext cx="5109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4" name="Google Shape;1064;p49"/>
          <p:cNvGrpSpPr/>
          <p:nvPr/>
        </p:nvGrpSpPr>
        <p:grpSpPr>
          <a:xfrm>
            <a:off x="1875050" y="1801813"/>
            <a:ext cx="982900" cy="533413"/>
            <a:chOff x="297325" y="1801813"/>
            <a:chExt cx="982900" cy="533413"/>
          </a:xfrm>
        </p:grpSpPr>
        <p:grpSp>
          <p:nvGrpSpPr>
            <p:cNvPr id="1065" name="Google Shape;1065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66" name="Google Shape;1066;p49"/>
              <p:cNvCxnSpPr>
                <a:stCxn id="1067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49"/>
              <p:cNvCxnSpPr>
                <a:endCxn id="106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67" name="Google Shape;1067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69" name="Google Shape;1069;p49"/>
            <p:cNvCxnSpPr>
              <a:stCxn id="1022" idx="4"/>
              <a:endCxn id="1067" idx="0"/>
            </p:cNvCxnSpPr>
            <p:nvPr/>
          </p:nvCxnSpPr>
          <p:spPr>
            <a:xfrm>
              <a:off x="297325" y="1801813"/>
              <a:ext cx="8682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0" name="Google Shape;1070;p49"/>
          <p:cNvGrpSpPr/>
          <p:nvPr/>
        </p:nvGrpSpPr>
        <p:grpSpPr>
          <a:xfrm>
            <a:off x="1875050" y="1801813"/>
            <a:ext cx="1334850" cy="533413"/>
            <a:chOff x="-54625" y="1801813"/>
            <a:chExt cx="1334850" cy="533413"/>
          </a:xfrm>
        </p:grpSpPr>
        <p:grpSp>
          <p:nvGrpSpPr>
            <p:cNvPr id="1071" name="Google Shape;1071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72" name="Google Shape;1072;p49"/>
              <p:cNvCxnSpPr>
                <a:stCxn id="1073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49"/>
              <p:cNvCxnSpPr>
                <a:endCxn id="107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3" name="Google Shape;1073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75" name="Google Shape;1075;p49"/>
            <p:cNvCxnSpPr>
              <a:stCxn id="1022" idx="4"/>
              <a:endCxn id="1073" idx="0"/>
            </p:cNvCxnSpPr>
            <p:nvPr/>
          </p:nvCxnSpPr>
          <p:spPr>
            <a:xfrm>
              <a:off x="-54625" y="1801813"/>
              <a:ext cx="122040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6" name="Google Shape;1076;p49"/>
          <p:cNvGrpSpPr/>
          <p:nvPr/>
        </p:nvGrpSpPr>
        <p:grpSpPr>
          <a:xfrm>
            <a:off x="495838" y="2335225"/>
            <a:ext cx="1220313" cy="585150"/>
            <a:chOff x="1051025" y="1750075"/>
            <a:chExt cx="1220313" cy="585150"/>
          </a:xfrm>
        </p:grpSpPr>
        <p:grpSp>
          <p:nvGrpSpPr>
            <p:cNvPr id="1077" name="Google Shape;1077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78" name="Google Shape;1078;p49"/>
              <p:cNvCxnSpPr>
                <a:stCxn id="1079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49"/>
              <p:cNvCxnSpPr>
                <a:endCxn id="107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79" name="Google Shape;1079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81" name="Google Shape;1081;p49"/>
            <p:cNvCxnSpPr>
              <a:stCxn id="1049" idx="4"/>
              <a:endCxn id="1079" idx="0"/>
            </p:cNvCxnSpPr>
            <p:nvPr/>
          </p:nvCxnSpPr>
          <p:spPr>
            <a:xfrm flipH="1">
              <a:off x="1165538" y="175007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2" name="Google Shape;1082;p49"/>
          <p:cNvGrpSpPr/>
          <p:nvPr/>
        </p:nvGrpSpPr>
        <p:grpSpPr>
          <a:xfrm>
            <a:off x="847788" y="2335225"/>
            <a:ext cx="868363" cy="585150"/>
            <a:chOff x="1051025" y="1750075"/>
            <a:chExt cx="868363" cy="585150"/>
          </a:xfrm>
        </p:grpSpPr>
        <p:grpSp>
          <p:nvGrpSpPr>
            <p:cNvPr id="1083" name="Google Shape;1083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84" name="Google Shape;1084;p49"/>
              <p:cNvCxnSpPr>
                <a:stCxn id="1085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49"/>
              <p:cNvCxnSpPr>
                <a:endCxn id="108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85" name="Google Shape;1085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87" name="Google Shape;1087;p49"/>
            <p:cNvCxnSpPr>
              <a:stCxn id="1049" idx="4"/>
              <a:endCxn id="1085" idx="0"/>
            </p:cNvCxnSpPr>
            <p:nvPr/>
          </p:nvCxnSpPr>
          <p:spPr>
            <a:xfrm flipH="1">
              <a:off x="1165488" y="175007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8" name="Google Shape;1088;p49"/>
          <p:cNvGrpSpPr/>
          <p:nvPr/>
        </p:nvGrpSpPr>
        <p:grpSpPr>
          <a:xfrm>
            <a:off x="1205263" y="2335225"/>
            <a:ext cx="510888" cy="585150"/>
            <a:chOff x="1051025" y="1750075"/>
            <a:chExt cx="510888" cy="585150"/>
          </a:xfrm>
        </p:grpSpPr>
        <p:grpSp>
          <p:nvGrpSpPr>
            <p:cNvPr id="1089" name="Google Shape;1089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90" name="Google Shape;1090;p49"/>
              <p:cNvCxnSpPr>
                <a:stCxn id="1091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49"/>
              <p:cNvCxnSpPr>
                <a:endCxn id="109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1" name="Google Shape;1091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93" name="Google Shape;1093;p49"/>
            <p:cNvCxnSpPr>
              <a:stCxn id="1049" idx="4"/>
              <a:endCxn id="1091" idx="0"/>
            </p:cNvCxnSpPr>
            <p:nvPr/>
          </p:nvCxnSpPr>
          <p:spPr>
            <a:xfrm flipH="1">
              <a:off x="1165613" y="175007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4" name="Google Shape;1094;p49"/>
          <p:cNvGrpSpPr/>
          <p:nvPr/>
        </p:nvGrpSpPr>
        <p:grpSpPr>
          <a:xfrm>
            <a:off x="1557213" y="2335225"/>
            <a:ext cx="229200" cy="585150"/>
            <a:chOff x="1051025" y="1750075"/>
            <a:chExt cx="229200" cy="585150"/>
          </a:xfrm>
        </p:grpSpPr>
        <p:grpSp>
          <p:nvGrpSpPr>
            <p:cNvPr id="1095" name="Google Shape;1095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096" name="Google Shape;1096;p49"/>
              <p:cNvCxnSpPr>
                <a:stCxn id="1097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49"/>
              <p:cNvCxnSpPr>
                <a:endCxn id="109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7" name="Google Shape;1097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99" name="Google Shape;1099;p49"/>
            <p:cNvCxnSpPr>
              <a:stCxn id="1049" idx="4"/>
              <a:endCxn id="1097" idx="0"/>
            </p:cNvCxnSpPr>
            <p:nvPr/>
          </p:nvCxnSpPr>
          <p:spPr>
            <a:xfrm flipH="1">
              <a:off x="1165563" y="175007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0" name="Google Shape;1100;p49"/>
          <p:cNvGrpSpPr/>
          <p:nvPr/>
        </p:nvGrpSpPr>
        <p:grpSpPr>
          <a:xfrm>
            <a:off x="1716150" y="2335225"/>
            <a:ext cx="388038" cy="585150"/>
            <a:chOff x="892188" y="1750075"/>
            <a:chExt cx="388038" cy="585150"/>
          </a:xfrm>
        </p:grpSpPr>
        <p:grpSp>
          <p:nvGrpSpPr>
            <p:cNvPr id="1101" name="Google Shape;1101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02" name="Google Shape;1102;p49"/>
              <p:cNvCxnSpPr>
                <a:stCxn id="1103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49"/>
              <p:cNvCxnSpPr>
                <a:endCxn id="110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3" name="Google Shape;1103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05" name="Google Shape;1105;p49"/>
            <p:cNvCxnSpPr>
              <a:stCxn id="1049" idx="4"/>
              <a:endCxn id="1103" idx="0"/>
            </p:cNvCxnSpPr>
            <p:nvPr/>
          </p:nvCxnSpPr>
          <p:spPr>
            <a:xfrm>
              <a:off x="892188" y="175007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6" name="Google Shape;1106;p49"/>
          <p:cNvGrpSpPr/>
          <p:nvPr/>
        </p:nvGrpSpPr>
        <p:grpSpPr>
          <a:xfrm>
            <a:off x="1716150" y="2335225"/>
            <a:ext cx="739988" cy="585150"/>
            <a:chOff x="540238" y="1750075"/>
            <a:chExt cx="739988" cy="585150"/>
          </a:xfrm>
        </p:grpSpPr>
        <p:grpSp>
          <p:nvGrpSpPr>
            <p:cNvPr id="1107" name="Google Shape;1107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08" name="Google Shape;1108;p49"/>
              <p:cNvCxnSpPr>
                <a:stCxn id="1109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49"/>
              <p:cNvCxnSpPr>
                <a:endCxn id="110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09" name="Google Shape;1109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11" name="Google Shape;1111;p49"/>
            <p:cNvCxnSpPr>
              <a:stCxn id="1049" idx="4"/>
              <a:endCxn id="1109" idx="0"/>
            </p:cNvCxnSpPr>
            <p:nvPr/>
          </p:nvCxnSpPr>
          <p:spPr>
            <a:xfrm>
              <a:off x="540238" y="175007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2" name="Google Shape;1112;p49"/>
          <p:cNvGrpSpPr/>
          <p:nvPr/>
        </p:nvGrpSpPr>
        <p:grpSpPr>
          <a:xfrm>
            <a:off x="1716150" y="2335225"/>
            <a:ext cx="1097463" cy="585150"/>
            <a:chOff x="182763" y="1750075"/>
            <a:chExt cx="1097463" cy="585150"/>
          </a:xfrm>
        </p:grpSpPr>
        <p:grpSp>
          <p:nvGrpSpPr>
            <p:cNvPr id="1113" name="Google Shape;1113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14" name="Google Shape;1114;p49"/>
              <p:cNvCxnSpPr>
                <a:stCxn id="1115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49"/>
              <p:cNvCxnSpPr>
                <a:endCxn id="111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15" name="Google Shape;1115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17" name="Google Shape;1117;p49"/>
            <p:cNvCxnSpPr>
              <a:stCxn id="1049" idx="4"/>
              <a:endCxn id="1115" idx="0"/>
            </p:cNvCxnSpPr>
            <p:nvPr/>
          </p:nvCxnSpPr>
          <p:spPr>
            <a:xfrm>
              <a:off x="182763" y="175007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8" name="Google Shape;1118;p49"/>
          <p:cNvGrpSpPr/>
          <p:nvPr/>
        </p:nvGrpSpPr>
        <p:grpSpPr>
          <a:xfrm>
            <a:off x="1716150" y="2335225"/>
            <a:ext cx="1449413" cy="585150"/>
            <a:chOff x="-169187" y="1750075"/>
            <a:chExt cx="1449413" cy="585150"/>
          </a:xfrm>
        </p:grpSpPr>
        <p:grpSp>
          <p:nvGrpSpPr>
            <p:cNvPr id="1119" name="Google Shape;1119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20" name="Google Shape;1120;p49"/>
              <p:cNvCxnSpPr>
                <a:stCxn id="1121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49"/>
              <p:cNvCxnSpPr>
                <a:endCxn id="112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1" name="Google Shape;1121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23" name="Google Shape;1123;p49"/>
            <p:cNvCxnSpPr>
              <a:stCxn id="1049" idx="4"/>
              <a:endCxn id="1121" idx="0"/>
            </p:cNvCxnSpPr>
            <p:nvPr/>
          </p:nvCxnSpPr>
          <p:spPr>
            <a:xfrm>
              <a:off x="-169187" y="175007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24" name="Google Shape;1124;p49"/>
          <p:cNvCxnSpPr>
            <a:stCxn id="1027" idx="4"/>
            <a:endCxn id="1079" idx="0"/>
          </p:cNvCxnSpPr>
          <p:nvPr/>
        </p:nvCxnSpPr>
        <p:spPr>
          <a:xfrm flipH="1">
            <a:off x="61037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9"/>
          <p:cNvCxnSpPr>
            <a:stCxn id="1027" idx="4"/>
            <a:endCxn id="1085" idx="0"/>
          </p:cNvCxnSpPr>
          <p:nvPr/>
        </p:nvCxnSpPr>
        <p:spPr>
          <a:xfrm>
            <a:off x="654775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9"/>
          <p:cNvCxnSpPr>
            <a:stCxn id="1027" idx="4"/>
            <a:endCxn id="1091" idx="7"/>
          </p:cNvCxnSpPr>
          <p:nvPr/>
        </p:nvCxnSpPr>
        <p:spPr>
          <a:xfrm>
            <a:off x="654775" y="2335225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9"/>
          <p:cNvCxnSpPr>
            <a:stCxn id="1027" idx="4"/>
            <a:endCxn id="1097" idx="0"/>
          </p:cNvCxnSpPr>
          <p:nvPr/>
        </p:nvCxnSpPr>
        <p:spPr>
          <a:xfrm>
            <a:off x="654775" y="23352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49"/>
          <p:cNvCxnSpPr>
            <a:stCxn id="1027" idx="4"/>
            <a:endCxn id="1103" idx="0"/>
          </p:cNvCxnSpPr>
          <p:nvPr/>
        </p:nvCxnSpPr>
        <p:spPr>
          <a:xfrm>
            <a:off x="654775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9"/>
          <p:cNvCxnSpPr>
            <a:stCxn id="1027" idx="4"/>
            <a:endCxn id="1109" idx="0"/>
          </p:cNvCxnSpPr>
          <p:nvPr/>
        </p:nvCxnSpPr>
        <p:spPr>
          <a:xfrm>
            <a:off x="654775" y="23352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9"/>
          <p:cNvCxnSpPr>
            <a:stCxn id="1027" idx="4"/>
            <a:endCxn id="1115" idx="0"/>
          </p:cNvCxnSpPr>
          <p:nvPr/>
        </p:nvCxnSpPr>
        <p:spPr>
          <a:xfrm>
            <a:off x="654775" y="23352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9"/>
          <p:cNvCxnSpPr>
            <a:stCxn id="1027" idx="4"/>
            <a:endCxn id="1121" idx="0"/>
          </p:cNvCxnSpPr>
          <p:nvPr/>
        </p:nvCxnSpPr>
        <p:spPr>
          <a:xfrm>
            <a:off x="654775" y="233522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49"/>
          <p:cNvCxnSpPr>
            <a:stCxn id="1037" idx="4"/>
            <a:endCxn id="1079" idx="0"/>
          </p:cNvCxnSpPr>
          <p:nvPr/>
        </p:nvCxnSpPr>
        <p:spPr>
          <a:xfrm flipH="1">
            <a:off x="610425" y="23352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49"/>
          <p:cNvCxnSpPr>
            <a:stCxn id="1037" idx="4"/>
            <a:endCxn id="1085" idx="0"/>
          </p:cNvCxnSpPr>
          <p:nvPr/>
        </p:nvCxnSpPr>
        <p:spPr>
          <a:xfrm flipH="1">
            <a:off x="96232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49"/>
          <p:cNvCxnSpPr>
            <a:stCxn id="1037" idx="4"/>
            <a:endCxn id="1091" idx="0"/>
          </p:cNvCxnSpPr>
          <p:nvPr/>
        </p:nvCxnSpPr>
        <p:spPr>
          <a:xfrm>
            <a:off x="1006725" y="23352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49"/>
          <p:cNvCxnSpPr>
            <a:stCxn id="1037" idx="4"/>
            <a:endCxn id="1097" idx="0"/>
          </p:cNvCxnSpPr>
          <p:nvPr/>
        </p:nvCxnSpPr>
        <p:spPr>
          <a:xfrm>
            <a:off x="100672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49"/>
          <p:cNvCxnSpPr>
            <a:stCxn id="1037" idx="4"/>
            <a:endCxn id="1103" idx="0"/>
          </p:cNvCxnSpPr>
          <p:nvPr/>
        </p:nvCxnSpPr>
        <p:spPr>
          <a:xfrm>
            <a:off x="1006725" y="233522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49"/>
          <p:cNvCxnSpPr>
            <a:stCxn id="1037" idx="4"/>
            <a:endCxn id="1109" idx="0"/>
          </p:cNvCxnSpPr>
          <p:nvPr/>
        </p:nvCxnSpPr>
        <p:spPr>
          <a:xfrm>
            <a:off x="1006725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8" name="Google Shape;1138;p49"/>
          <p:cNvCxnSpPr>
            <a:stCxn id="1037" idx="4"/>
            <a:endCxn id="1115" idx="0"/>
          </p:cNvCxnSpPr>
          <p:nvPr/>
        </p:nvCxnSpPr>
        <p:spPr>
          <a:xfrm>
            <a:off x="1006725" y="233522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9" name="Google Shape;1139;p49"/>
          <p:cNvCxnSpPr>
            <a:stCxn id="1037" idx="4"/>
            <a:endCxn id="1121" idx="0"/>
          </p:cNvCxnSpPr>
          <p:nvPr/>
        </p:nvCxnSpPr>
        <p:spPr>
          <a:xfrm>
            <a:off x="1006725" y="23352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49"/>
          <p:cNvCxnSpPr>
            <a:stCxn id="1043" idx="4"/>
            <a:endCxn id="1079" idx="0"/>
          </p:cNvCxnSpPr>
          <p:nvPr/>
        </p:nvCxnSpPr>
        <p:spPr>
          <a:xfrm flipH="1">
            <a:off x="610300" y="23352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1" name="Google Shape;1141;p49"/>
          <p:cNvCxnSpPr>
            <a:stCxn id="1043" idx="4"/>
            <a:endCxn id="1085" idx="0"/>
          </p:cNvCxnSpPr>
          <p:nvPr/>
        </p:nvCxnSpPr>
        <p:spPr>
          <a:xfrm flipH="1">
            <a:off x="962500" y="23352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49"/>
          <p:cNvCxnSpPr>
            <a:stCxn id="1043" idx="4"/>
            <a:endCxn id="1091" idx="0"/>
          </p:cNvCxnSpPr>
          <p:nvPr/>
        </p:nvCxnSpPr>
        <p:spPr>
          <a:xfrm flipH="1">
            <a:off x="1319800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49"/>
          <p:cNvCxnSpPr>
            <a:stCxn id="1043" idx="4"/>
            <a:endCxn id="1097" idx="0"/>
          </p:cNvCxnSpPr>
          <p:nvPr/>
        </p:nvCxnSpPr>
        <p:spPr>
          <a:xfrm>
            <a:off x="1364200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49"/>
          <p:cNvCxnSpPr>
            <a:stCxn id="1043" idx="4"/>
            <a:endCxn id="1103" idx="0"/>
          </p:cNvCxnSpPr>
          <p:nvPr/>
        </p:nvCxnSpPr>
        <p:spPr>
          <a:xfrm>
            <a:off x="1364200" y="233522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49"/>
          <p:cNvCxnSpPr>
            <a:stCxn id="1043" idx="4"/>
            <a:endCxn id="1109" idx="0"/>
          </p:cNvCxnSpPr>
          <p:nvPr/>
        </p:nvCxnSpPr>
        <p:spPr>
          <a:xfrm>
            <a:off x="1364200" y="233522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49"/>
          <p:cNvCxnSpPr>
            <a:stCxn id="1043" idx="4"/>
            <a:endCxn id="1115" idx="0"/>
          </p:cNvCxnSpPr>
          <p:nvPr/>
        </p:nvCxnSpPr>
        <p:spPr>
          <a:xfrm>
            <a:off x="1364200" y="23352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49"/>
          <p:cNvCxnSpPr>
            <a:stCxn id="1043" idx="4"/>
            <a:endCxn id="1121" idx="0"/>
          </p:cNvCxnSpPr>
          <p:nvPr/>
        </p:nvCxnSpPr>
        <p:spPr>
          <a:xfrm>
            <a:off x="1364200" y="23352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8" name="Google Shape;1148;p49"/>
          <p:cNvCxnSpPr>
            <a:stCxn id="1055" idx="4"/>
            <a:endCxn id="1079" idx="0"/>
          </p:cNvCxnSpPr>
          <p:nvPr/>
        </p:nvCxnSpPr>
        <p:spPr>
          <a:xfrm flipH="1">
            <a:off x="610425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9"/>
          <p:cNvCxnSpPr>
            <a:stCxn id="1055" idx="4"/>
            <a:endCxn id="1085" idx="0"/>
          </p:cNvCxnSpPr>
          <p:nvPr/>
        </p:nvCxnSpPr>
        <p:spPr>
          <a:xfrm flipH="1">
            <a:off x="962325" y="23352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49"/>
          <p:cNvCxnSpPr>
            <a:stCxn id="1055" idx="4"/>
            <a:endCxn id="1091" idx="0"/>
          </p:cNvCxnSpPr>
          <p:nvPr/>
        </p:nvCxnSpPr>
        <p:spPr>
          <a:xfrm flipH="1">
            <a:off x="1319925" y="23352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49"/>
          <p:cNvCxnSpPr>
            <a:stCxn id="1055" idx="4"/>
            <a:endCxn id="1097" idx="0"/>
          </p:cNvCxnSpPr>
          <p:nvPr/>
        </p:nvCxnSpPr>
        <p:spPr>
          <a:xfrm flipH="1">
            <a:off x="1671825" y="233522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49"/>
          <p:cNvCxnSpPr>
            <a:stCxn id="1055" idx="4"/>
            <a:endCxn id="1103" idx="0"/>
          </p:cNvCxnSpPr>
          <p:nvPr/>
        </p:nvCxnSpPr>
        <p:spPr>
          <a:xfrm flipH="1">
            <a:off x="198952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49"/>
          <p:cNvCxnSpPr>
            <a:stCxn id="1055" idx="4"/>
            <a:endCxn id="1109" idx="0"/>
          </p:cNvCxnSpPr>
          <p:nvPr/>
        </p:nvCxnSpPr>
        <p:spPr>
          <a:xfrm>
            <a:off x="2033925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49"/>
          <p:cNvCxnSpPr>
            <a:stCxn id="1055" idx="4"/>
            <a:endCxn id="1115" idx="0"/>
          </p:cNvCxnSpPr>
          <p:nvPr/>
        </p:nvCxnSpPr>
        <p:spPr>
          <a:xfrm>
            <a:off x="203392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49"/>
          <p:cNvCxnSpPr>
            <a:stCxn id="1055" idx="4"/>
            <a:endCxn id="1121" idx="0"/>
          </p:cNvCxnSpPr>
          <p:nvPr/>
        </p:nvCxnSpPr>
        <p:spPr>
          <a:xfrm>
            <a:off x="2033925" y="23352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49"/>
          <p:cNvCxnSpPr>
            <a:stCxn id="1061" idx="4"/>
            <a:endCxn id="1079" idx="0"/>
          </p:cNvCxnSpPr>
          <p:nvPr/>
        </p:nvCxnSpPr>
        <p:spPr>
          <a:xfrm flipH="1">
            <a:off x="610475" y="23352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9"/>
          <p:cNvCxnSpPr>
            <a:stCxn id="1061" idx="4"/>
            <a:endCxn id="1085" idx="0"/>
          </p:cNvCxnSpPr>
          <p:nvPr/>
        </p:nvCxnSpPr>
        <p:spPr>
          <a:xfrm flipH="1">
            <a:off x="962375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49"/>
          <p:cNvCxnSpPr>
            <a:stCxn id="1061" idx="4"/>
            <a:endCxn id="1091" idx="0"/>
          </p:cNvCxnSpPr>
          <p:nvPr/>
        </p:nvCxnSpPr>
        <p:spPr>
          <a:xfrm flipH="1">
            <a:off x="1319975" y="233522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49"/>
          <p:cNvCxnSpPr>
            <a:stCxn id="1061" idx="4"/>
            <a:endCxn id="1097" idx="0"/>
          </p:cNvCxnSpPr>
          <p:nvPr/>
        </p:nvCxnSpPr>
        <p:spPr>
          <a:xfrm flipH="1">
            <a:off x="1671875" y="23352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49"/>
          <p:cNvCxnSpPr>
            <a:stCxn id="1061" idx="4"/>
            <a:endCxn id="1103" idx="0"/>
          </p:cNvCxnSpPr>
          <p:nvPr/>
        </p:nvCxnSpPr>
        <p:spPr>
          <a:xfrm flipH="1">
            <a:off x="1989575" y="23352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49"/>
          <p:cNvCxnSpPr>
            <a:stCxn id="1061" idx="4"/>
            <a:endCxn id="1109" idx="0"/>
          </p:cNvCxnSpPr>
          <p:nvPr/>
        </p:nvCxnSpPr>
        <p:spPr>
          <a:xfrm flipH="1">
            <a:off x="2341475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49"/>
          <p:cNvCxnSpPr>
            <a:stCxn id="1061" idx="4"/>
            <a:endCxn id="1115" idx="0"/>
          </p:cNvCxnSpPr>
          <p:nvPr/>
        </p:nvCxnSpPr>
        <p:spPr>
          <a:xfrm>
            <a:off x="2385875" y="23352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9"/>
          <p:cNvCxnSpPr>
            <a:stCxn id="1061" idx="4"/>
            <a:endCxn id="1121" idx="0"/>
          </p:cNvCxnSpPr>
          <p:nvPr/>
        </p:nvCxnSpPr>
        <p:spPr>
          <a:xfrm>
            <a:off x="2385875" y="23352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49"/>
          <p:cNvCxnSpPr>
            <a:stCxn id="1067" idx="4"/>
            <a:endCxn id="1079" idx="0"/>
          </p:cNvCxnSpPr>
          <p:nvPr/>
        </p:nvCxnSpPr>
        <p:spPr>
          <a:xfrm flipH="1">
            <a:off x="610350" y="23352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49"/>
          <p:cNvCxnSpPr>
            <a:stCxn id="1067" idx="4"/>
            <a:endCxn id="1085" idx="0"/>
          </p:cNvCxnSpPr>
          <p:nvPr/>
        </p:nvCxnSpPr>
        <p:spPr>
          <a:xfrm flipH="1">
            <a:off x="962250" y="233522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9"/>
          <p:cNvCxnSpPr>
            <a:stCxn id="1067" idx="4"/>
            <a:endCxn id="1091" idx="0"/>
          </p:cNvCxnSpPr>
          <p:nvPr/>
        </p:nvCxnSpPr>
        <p:spPr>
          <a:xfrm flipH="1">
            <a:off x="1319850" y="23352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9"/>
          <p:cNvCxnSpPr>
            <a:stCxn id="1067" idx="4"/>
            <a:endCxn id="1097" idx="0"/>
          </p:cNvCxnSpPr>
          <p:nvPr/>
        </p:nvCxnSpPr>
        <p:spPr>
          <a:xfrm flipH="1">
            <a:off x="1671750" y="23352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9"/>
          <p:cNvCxnSpPr>
            <a:stCxn id="1067" idx="4"/>
            <a:endCxn id="1103" idx="0"/>
          </p:cNvCxnSpPr>
          <p:nvPr/>
        </p:nvCxnSpPr>
        <p:spPr>
          <a:xfrm flipH="1">
            <a:off x="1989450" y="23352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49"/>
          <p:cNvCxnSpPr>
            <a:stCxn id="1067" idx="4"/>
            <a:endCxn id="1109" idx="0"/>
          </p:cNvCxnSpPr>
          <p:nvPr/>
        </p:nvCxnSpPr>
        <p:spPr>
          <a:xfrm flipH="1">
            <a:off x="2341650" y="23352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0" name="Google Shape;1170;p49"/>
          <p:cNvCxnSpPr>
            <a:stCxn id="1067" idx="4"/>
            <a:endCxn id="1115" idx="0"/>
          </p:cNvCxnSpPr>
          <p:nvPr/>
        </p:nvCxnSpPr>
        <p:spPr>
          <a:xfrm flipH="1">
            <a:off x="2698950" y="23352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49"/>
          <p:cNvCxnSpPr>
            <a:stCxn id="1067" idx="4"/>
            <a:endCxn id="1121" idx="0"/>
          </p:cNvCxnSpPr>
          <p:nvPr/>
        </p:nvCxnSpPr>
        <p:spPr>
          <a:xfrm>
            <a:off x="2743350" y="23352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49"/>
          <p:cNvCxnSpPr>
            <a:stCxn id="1073" idx="4"/>
            <a:endCxn id="1121" idx="0"/>
          </p:cNvCxnSpPr>
          <p:nvPr/>
        </p:nvCxnSpPr>
        <p:spPr>
          <a:xfrm flipH="1">
            <a:off x="3050900" y="2335225"/>
            <a:ext cx="44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49"/>
          <p:cNvCxnSpPr>
            <a:stCxn id="1073" idx="4"/>
            <a:endCxn id="1115" idx="0"/>
          </p:cNvCxnSpPr>
          <p:nvPr/>
        </p:nvCxnSpPr>
        <p:spPr>
          <a:xfrm flipH="1">
            <a:off x="2699000" y="2335225"/>
            <a:ext cx="3963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49"/>
          <p:cNvCxnSpPr>
            <a:stCxn id="1073" idx="4"/>
            <a:endCxn id="1109" idx="0"/>
          </p:cNvCxnSpPr>
          <p:nvPr/>
        </p:nvCxnSpPr>
        <p:spPr>
          <a:xfrm flipH="1">
            <a:off x="2341400" y="2335225"/>
            <a:ext cx="753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49"/>
          <p:cNvCxnSpPr>
            <a:stCxn id="1073" idx="4"/>
            <a:endCxn id="1103" idx="0"/>
          </p:cNvCxnSpPr>
          <p:nvPr/>
        </p:nvCxnSpPr>
        <p:spPr>
          <a:xfrm flipH="1">
            <a:off x="1989500" y="2335225"/>
            <a:ext cx="11058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49"/>
          <p:cNvCxnSpPr>
            <a:stCxn id="1073" idx="4"/>
            <a:endCxn id="1097" idx="0"/>
          </p:cNvCxnSpPr>
          <p:nvPr/>
        </p:nvCxnSpPr>
        <p:spPr>
          <a:xfrm flipH="1">
            <a:off x="1671800" y="2335225"/>
            <a:ext cx="14235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49"/>
          <p:cNvCxnSpPr>
            <a:stCxn id="1073" idx="4"/>
            <a:endCxn id="1091" idx="0"/>
          </p:cNvCxnSpPr>
          <p:nvPr/>
        </p:nvCxnSpPr>
        <p:spPr>
          <a:xfrm flipH="1">
            <a:off x="1319900" y="2335225"/>
            <a:ext cx="1775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9"/>
          <p:cNvCxnSpPr>
            <a:stCxn id="1073" idx="4"/>
            <a:endCxn id="1085" idx="0"/>
          </p:cNvCxnSpPr>
          <p:nvPr/>
        </p:nvCxnSpPr>
        <p:spPr>
          <a:xfrm flipH="1">
            <a:off x="962300" y="2335225"/>
            <a:ext cx="21330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9"/>
          <p:cNvCxnSpPr>
            <a:endCxn id="1079" idx="0"/>
          </p:cNvCxnSpPr>
          <p:nvPr/>
        </p:nvCxnSpPr>
        <p:spPr>
          <a:xfrm flipH="1">
            <a:off x="610438" y="2335075"/>
            <a:ext cx="2484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49"/>
          <p:cNvSpPr/>
          <p:nvPr/>
        </p:nvSpPr>
        <p:spPr>
          <a:xfrm>
            <a:off x="1798625" y="30536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9"/>
          <p:cNvSpPr/>
          <p:nvPr/>
        </p:nvSpPr>
        <p:spPr>
          <a:xfrm>
            <a:off x="1798625" y="32060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9"/>
          <p:cNvSpPr/>
          <p:nvPr/>
        </p:nvSpPr>
        <p:spPr>
          <a:xfrm>
            <a:off x="1798625" y="335840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3" name="Google Shape;1183;p49"/>
          <p:cNvGrpSpPr/>
          <p:nvPr/>
        </p:nvGrpSpPr>
        <p:grpSpPr>
          <a:xfrm>
            <a:off x="517938" y="3596025"/>
            <a:ext cx="1220400" cy="585300"/>
            <a:chOff x="1051025" y="1749925"/>
            <a:chExt cx="1220400" cy="585300"/>
          </a:xfrm>
        </p:grpSpPr>
        <p:grpSp>
          <p:nvGrpSpPr>
            <p:cNvPr id="1184" name="Google Shape;1184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85" name="Google Shape;1185;p49"/>
              <p:cNvCxnSpPr>
                <a:stCxn id="1186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49"/>
              <p:cNvCxnSpPr>
                <a:endCxn id="1186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86" name="Google Shape;1186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88" name="Google Shape;1188;p49"/>
            <p:cNvCxnSpPr>
              <a:endCxn id="1186" idx="0"/>
            </p:cNvCxnSpPr>
            <p:nvPr/>
          </p:nvCxnSpPr>
          <p:spPr>
            <a:xfrm flipH="1">
              <a:off x="1165625" y="174992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9" name="Google Shape;1189;p49"/>
          <p:cNvGrpSpPr/>
          <p:nvPr/>
        </p:nvGrpSpPr>
        <p:grpSpPr>
          <a:xfrm>
            <a:off x="869888" y="3596025"/>
            <a:ext cx="868500" cy="585300"/>
            <a:chOff x="1051025" y="1749925"/>
            <a:chExt cx="868500" cy="585300"/>
          </a:xfrm>
        </p:grpSpPr>
        <p:grpSp>
          <p:nvGrpSpPr>
            <p:cNvPr id="1190" name="Google Shape;1190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91" name="Google Shape;1191;p49"/>
              <p:cNvCxnSpPr>
                <a:stCxn id="1192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49"/>
              <p:cNvCxnSpPr>
                <a:endCxn id="1192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2" name="Google Shape;1192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94" name="Google Shape;1194;p49"/>
            <p:cNvCxnSpPr>
              <a:endCxn id="1192" idx="0"/>
            </p:cNvCxnSpPr>
            <p:nvPr/>
          </p:nvCxnSpPr>
          <p:spPr>
            <a:xfrm flipH="1">
              <a:off x="1165625" y="174992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95" name="Google Shape;1195;p49"/>
          <p:cNvGrpSpPr/>
          <p:nvPr/>
        </p:nvGrpSpPr>
        <p:grpSpPr>
          <a:xfrm>
            <a:off x="1227363" y="3596025"/>
            <a:ext cx="510900" cy="585300"/>
            <a:chOff x="1051025" y="1749925"/>
            <a:chExt cx="510900" cy="585300"/>
          </a:xfrm>
        </p:grpSpPr>
        <p:grpSp>
          <p:nvGrpSpPr>
            <p:cNvPr id="1196" name="Google Shape;1196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197" name="Google Shape;1197;p49"/>
              <p:cNvCxnSpPr>
                <a:stCxn id="1198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49"/>
              <p:cNvCxnSpPr>
                <a:endCxn id="119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98" name="Google Shape;1198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00" name="Google Shape;1200;p49"/>
            <p:cNvCxnSpPr>
              <a:endCxn id="1198" idx="0"/>
            </p:cNvCxnSpPr>
            <p:nvPr/>
          </p:nvCxnSpPr>
          <p:spPr>
            <a:xfrm flipH="1">
              <a:off x="1165625" y="174992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1" name="Google Shape;1201;p49"/>
          <p:cNvGrpSpPr/>
          <p:nvPr/>
        </p:nvGrpSpPr>
        <p:grpSpPr>
          <a:xfrm>
            <a:off x="1579313" y="3596025"/>
            <a:ext cx="229200" cy="585300"/>
            <a:chOff x="1051025" y="1749925"/>
            <a:chExt cx="229200" cy="585300"/>
          </a:xfrm>
        </p:grpSpPr>
        <p:grpSp>
          <p:nvGrpSpPr>
            <p:cNvPr id="1202" name="Google Shape;1202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203" name="Google Shape;1203;p49"/>
              <p:cNvCxnSpPr>
                <a:stCxn id="1204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49"/>
              <p:cNvCxnSpPr>
                <a:endCxn id="1204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04" name="Google Shape;1204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06" name="Google Shape;1206;p49"/>
            <p:cNvCxnSpPr>
              <a:endCxn id="1204" idx="0"/>
            </p:cNvCxnSpPr>
            <p:nvPr/>
          </p:nvCxnSpPr>
          <p:spPr>
            <a:xfrm flipH="1">
              <a:off x="1165625" y="174992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7" name="Google Shape;1207;p49"/>
          <p:cNvGrpSpPr/>
          <p:nvPr/>
        </p:nvGrpSpPr>
        <p:grpSpPr>
          <a:xfrm>
            <a:off x="1738388" y="3596025"/>
            <a:ext cx="387900" cy="585300"/>
            <a:chOff x="892325" y="1749925"/>
            <a:chExt cx="387900" cy="585300"/>
          </a:xfrm>
        </p:grpSpPr>
        <p:grpSp>
          <p:nvGrpSpPr>
            <p:cNvPr id="1208" name="Google Shape;1208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209" name="Google Shape;1209;p49"/>
              <p:cNvCxnSpPr>
                <a:stCxn id="1210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49"/>
              <p:cNvCxnSpPr>
                <a:endCxn id="1210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0" name="Google Shape;1210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2" name="Google Shape;1212;p49"/>
            <p:cNvCxnSpPr>
              <a:endCxn id="1210" idx="0"/>
            </p:cNvCxnSpPr>
            <p:nvPr/>
          </p:nvCxnSpPr>
          <p:spPr>
            <a:xfrm>
              <a:off x="892325" y="174992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3" name="Google Shape;1213;p49"/>
          <p:cNvGrpSpPr/>
          <p:nvPr/>
        </p:nvGrpSpPr>
        <p:grpSpPr>
          <a:xfrm>
            <a:off x="1738138" y="3596025"/>
            <a:ext cx="740100" cy="585300"/>
            <a:chOff x="540125" y="1749925"/>
            <a:chExt cx="740100" cy="585300"/>
          </a:xfrm>
        </p:grpSpPr>
        <p:grpSp>
          <p:nvGrpSpPr>
            <p:cNvPr id="1214" name="Google Shape;1214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215" name="Google Shape;1215;p49"/>
              <p:cNvCxnSpPr>
                <a:stCxn id="1216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49"/>
              <p:cNvCxnSpPr>
                <a:endCxn id="1216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16" name="Google Shape;1216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18" name="Google Shape;1218;p49"/>
            <p:cNvCxnSpPr>
              <a:endCxn id="1216" idx="0"/>
            </p:cNvCxnSpPr>
            <p:nvPr/>
          </p:nvCxnSpPr>
          <p:spPr>
            <a:xfrm>
              <a:off x="540125" y="174992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19" name="Google Shape;1219;p49"/>
          <p:cNvGrpSpPr/>
          <p:nvPr/>
        </p:nvGrpSpPr>
        <p:grpSpPr>
          <a:xfrm>
            <a:off x="1738313" y="3596025"/>
            <a:ext cx="1097400" cy="585300"/>
            <a:chOff x="182825" y="1749925"/>
            <a:chExt cx="1097400" cy="585300"/>
          </a:xfrm>
        </p:grpSpPr>
        <p:grpSp>
          <p:nvGrpSpPr>
            <p:cNvPr id="1220" name="Google Shape;1220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221" name="Google Shape;1221;p49"/>
              <p:cNvCxnSpPr>
                <a:stCxn id="1222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49"/>
              <p:cNvCxnSpPr>
                <a:endCxn id="1222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2" name="Google Shape;1222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24" name="Google Shape;1224;p49"/>
            <p:cNvCxnSpPr>
              <a:endCxn id="1222" idx="0"/>
            </p:cNvCxnSpPr>
            <p:nvPr/>
          </p:nvCxnSpPr>
          <p:spPr>
            <a:xfrm>
              <a:off x="182825" y="174992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5" name="Google Shape;1225;p49"/>
          <p:cNvGrpSpPr/>
          <p:nvPr/>
        </p:nvGrpSpPr>
        <p:grpSpPr>
          <a:xfrm>
            <a:off x="1738363" y="3596025"/>
            <a:ext cx="1449300" cy="585300"/>
            <a:chOff x="-169075" y="1749925"/>
            <a:chExt cx="1449300" cy="585300"/>
          </a:xfrm>
        </p:grpSpPr>
        <p:grpSp>
          <p:nvGrpSpPr>
            <p:cNvPr id="1226" name="Google Shape;1226;p49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227" name="Google Shape;1227;p49"/>
              <p:cNvCxnSpPr>
                <a:stCxn id="1228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49"/>
              <p:cNvCxnSpPr>
                <a:endCxn id="122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28" name="Google Shape;1228;p49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30" name="Google Shape;1230;p49"/>
            <p:cNvCxnSpPr>
              <a:endCxn id="1228" idx="0"/>
            </p:cNvCxnSpPr>
            <p:nvPr/>
          </p:nvCxnSpPr>
          <p:spPr>
            <a:xfrm>
              <a:off x="-169075" y="174992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231" name="Google Shape;1231;p49"/>
          <p:cNvCxnSpPr>
            <a:endCxn id="1186" idx="0"/>
          </p:cNvCxnSpPr>
          <p:nvPr/>
        </p:nvCxnSpPr>
        <p:spPr>
          <a:xfrm flipH="1">
            <a:off x="63253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9"/>
          <p:cNvCxnSpPr>
            <a:endCxn id="1192" idx="0"/>
          </p:cNvCxnSpPr>
          <p:nvPr/>
        </p:nvCxnSpPr>
        <p:spPr>
          <a:xfrm>
            <a:off x="676988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49"/>
          <p:cNvCxnSpPr>
            <a:endCxn id="1198" idx="7"/>
          </p:cNvCxnSpPr>
          <p:nvPr/>
        </p:nvCxnSpPr>
        <p:spPr>
          <a:xfrm>
            <a:off x="676897" y="3596092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49"/>
          <p:cNvCxnSpPr>
            <a:endCxn id="1204" idx="0"/>
          </p:cNvCxnSpPr>
          <p:nvPr/>
        </p:nvCxnSpPr>
        <p:spPr>
          <a:xfrm>
            <a:off x="676913" y="35960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49"/>
          <p:cNvCxnSpPr>
            <a:endCxn id="1210" idx="0"/>
          </p:cNvCxnSpPr>
          <p:nvPr/>
        </p:nvCxnSpPr>
        <p:spPr>
          <a:xfrm>
            <a:off x="676988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9"/>
          <p:cNvCxnSpPr>
            <a:endCxn id="1216" idx="0"/>
          </p:cNvCxnSpPr>
          <p:nvPr/>
        </p:nvCxnSpPr>
        <p:spPr>
          <a:xfrm>
            <a:off x="676738" y="35960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49"/>
          <p:cNvCxnSpPr>
            <a:endCxn id="1222" idx="0"/>
          </p:cNvCxnSpPr>
          <p:nvPr/>
        </p:nvCxnSpPr>
        <p:spPr>
          <a:xfrm>
            <a:off x="676913" y="35960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49"/>
          <p:cNvCxnSpPr>
            <a:endCxn id="1228" idx="0"/>
          </p:cNvCxnSpPr>
          <p:nvPr/>
        </p:nvCxnSpPr>
        <p:spPr>
          <a:xfrm>
            <a:off x="676963" y="359602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49"/>
          <p:cNvCxnSpPr>
            <a:endCxn id="1186" idx="0"/>
          </p:cNvCxnSpPr>
          <p:nvPr/>
        </p:nvCxnSpPr>
        <p:spPr>
          <a:xfrm flipH="1">
            <a:off x="632538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49"/>
          <p:cNvCxnSpPr>
            <a:endCxn id="1192" idx="0"/>
          </p:cNvCxnSpPr>
          <p:nvPr/>
        </p:nvCxnSpPr>
        <p:spPr>
          <a:xfrm flipH="1">
            <a:off x="98448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49"/>
          <p:cNvCxnSpPr>
            <a:endCxn id="1198" idx="0"/>
          </p:cNvCxnSpPr>
          <p:nvPr/>
        </p:nvCxnSpPr>
        <p:spPr>
          <a:xfrm>
            <a:off x="1028763" y="35960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49"/>
          <p:cNvCxnSpPr>
            <a:endCxn id="1204" idx="0"/>
          </p:cNvCxnSpPr>
          <p:nvPr/>
        </p:nvCxnSpPr>
        <p:spPr>
          <a:xfrm>
            <a:off x="102881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3" name="Google Shape;1243;p49"/>
          <p:cNvCxnSpPr>
            <a:endCxn id="1210" idx="0"/>
          </p:cNvCxnSpPr>
          <p:nvPr/>
        </p:nvCxnSpPr>
        <p:spPr>
          <a:xfrm>
            <a:off x="1028888" y="359602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49"/>
          <p:cNvCxnSpPr>
            <a:endCxn id="1216" idx="0"/>
          </p:cNvCxnSpPr>
          <p:nvPr/>
        </p:nvCxnSpPr>
        <p:spPr>
          <a:xfrm>
            <a:off x="1028938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49"/>
          <p:cNvCxnSpPr>
            <a:endCxn id="1222" idx="0"/>
          </p:cNvCxnSpPr>
          <p:nvPr/>
        </p:nvCxnSpPr>
        <p:spPr>
          <a:xfrm>
            <a:off x="1028813" y="359602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6" name="Google Shape;1246;p49"/>
          <p:cNvCxnSpPr>
            <a:endCxn id="1228" idx="0"/>
          </p:cNvCxnSpPr>
          <p:nvPr/>
        </p:nvCxnSpPr>
        <p:spPr>
          <a:xfrm>
            <a:off x="1028863" y="359602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7" name="Google Shape;1247;p49"/>
          <p:cNvCxnSpPr>
            <a:endCxn id="1186" idx="0"/>
          </p:cNvCxnSpPr>
          <p:nvPr/>
        </p:nvCxnSpPr>
        <p:spPr>
          <a:xfrm flipH="1">
            <a:off x="63253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49"/>
          <p:cNvCxnSpPr>
            <a:endCxn id="1192" idx="0"/>
          </p:cNvCxnSpPr>
          <p:nvPr/>
        </p:nvCxnSpPr>
        <p:spPr>
          <a:xfrm flipH="1">
            <a:off x="984488" y="35960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9" name="Google Shape;1249;p49"/>
          <p:cNvCxnSpPr>
            <a:endCxn id="1198" idx="0"/>
          </p:cNvCxnSpPr>
          <p:nvPr/>
        </p:nvCxnSpPr>
        <p:spPr>
          <a:xfrm flipH="1">
            <a:off x="134196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49"/>
          <p:cNvCxnSpPr>
            <a:endCxn id="1204" idx="0"/>
          </p:cNvCxnSpPr>
          <p:nvPr/>
        </p:nvCxnSpPr>
        <p:spPr>
          <a:xfrm>
            <a:off x="1386413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49"/>
          <p:cNvCxnSpPr>
            <a:endCxn id="1210" idx="0"/>
          </p:cNvCxnSpPr>
          <p:nvPr/>
        </p:nvCxnSpPr>
        <p:spPr>
          <a:xfrm>
            <a:off x="1386188" y="359602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49"/>
          <p:cNvCxnSpPr>
            <a:endCxn id="1216" idx="0"/>
          </p:cNvCxnSpPr>
          <p:nvPr/>
        </p:nvCxnSpPr>
        <p:spPr>
          <a:xfrm>
            <a:off x="1386238" y="359602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49"/>
          <p:cNvCxnSpPr>
            <a:endCxn id="1222" idx="0"/>
          </p:cNvCxnSpPr>
          <p:nvPr/>
        </p:nvCxnSpPr>
        <p:spPr>
          <a:xfrm>
            <a:off x="1386413" y="359602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49"/>
          <p:cNvCxnSpPr>
            <a:endCxn id="1228" idx="0"/>
          </p:cNvCxnSpPr>
          <p:nvPr/>
        </p:nvCxnSpPr>
        <p:spPr>
          <a:xfrm>
            <a:off x="1386163" y="359602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5" name="Google Shape;1255;p49"/>
          <p:cNvCxnSpPr>
            <a:endCxn id="1186" idx="0"/>
          </p:cNvCxnSpPr>
          <p:nvPr/>
        </p:nvCxnSpPr>
        <p:spPr>
          <a:xfrm flipH="1">
            <a:off x="632538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49"/>
          <p:cNvCxnSpPr>
            <a:endCxn id="1192" idx="0"/>
          </p:cNvCxnSpPr>
          <p:nvPr/>
        </p:nvCxnSpPr>
        <p:spPr>
          <a:xfrm flipH="1">
            <a:off x="984488" y="35960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9"/>
          <p:cNvCxnSpPr>
            <a:endCxn id="1198" idx="0"/>
          </p:cNvCxnSpPr>
          <p:nvPr/>
        </p:nvCxnSpPr>
        <p:spPr>
          <a:xfrm flipH="1">
            <a:off x="1341963" y="35960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49"/>
          <p:cNvCxnSpPr>
            <a:endCxn id="1204" idx="0"/>
          </p:cNvCxnSpPr>
          <p:nvPr/>
        </p:nvCxnSpPr>
        <p:spPr>
          <a:xfrm flipH="1">
            <a:off x="1693913" y="359602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9"/>
          <p:cNvCxnSpPr>
            <a:endCxn id="1210" idx="0"/>
          </p:cNvCxnSpPr>
          <p:nvPr/>
        </p:nvCxnSpPr>
        <p:spPr>
          <a:xfrm flipH="1">
            <a:off x="201168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49"/>
          <p:cNvCxnSpPr>
            <a:endCxn id="1216" idx="0"/>
          </p:cNvCxnSpPr>
          <p:nvPr/>
        </p:nvCxnSpPr>
        <p:spPr>
          <a:xfrm>
            <a:off x="2056138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9"/>
          <p:cNvCxnSpPr>
            <a:endCxn id="1222" idx="0"/>
          </p:cNvCxnSpPr>
          <p:nvPr/>
        </p:nvCxnSpPr>
        <p:spPr>
          <a:xfrm>
            <a:off x="205601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9"/>
          <p:cNvCxnSpPr>
            <a:endCxn id="1228" idx="0"/>
          </p:cNvCxnSpPr>
          <p:nvPr/>
        </p:nvCxnSpPr>
        <p:spPr>
          <a:xfrm>
            <a:off x="2056063" y="359602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9"/>
          <p:cNvCxnSpPr>
            <a:endCxn id="1186" idx="0"/>
          </p:cNvCxnSpPr>
          <p:nvPr/>
        </p:nvCxnSpPr>
        <p:spPr>
          <a:xfrm flipH="1">
            <a:off x="632538" y="35960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9"/>
          <p:cNvCxnSpPr>
            <a:endCxn id="1192" idx="0"/>
          </p:cNvCxnSpPr>
          <p:nvPr/>
        </p:nvCxnSpPr>
        <p:spPr>
          <a:xfrm flipH="1">
            <a:off x="984488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9"/>
          <p:cNvCxnSpPr>
            <a:endCxn id="1198" idx="0"/>
          </p:cNvCxnSpPr>
          <p:nvPr/>
        </p:nvCxnSpPr>
        <p:spPr>
          <a:xfrm flipH="1">
            <a:off x="1341963" y="359602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9"/>
          <p:cNvCxnSpPr>
            <a:endCxn id="1204" idx="0"/>
          </p:cNvCxnSpPr>
          <p:nvPr/>
        </p:nvCxnSpPr>
        <p:spPr>
          <a:xfrm flipH="1">
            <a:off x="1693913" y="359602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9"/>
          <p:cNvCxnSpPr>
            <a:endCxn id="1210" idx="0"/>
          </p:cNvCxnSpPr>
          <p:nvPr/>
        </p:nvCxnSpPr>
        <p:spPr>
          <a:xfrm flipH="1">
            <a:off x="2011688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49"/>
          <p:cNvCxnSpPr>
            <a:endCxn id="1216" idx="0"/>
          </p:cNvCxnSpPr>
          <p:nvPr/>
        </p:nvCxnSpPr>
        <p:spPr>
          <a:xfrm flipH="1">
            <a:off x="2363638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49"/>
          <p:cNvCxnSpPr>
            <a:endCxn id="1222" idx="0"/>
          </p:cNvCxnSpPr>
          <p:nvPr/>
        </p:nvCxnSpPr>
        <p:spPr>
          <a:xfrm>
            <a:off x="2407913" y="359602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49"/>
          <p:cNvCxnSpPr>
            <a:endCxn id="1228" idx="0"/>
          </p:cNvCxnSpPr>
          <p:nvPr/>
        </p:nvCxnSpPr>
        <p:spPr>
          <a:xfrm>
            <a:off x="2407963" y="359602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49"/>
          <p:cNvCxnSpPr>
            <a:endCxn id="1186" idx="0"/>
          </p:cNvCxnSpPr>
          <p:nvPr/>
        </p:nvCxnSpPr>
        <p:spPr>
          <a:xfrm flipH="1">
            <a:off x="632538" y="35960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49"/>
          <p:cNvCxnSpPr>
            <a:endCxn id="1192" idx="0"/>
          </p:cNvCxnSpPr>
          <p:nvPr/>
        </p:nvCxnSpPr>
        <p:spPr>
          <a:xfrm flipH="1">
            <a:off x="984488" y="359602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3" name="Google Shape;1273;p49"/>
          <p:cNvCxnSpPr>
            <a:endCxn id="1198" idx="0"/>
          </p:cNvCxnSpPr>
          <p:nvPr/>
        </p:nvCxnSpPr>
        <p:spPr>
          <a:xfrm flipH="1">
            <a:off x="1341963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49"/>
          <p:cNvCxnSpPr>
            <a:endCxn id="1204" idx="0"/>
          </p:cNvCxnSpPr>
          <p:nvPr/>
        </p:nvCxnSpPr>
        <p:spPr>
          <a:xfrm flipH="1">
            <a:off x="1693913" y="359602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49"/>
          <p:cNvCxnSpPr>
            <a:endCxn id="1210" idx="0"/>
          </p:cNvCxnSpPr>
          <p:nvPr/>
        </p:nvCxnSpPr>
        <p:spPr>
          <a:xfrm flipH="1">
            <a:off x="201168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49"/>
          <p:cNvCxnSpPr>
            <a:endCxn id="1216" idx="0"/>
          </p:cNvCxnSpPr>
          <p:nvPr/>
        </p:nvCxnSpPr>
        <p:spPr>
          <a:xfrm flipH="1">
            <a:off x="2363638" y="359602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49"/>
          <p:cNvCxnSpPr>
            <a:endCxn id="1222" idx="0"/>
          </p:cNvCxnSpPr>
          <p:nvPr/>
        </p:nvCxnSpPr>
        <p:spPr>
          <a:xfrm flipH="1">
            <a:off x="272111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49"/>
          <p:cNvCxnSpPr>
            <a:endCxn id="1228" idx="0"/>
          </p:cNvCxnSpPr>
          <p:nvPr/>
        </p:nvCxnSpPr>
        <p:spPr>
          <a:xfrm>
            <a:off x="2765563" y="359602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49"/>
          <p:cNvCxnSpPr>
            <a:endCxn id="1228" idx="0"/>
          </p:cNvCxnSpPr>
          <p:nvPr/>
        </p:nvCxnSpPr>
        <p:spPr>
          <a:xfrm flipH="1">
            <a:off x="3073063" y="359602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49"/>
          <p:cNvCxnSpPr>
            <a:endCxn id="1222" idx="0"/>
          </p:cNvCxnSpPr>
          <p:nvPr/>
        </p:nvCxnSpPr>
        <p:spPr>
          <a:xfrm flipH="1">
            <a:off x="2721113" y="359602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49"/>
          <p:cNvCxnSpPr>
            <a:endCxn id="1216" idx="0"/>
          </p:cNvCxnSpPr>
          <p:nvPr/>
        </p:nvCxnSpPr>
        <p:spPr>
          <a:xfrm flipH="1">
            <a:off x="2363638" y="359602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49"/>
          <p:cNvCxnSpPr>
            <a:endCxn id="1210" idx="0"/>
          </p:cNvCxnSpPr>
          <p:nvPr/>
        </p:nvCxnSpPr>
        <p:spPr>
          <a:xfrm flipH="1">
            <a:off x="2011688" y="3596025"/>
            <a:ext cx="1105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3" name="Google Shape;1283;p49"/>
          <p:cNvCxnSpPr>
            <a:endCxn id="1204" idx="0"/>
          </p:cNvCxnSpPr>
          <p:nvPr/>
        </p:nvCxnSpPr>
        <p:spPr>
          <a:xfrm flipH="1">
            <a:off x="1693913" y="359602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49"/>
          <p:cNvCxnSpPr>
            <a:endCxn id="1198" idx="0"/>
          </p:cNvCxnSpPr>
          <p:nvPr/>
        </p:nvCxnSpPr>
        <p:spPr>
          <a:xfrm flipH="1">
            <a:off x="1341963" y="359602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49"/>
          <p:cNvCxnSpPr>
            <a:endCxn id="1192" idx="0"/>
          </p:cNvCxnSpPr>
          <p:nvPr/>
        </p:nvCxnSpPr>
        <p:spPr>
          <a:xfrm flipH="1">
            <a:off x="984488" y="359602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49"/>
          <p:cNvCxnSpPr>
            <a:endCxn id="1186" idx="0"/>
          </p:cNvCxnSpPr>
          <p:nvPr/>
        </p:nvCxnSpPr>
        <p:spPr>
          <a:xfrm flipH="1">
            <a:off x="632538" y="3596025"/>
            <a:ext cx="2484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49"/>
          <p:cNvSpPr txBox="1"/>
          <p:nvPr/>
        </p:nvSpPr>
        <p:spPr>
          <a:xfrm>
            <a:off x="4058200" y="3843700"/>
            <a:ext cx="50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88" name="Google Shape;12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162" y="2431500"/>
            <a:ext cx="2336663" cy="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1294" name="Google Shape;1294;p50"/>
          <p:cNvSpPr txBox="1"/>
          <p:nvPr/>
        </p:nvSpPr>
        <p:spPr>
          <a:xfrm>
            <a:off x="1733550" y="180645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F9000"/>
                </a:solidFill>
                <a:latin typeface="Economica"/>
                <a:ea typeface="Economica"/>
                <a:cs typeface="Economica"/>
                <a:sym typeface="Economica"/>
              </a:rPr>
              <a:t>Back to....</a:t>
            </a:r>
            <a:endParaRPr sz="2400">
              <a:solidFill>
                <a:srgbClr val="BF9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SRNs</a:t>
            </a:r>
            <a:endParaRPr/>
          </a:p>
        </p:txBody>
      </p:sp>
      <p:sp>
        <p:nvSpPr>
          <p:cNvPr id="1300" name="Google Shape;1300;p5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Observation </a:t>
            </a:r>
            <a:r>
              <a:rPr lang="en" sz="1200"/>
              <a:t>vanishing gradient problem is amplified by passing full hidden state to itself at each time step.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Error Signal Averaging </a:t>
            </a:r>
            <a:r>
              <a:rPr lang="en" sz="1200"/>
              <a:t>over full dimension of the hidden layer at each step.</a:t>
            </a:r>
            <a:br>
              <a:rPr lang="en" sz="1200"/>
            </a:br>
            <a:endParaRPr sz="1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/>
              <a:t>What if hidden units could hold onto their own activation memory until they are needed?  </a:t>
            </a:r>
            <a:endParaRPr b="1" i="1" sz="1200"/>
          </a:p>
        </p:txBody>
      </p:sp>
      <p:grpSp>
        <p:nvGrpSpPr>
          <p:cNvPr id="1301" name="Google Shape;1301;p51"/>
          <p:cNvGrpSpPr/>
          <p:nvPr/>
        </p:nvGrpSpPr>
        <p:grpSpPr>
          <a:xfrm>
            <a:off x="540175" y="1599175"/>
            <a:ext cx="229200" cy="221700"/>
            <a:chOff x="4154850" y="2123975"/>
            <a:chExt cx="229200" cy="221700"/>
          </a:xfrm>
        </p:grpSpPr>
        <p:cxnSp>
          <p:nvCxnSpPr>
            <p:cNvPr id="1302" name="Google Shape;1302;p51"/>
            <p:cNvCxnSpPr>
              <a:stCxn id="1303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4" name="Google Shape;1304;p51"/>
            <p:cNvCxnSpPr>
              <a:endCxn id="1303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3" name="Google Shape;1303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5" name="Google Shape;1305;p51"/>
          <p:cNvSpPr txBox="1"/>
          <p:nvPr/>
        </p:nvSpPr>
        <p:spPr>
          <a:xfrm>
            <a:off x="4050200" y="1599175"/>
            <a:ext cx="6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A,t=n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6" name="Google Shape;1306;p51"/>
          <p:cNvSpPr txBox="1"/>
          <p:nvPr/>
        </p:nvSpPr>
        <p:spPr>
          <a:xfrm>
            <a:off x="4064575" y="2139625"/>
            <a:ext cx="6651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25000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,t=n-1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307" name="Google Shape;1307;p51"/>
          <p:cNvGrpSpPr/>
          <p:nvPr/>
        </p:nvGrpSpPr>
        <p:grpSpPr>
          <a:xfrm>
            <a:off x="892125" y="1599175"/>
            <a:ext cx="229200" cy="221700"/>
            <a:chOff x="4154850" y="2123975"/>
            <a:chExt cx="229200" cy="221700"/>
          </a:xfrm>
        </p:grpSpPr>
        <p:cxnSp>
          <p:nvCxnSpPr>
            <p:cNvPr id="1308" name="Google Shape;1308;p51"/>
            <p:cNvCxnSpPr>
              <a:stCxn id="1309" idx="2"/>
            </p:cNvCxnSpPr>
            <p:nvPr/>
          </p:nvCxnSpPr>
          <p:spPr>
            <a:xfrm flipH="1" rot="10800000">
              <a:off x="4154850" y="2233625"/>
              <a:ext cx="1215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0" name="Google Shape;1310;p51"/>
            <p:cNvCxnSpPr>
              <a:endCxn id="1309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09" name="Google Shape;1309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1" name="Google Shape;1311;p51"/>
          <p:cNvGrpSpPr/>
          <p:nvPr/>
        </p:nvGrpSpPr>
        <p:grpSpPr>
          <a:xfrm>
            <a:off x="1249600" y="1599175"/>
            <a:ext cx="229200" cy="221700"/>
            <a:chOff x="4154850" y="2123975"/>
            <a:chExt cx="229200" cy="221700"/>
          </a:xfrm>
        </p:grpSpPr>
        <p:cxnSp>
          <p:nvCxnSpPr>
            <p:cNvPr id="1312" name="Google Shape;1312;p51"/>
            <p:cNvCxnSpPr>
              <a:stCxn id="1313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4" name="Google Shape;1314;p51"/>
            <p:cNvCxnSpPr>
              <a:endCxn id="1313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3" name="Google Shape;1313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51"/>
          <p:cNvGrpSpPr/>
          <p:nvPr/>
        </p:nvGrpSpPr>
        <p:grpSpPr>
          <a:xfrm>
            <a:off x="1601550" y="1599175"/>
            <a:ext cx="229200" cy="221700"/>
            <a:chOff x="4154850" y="2123975"/>
            <a:chExt cx="229200" cy="221700"/>
          </a:xfrm>
        </p:grpSpPr>
        <p:cxnSp>
          <p:nvCxnSpPr>
            <p:cNvPr id="1316" name="Google Shape;1316;p51"/>
            <p:cNvCxnSpPr>
              <a:stCxn id="1317" idx="2"/>
            </p:cNvCxnSpPr>
            <p:nvPr/>
          </p:nvCxnSpPr>
          <p:spPr>
            <a:xfrm flipH="1" rot="10800000">
              <a:off x="4154850" y="2233625"/>
              <a:ext cx="1215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8" name="Google Shape;1318;p51"/>
            <p:cNvCxnSpPr>
              <a:endCxn id="1317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17" name="Google Shape;1317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51"/>
          <p:cNvGrpSpPr/>
          <p:nvPr/>
        </p:nvGrpSpPr>
        <p:grpSpPr>
          <a:xfrm>
            <a:off x="1919325" y="1599175"/>
            <a:ext cx="229200" cy="221700"/>
            <a:chOff x="4154850" y="2123975"/>
            <a:chExt cx="229200" cy="221700"/>
          </a:xfrm>
        </p:grpSpPr>
        <p:cxnSp>
          <p:nvCxnSpPr>
            <p:cNvPr id="1320" name="Google Shape;1320;p51"/>
            <p:cNvCxnSpPr>
              <a:stCxn id="1321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51"/>
            <p:cNvCxnSpPr>
              <a:endCxn id="1321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1" name="Google Shape;1321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51"/>
          <p:cNvGrpSpPr/>
          <p:nvPr/>
        </p:nvGrpSpPr>
        <p:grpSpPr>
          <a:xfrm>
            <a:off x="2271275" y="1599175"/>
            <a:ext cx="229200" cy="221700"/>
            <a:chOff x="4154850" y="2123975"/>
            <a:chExt cx="229200" cy="221700"/>
          </a:xfrm>
        </p:grpSpPr>
        <p:cxnSp>
          <p:nvCxnSpPr>
            <p:cNvPr id="1324" name="Google Shape;1324;p51"/>
            <p:cNvCxnSpPr>
              <a:stCxn id="1325" idx="2"/>
            </p:cNvCxnSpPr>
            <p:nvPr/>
          </p:nvCxnSpPr>
          <p:spPr>
            <a:xfrm flipH="1" rot="10800000">
              <a:off x="4154850" y="2233625"/>
              <a:ext cx="1215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51"/>
            <p:cNvCxnSpPr>
              <a:endCxn id="1325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5" name="Google Shape;1325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51"/>
          <p:cNvGrpSpPr/>
          <p:nvPr/>
        </p:nvGrpSpPr>
        <p:grpSpPr>
          <a:xfrm>
            <a:off x="2628750" y="1599175"/>
            <a:ext cx="229200" cy="221700"/>
            <a:chOff x="4154850" y="2123975"/>
            <a:chExt cx="229200" cy="221700"/>
          </a:xfrm>
        </p:grpSpPr>
        <p:cxnSp>
          <p:nvCxnSpPr>
            <p:cNvPr id="1328" name="Google Shape;1328;p51"/>
            <p:cNvCxnSpPr>
              <a:stCxn id="1329" idx="2"/>
            </p:cNvCxnSpPr>
            <p:nvPr/>
          </p:nvCxnSpPr>
          <p:spPr>
            <a:xfrm flipH="1" rot="10800000">
              <a:off x="4154850" y="2233625"/>
              <a:ext cx="1218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51"/>
            <p:cNvCxnSpPr>
              <a:endCxn id="1329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9" name="Google Shape;1329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1" name="Google Shape;1331;p51"/>
          <p:cNvGrpSpPr/>
          <p:nvPr/>
        </p:nvGrpSpPr>
        <p:grpSpPr>
          <a:xfrm>
            <a:off x="2980700" y="1599175"/>
            <a:ext cx="229200" cy="221700"/>
            <a:chOff x="4154850" y="2123975"/>
            <a:chExt cx="229200" cy="221700"/>
          </a:xfrm>
        </p:grpSpPr>
        <p:cxnSp>
          <p:nvCxnSpPr>
            <p:cNvPr id="1332" name="Google Shape;1332;p51"/>
            <p:cNvCxnSpPr>
              <a:stCxn id="1333" idx="2"/>
            </p:cNvCxnSpPr>
            <p:nvPr/>
          </p:nvCxnSpPr>
          <p:spPr>
            <a:xfrm flipH="1" rot="10800000">
              <a:off x="4154850" y="2233625"/>
              <a:ext cx="121500" cy="1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51"/>
            <p:cNvCxnSpPr>
              <a:endCxn id="1333" idx="7"/>
            </p:cNvCxnSpPr>
            <p:nvPr/>
          </p:nvCxnSpPr>
          <p:spPr>
            <a:xfrm flipH="1" rot="10800000">
              <a:off x="4273084" y="2156442"/>
              <a:ext cx="77400" cy="759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3" name="Google Shape;1333;p51"/>
            <p:cNvSpPr/>
            <p:nvPr/>
          </p:nvSpPr>
          <p:spPr>
            <a:xfrm>
              <a:off x="4154850" y="2123975"/>
              <a:ext cx="229200" cy="2217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51"/>
          <p:cNvGrpSpPr/>
          <p:nvPr/>
        </p:nvGrpSpPr>
        <p:grpSpPr>
          <a:xfrm>
            <a:off x="495838" y="1820875"/>
            <a:ext cx="1220313" cy="585150"/>
            <a:chOff x="1051025" y="1750075"/>
            <a:chExt cx="1220313" cy="585150"/>
          </a:xfrm>
        </p:grpSpPr>
        <p:grpSp>
          <p:nvGrpSpPr>
            <p:cNvPr id="1336" name="Google Shape;1336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37" name="Google Shape;1337;p51"/>
              <p:cNvCxnSpPr>
                <a:stCxn id="1338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51"/>
              <p:cNvCxnSpPr>
                <a:endCxn id="133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38" name="Google Shape;1338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0" name="Google Shape;1340;p51"/>
            <p:cNvCxnSpPr>
              <a:stCxn id="1317" idx="4"/>
              <a:endCxn id="1338" idx="0"/>
            </p:cNvCxnSpPr>
            <p:nvPr/>
          </p:nvCxnSpPr>
          <p:spPr>
            <a:xfrm flipH="1">
              <a:off x="1165538" y="175007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1" name="Google Shape;1341;p51"/>
          <p:cNvGrpSpPr/>
          <p:nvPr/>
        </p:nvGrpSpPr>
        <p:grpSpPr>
          <a:xfrm>
            <a:off x="847788" y="1820875"/>
            <a:ext cx="868363" cy="585150"/>
            <a:chOff x="1051025" y="1750075"/>
            <a:chExt cx="868363" cy="585150"/>
          </a:xfrm>
        </p:grpSpPr>
        <p:grpSp>
          <p:nvGrpSpPr>
            <p:cNvPr id="1342" name="Google Shape;1342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43" name="Google Shape;1343;p51"/>
              <p:cNvCxnSpPr>
                <a:stCxn id="1344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5" name="Google Shape;1345;p51"/>
              <p:cNvCxnSpPr>
                <a:endCxn id="1344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44" name="Google Shape;1344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6" name="Google Shape;1346;p51"/>
            <p:cNvCxnSpPr>
              <a:stCxn id="1317" idx="4"/>
              <a:endCxn id="1344" idx="0"/>
            </p:cNvCxnSpPr>
            <p:nvPr/>
          </p:nvCxnSpPr>
          <p:spPr>
            <a:xfrm flipH="1">
              <a:off x="1165488" y="175007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7" name="Google Shape;1347;p51"/>
          <p:cNvGrpSpPr/>
          <p:nvPr/>
        </p:nvGrpSpPr>
        <p:grpSpPr>
          <a:xfrm>
            <a:off x="1205263" y="1820875"/>
            <a:ext cx="510888" cy="585150"/>
            <a:chOff x="1051025" y="1750075"/>
            <a:chExt cx="510888" cy="585150"/>
          </a:xfrm>
        </p:grpSpPr>
        <p:grpSp>
          <p:nvGrpSpPr>
            <p:cNvPr id="1348" name="Google Shape;1348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49" name="Google Shape;1349;p51"/>
              <p:cNvCxnSpPr>
                <a:stCxn id="1350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1" name="Google Shape;1351;p51"/>
              <p:cNvCxnSpPr>
                <a:endCxn id="1350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0" name="Google Shape;1350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2" name="Google Shape;1352;p51"/>
            <p:cNvCxnSpPr>
              <a:stCxn id="1317" idx="4"/>
              <a:endCxn id="1350" idx="0"/>
            </p:cNvCxnSpPr>
            <p:nvPr/>
          </p:nvCxnSpPr>
          <p:spPr>
            <a:xfrm flipH="1">
              <a:off x="1165613" y="175007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3" name="Google Shape;1353;p51"/>
          <p:cNvGrpSpPr/>
          <p:nvPr/>
        </p:nvGrpSpPr>
        <p:grpSpPr>
          <a:xfrm>
            <a:off x="1557213" y="1820875"/>
            <a:ext cx="229200" cy="585150"/>
            <a:chOff x="1051025" y="1750075"/>
            <a:chExt cx="229200" cy="585150"/>
          </a:xfrm>
        </p:grpSpPr>
        <p:grpSp>
          <p:nvGrpSpPr>
            <p:cNvPr id="1354" name="Google Shape;1354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55" name="Google Shape;1355;p51"/>
              <p:cNvCxnSpPr>
                <a:stCxn id="1356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51"/>
              <p:cNvCxnSpPr>
                <a:endCxn id="1356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56" name="Google Shape;1356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8" name="Google Shape;1358;p51"/>
            <p:cNvCxnSpPr>
              <a:stCxn id="1317" idx="4"/>
              <a:endCxn id="1356" idx="0"/>
            </p:cNvCxnSpPr>
            <p:nvPr/>
          </p:nvCxnSpPr>
          <p:spPr>
            <a:xfrm flipH="1">
              <a:off x="1165563" y="175007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9" name="Google Shape;1359;p51"/>
          <p:cNvGrpSpPr/>
          <p:nvPr/>
        </p:nvGrpSpPr>
        <p:grpSpPr>
          <a:xfrm>
            <a:off x="1716150" y="1820875"/>
            <a:ext cx="388038" cy="585150"/>
            <a:chOff x="892188" y="1750075"/>
            <a:chExt cx="388038" cy="585150"/>
          </a:xfrm>
        </p:grpSpPr>
        <p:grpSp>
          <p:nvGrpSpPr>
            <p:cNvPr id="1360" name="Google Shape;1360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61" name="Google Shape;1361;p51"/>
              <p:cNvCxnSpPr>
                <a:stCxn id="1362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51"/>
              <p:cNvCxnSpPr>
                <a:endCxn id="1362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2" name="Google Shape;1362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64" name="Google Shape;1364;p51"/>
            <p:cNvCxnSpPr>
              <a:stCxn id="1317" idx="4"/>
              <a:endCxn id="1362" idx="0"/>
            </p:cNvCxnSpPr>
            <p:nvPr/>
          </p:nvCxnSpPr>
          <p:spPr>
            <a:xfrm>
              <a:off x="892188" y="175007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65" name="Google Shape;1365;p51"/>
          <p:cNvGrpSpPr/>
          <p:nvPr/>
        </p:nvGrpSpPr>
        <p:grpSpPr>
          <a:xfrm>
            <a:off x="1716150" y="1820875"/>
            <a:ext cx="739988" cy="585150"/>
            <a:chOff x="540238" y="1750075"/>
            <a:chExt cx="739988" cy="585150"/>
          </a:xfrm>
        </p:grpSpPr>
        <p:grpSp>
          <p:nvGrpSpPr>
            <p:cNvPr id="1366" name="Google Shape;1366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67" name="Google Shape;1367;p51"/>
              <p:cNvCxnSpPr>
                <a:stCxn id="1368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9" name="Google Shape;1369;p51"/>
              <p:cNvCxnSpPr>
                <a:endCxn id="1368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68" name="Google Shape;1368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70" name="Google Shape;1370;p51"/>
            <p:cNvCxnSpPr>
              <a:stCxn id="1317" idx="4"/>
              <a:endCxn id="1368" idx="0"/>
            </p:cNvCxnSpPr>
            <p:nvPr/>
          </p:nvCxnSpPr>
          <p:spPr>
            <a:xfrm>
              <a:off x="540238" y="175007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1" name="Google Shape;1371;p51"/>
          <p:cNvGrpSpPr/>
          <p:nvPr/>
        </p:nvGrpSpPr>
        <p:grpSpPr>
          <a:xfrm>
            <a:off x="1716150" y="1820875"/>
            <a:ext cx="1097463" cy="585150"/>
            <a:chOff x="182763" y="1750075"/>
            <a:chExt cx="1097463" cy="585150"/>
          </a:xfrm>
        </p:grpSpPr>
        <p:grpSp>
          <p:nvGrpSpPr>
            <p:cNvPr id="1372" name="Google Shape;1372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73" name="Google Shape;1373;p51"/>
              <p:cNvCxnSpPr>
                <a:stCxn id="1374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51"/>
              <p:cNvCxnSpPr>
                <a:endCxn id="1374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74" name="Google Shape;1374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76" name="Google Shape;1376;p51"/>
            <p:cNvCxnSpPr>
              <a:stCxn id="1317" idx="4"/>
              <a:endCxn id="1374" idx="0"/>
            </p:cNvCxnSpPr>
            <p:nvPr/>
          </p:nvCxnSpPr>
          <p:spPr>
            <a:xfrm>
              <a:off x="182763" y="175007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7" name="Google Shape;1377;p51"/>
          <p:cNvGrpSpPr/>
          <p:nvPr/>
        </p:nvGrpSpPr>
        <p:grpSpPr>
          <a:xfrm>
            <a:off x="1716150" y="1820875"/>
            <a:ext cx="1449413" cy="585150"/>
            <a:chOff x="-169187" y="1750075"/>
            <a:chExt cx="1449413" cy="585150"/>
          </a:xfrm>
        </p:grpSpPr>
        <p:grpSp>
          <p:nvGrpSpPr>
            <p:cNvPr id="1378" name="Google Shape;1378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379" name="Google Shape;1379;p51"/>
              <p:cNvCxnSpPr>
                <a:stCxn id="1380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51"/>
              <p:cNvCxnSpPr>
                <a:endCxn id="1380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380" name="Google Shape;1380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82" name="Google Shape;1382;p51"/>
            <p:cNvCxnSpPr>
              <a:stCxn id="1317" idx="4"/>
              <a:endCxn id="1380" idx="0"/>
            </p:cNvCxnSpPr>
            <p:nvPr/>
          </p:nvCxnSpPr>
          <p:spPr>
            <a:xfrm>
              <a:off x="-169187" y="175007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83" name="Google Shape;1383;p51"/>
          <p:cNvCxnSpPr>
            <a:stCxn id="1303" idx="4"/>
            <a:endCxn id="1338" idx="0"/>
          </p:cNvCxnSpPr>
          <p:nvPr/>
        </p:nvCxnSpPr>
        <p:spPr>
          <a:xfrm flipH="1">
            <a:off x="610375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51"/>
          <p:cNvCxnSpPr>
            <a:stCxn id="1303" idx="4"/>
            <a:endCxn id="1344" idx="0"/>
          </p:cNvCxnSpPr>
          <p:nvPr/>
        </p:nvCxnSpPr>
        <p:spPr>
          <a:xfrm>
            <a:off x="654775" y="18208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51"/>
          <p:cNvCxnSpPr>
            <a:stCxn id="1303" idx="4"/>
            <a:endCxn id="1350" idx="7"/>
          </p:cNvCxnSpPr>
          <p:nvPr/>
        </p:nvCxnSpPr>
        <p:spPr>
          <a:xfrm>
            <a:off x="654775" y="1820875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51"/>
          <p:cNvCxnSpPr>
            <a:stCxn id="1303" idx="4"/>
            <a:endCxn id="1356" idx="0"/>
          </p:cNvCxnSpPr>
          <p:nvPr/>
        </p:nvCxnSpPr>
        <p:spPr>
          <a:xfrm>
            <a:off x="654775" y="182087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51"/>
          <p:cNvCxnSpPr>
            <a:stCxn id="1303" idx="4"/>
            <a:endCxn id="1362" idx="0"/>
          </p:cNvCxnSpPr>
          <p:nvPr/>
        </p:nvCxnSpPr>
        <p:spPr>
          <a:xfrm>
            <a:off x="654775" y="18208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51"/>
          <p:cNvCxnSpPr>
            <a:stCxn id="1303" idx="4"/>
            <a:endCxn id="1368" idx="0"/>
          </p:cNvCxnSpPr>
          <p:nvPr/>
        </p:nvCxnSpPr>
        <p:spPr>
          <a:xfrm>
            <a:off x="654775" y="182087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51"/>
          <p:cNvCxnSpPr>
            <a:stCxn id="1303" idx="4"/>
            <a:endCxn id="1374" idx="0"/>
          </p:cNvCxnSpPr>
          <p:nvPr/>
        </p:nvCxnSpPr>
        <p:spPr>
          <a:xfrm>
            <a:off x="654775" y="182087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0" name="Google Shape;1390;p51"/>
          <p:cNvCxnSpPr>
            <a:stCxn id="1303" idx="4"/>
            <a:endCxn id="1380" idx="0"/>
          </p:cNvCxnSpPr>
          <p:nvPr/>
        </p:nvCxnSpPr>
        <p:spPr>
          <a:xfrm>
            <a:off x="654775" y="182087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1" name="Google Shape;1391;p51"/>
          <p:cNvCxnSpPr>
            <a:stCxn id="1309" idx="4"/>
            <a:endCxn id="1338" idx="0"/>
          </p:cNvCxnSpPr>
          <p:nvPr/>
        </p:nvCxnSpPr>
        <p:spPr>
          <a:xfrm flipH="1">
            <a:off x="610425" y="182087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2" name="Google Shape;1392;p51"/>
          <p:cNvCxnSpPr>
            <a:stCxn id="1309" idx="4"/>
            <a:endCxn id="1344" idx="0"/>
          </p:cNvCxnSpPr>
          <p:nvPr/>
        </p:nvCxnSpPr>
        <p:spPr>
          <a:xfrm flipH="1">
            <a:off x="962325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51"/>
          <p:cNvCxnSpPr>
            <a:stCxn id="1309" idx="4"/>
            <a:endCxn id="1350" idx="0"/>
          </p:cNvCxnSpPr>
          <p:nvPr/>
        </p:nvCxnSpPr>
        <p:spPr>
          <a:xfrm>
            <a:off x="1006725" y="182087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51"/>
          <p:cNvCxnSpPr>
            <a:stCxn id="1309" idx="4"/>
            <a:endCxn id="1356" idx="0"/>
          </p:cNvCxnSpPr>
          <p:nvPr/>
        </p:nvCxnSpPr>
        <p:spPr>
          <a:xfrm>
            <a:off x="1006725" y="18208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51"/>
          <p:cNvCxnSpPr>
            <a:stCxn id="1309" idx="4"/>
            <a:endCxn id="1362" idx="0"/>
          </p:cNvCxnSpPr>
          <p:nvPr/>
        </p:nvCxnSpPr>
        <p:spPr>
          <a:xfrm>
            <a:off x="1006725" y="182087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6" name="Google Shape;1396;p51"/>
          <p:cNvCxnSpPr>
            <a:stCxn id="1309" idx="4"/>
            <a:endCxn id="1368" idx="0"/>
          </p:cNvCxnSpPr>
          <p:nvPr/>
        </p:nvCxnSpPr>
        <p:spPr>
          <a:xfrm>
            <a:off x="1006725" y="18208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51"/>
          <p:cNvCxnSpPr>
            <a:stCxn id="1309" idx="4"/>
            <a:endCxn id="1374" idx="0"/>
          </p:cNvCxnSpPr>
          <p:nvPr/>
        </p:nvCxnSpPr>
        <p:spPr>
          <a:xfrm>
            <a:off x="1006725" y="182087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51"/>
          <p:cNvCxnSpPr>
            <a:stCxn id="1309" idx="4"/>
            <a:endCxn id="1380" idx="0"/>
          </p:cNvCxnSpPr>
          <p:nvPr/>
        </p:nvCxnSpPr>
        <p:spPr>
          <a:xfrm>
            <a:off x="1006725" y="182087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51"/>
          <p:cNvCxnSpPr>
            <a:stCxn id="1313" idx="4"/>
            <a:endCxn id="1338" idx="0"/>
          </p:cNvCxnSpPr>
          <p:nvPr/>
        </p:nvCxnSpPr>
        <p:spPr>
          <a:xfrm flipH="1">
            <a:off x="610300" y="182087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51"/>
          <p:cNvCxnSpPr>
            <a:stCxn id="1313" idx="4"/>
            <a:endCxn id="1344" idx="0"/>
          </p:cNvCxnSpPr>
          <p:nvPr/>
        </p:nvCxnSpPr>
        <p:spPr>
          <a:xfrm flipH="1">
            <a:off x="962500" y="182087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51"/>
          <p:cNvCxnSpPr>
            <a:stCxn id="1313" idx="4"/>
            <a:endCxn id="1350" idx="0"/>
          </p:cNvCxnSpPr>
          <p:nvPr/>
        </p:nvCxnSpPr>
        <p:spPr>
          <a:xfrm flipH="1">
            <a:off x="1319800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51"/>
          <p:cNvCxnSpPr>
            <a:stCxn id="1313" idx="4"/>
            <a:endCxn id="1356" idx="0"/>
          </p:cNvCxnSpPr>
          <p:nvPr/>
        </p:nvCxnSpPr>
        <p:spPr>
          <a:xfrm>
            <a:off x="1364200" y="18208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51"/>
          <p:cNvCxnSpPr>
            <a:stCxn id="1313" idx="4"/>
            <a:endCxn id="1362" idx="0"/>
          </p:cNvCxnSpPr>
          <p:nvPr/>
        </p:nvCxnSpPr>
        <p:spPr>
          <a:xfrm>
            <a:off x="1364200" y="182087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51"/>
          <p:cNvCxnSpPr>
            <a:stCxn id="1313" idx="4"/>
            <a:endCxn id="1368" idx="0"/>
          </p:cNvCxnSpPr>
          <p:nvPr/>
        </p:nvCxnSpPr>
        <p:spPr>
          <a:xfrm>
            <a:off x="1364200" y="182087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51"/>
          <p:cNvCxnSpPr>
            <a:stCxn id="1313" idx="4"/>
            <a:endCxn id="1374" idx="0"/>
          </p:cNvCxnSpPr>
          <p:nvPr/>
        </p:nvCxnSpPr>
        <p:spPr>
          <a:xfrm>
            <a:off x="1364200" y="18208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51"/>
          <p:cNvCxnSpPr>
            <a:stCxn id="1313" idx="4"/>
            <a:endCxn id="1380" idx="0"/>
          </p:cNvCxnSpPr>
          <p:nvPr/>
        </p:nvCxnSpPr>
        <p:spPr>
          <a:xfrm>
            <a:off x="1364200" y="182087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7" name="Google Shape;1407;p51"/>
          <p:cNvCxnSpPr>
            <a:stCxn id="1321" idx="4"/>
            <a:endCxn id="1338" idx="0"/>
          </p:cNvCxnSpPr>
          <p:nvPr/>
        </p:nvCxnSpPr>
        <p:spPr>
          <a:xfrm flipH="1">
            <a:off x="610425" y="18208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51"/>
          <p:cNvCxnSpPr>
            <a:stCxn id="1321" idx="4"/>
            <a:endCxn id="1344" idx="0"/>
          </p:cNvCxnSpPr>
          <p:nvPr/>
        </p:nvCxnSpPr>
        <p:spPr>
          <a:xfrm flipH="1">
            <a:off x="962325" y="182087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51"/>
          <p:cNvCxnSpPr>
            <a:stCxn id="1321" idx="4"/>
            <a:endCxn id="1350" idx="0"/>
          </p:cNvCxnSpPr>
          <p:nvPr/>
        </p:nvCxnSpPr>
        <p:spPr>
          <a:xfrm flipH="1">
            <a:off x="1319925" y="182087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51"/>
          <p:cNvCxnSpPr>
            <a:stCxn id="1321" idx="4"/>
            <a:endCxn id="1356" idx="0"/>
          </p:cNvCxnSpPr>
          <p:nvPr/>
        </p:nvCxnSpPr>
        <p:spPr>
          <a:xfrm flipH="1">
            <a:off x="1671825" y="182087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51"/>
          <p:cNvCxnSpPr>
            <a:stCxn id="1321" idx="4"/>
            <a:endCxn id="1362" idx="0"/>
          </p:cNvCxnSpPr>
          <p:nvPr/>
        </p:nvCxnSpPr>
        <p:spPr>
          <a:xfrm flipH="1">
            <a:off x="1989525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51"/>
          <p:cNvCxnSpPr>
            <a:stCxn id="1321" idx="4"/>
            <a:endCxn id="1368" idx="0"/>
          </p:cNvCxnSpPr>
          <p:nvPr/>
        </p:nvCxnSpPr>
        <p:spPr>
          <a:xfrm>
            <a:off x="2033925" y="18208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51"/>
          <p:cNvCxnSpPr>
            <a:stCxn id="1321" idx="4"/>
            <a:endCxn id="1374" idx="0"/>
          </p:cNvCxnSpPr>
          <p:nvPr/>
        </p:nvCxnSpPr>
        <p:spPr>
          <a:xfrm>
            <a:off x="2033925" y="18208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51"/>
          <p:cNvCxnSpPr>
            <a:stCxn id="1321" idx="4"/>
            <a:endCxn id="1380" idx="0"/>
          </p:cNvCxnSpPr>
          <p:nvPr/>
        </p:nvCxnSpPr>
        <p:spPr>
          <a:xfrm>
            <a:off x="2033925" y="182087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5" name="Google Shape;1415;p51"/>
          <p:cNvCxnSpPr>
            <a:stCxn id="1325" idx="4"/>
            <a:endCxn id="1338" idx="0"/>
          </p:cNvCxnSpPr>
          <p:nvPr/>
        </p:nvCxnSpPr>
        <p:spPr>
          <a:xfrm flipH="1">
            <a:off x="610475" y="182087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6" name="Google Shape;1416;p51"/>
          <p:cNvCxnSpPr>
            <a:stCxn id="1325" idx="4"/>
            <a:endCxn id="1344" idx="0"/>
          </p:cNvCxnSpPr>
          <p:nvPr/>
        </p:nvCxnSpPr>
        <p:spPr>
          <a:xfrm flipH="1">
            <a:off x="962375" y="18208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51"/>
          <p:cNvCxnSpPr>
            <a:stCxn id="1325" idx="4"/>
            <a:endCxn id="1350" idx="0"/>
          </p:cNvCxnSpPr>
          <p:nvPr/>
        </p:nvCxnSpPr>
        <p:spPr>
          <a:xfrm flipH="1">
            <a:off x="1319975" y="182087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51"/>
          <p:cNvCxnSpPr>
            <a:stCxn id="1325" idx="4"/>
            <a:endCxn id="1356" idx="0"/>
          </p:cNvCxnSpPr>
          <p:nvPr/>
        </p:nvCxnSpPr>
        <p:spPr>
          <a:xfrm flipH="1">
            <a:off x="1671875" y="182087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51"/>
          <p:cNvCxnSpPr>
            <a:stCxn id="1325" idx="4"/>
            <a:endCxn id="1362" idx="0"/>
          </p:cNvCxnSpPr>
          <p:nvPr/>
        </p:nvCxnSpPr>
        <p:spPr>
          <a:xfrm flipH="1">
            <a:off x="1989575" y="182087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51"/>
          <p:cNvCxnSpPr>
            <a:stCxn id="1325" idx="4"/>
            <a:endCxn id="1368" idx="0"/>
          </p:cNvCxnSpPr>
          <p:nvPr/>
        </p:nvCxnSpPr>
        <p:spPr>
          <a:xfrm flipH="1">
            <a:off x="2341475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51"/>
          <p:cNvCxnSpPr>
            <a:stCxn id="1325" idx="4"/>
            <a:endCxn id="1374" idx="0"/>
          </p:cNvCxnSpPr>
          <p:nvPr/>
        </p:nvCxnSpPr>
        <p:spPr>
          <a:xfrm>
            <a:off x="2385875" y="182087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51"/>
          <p:cNvCxnSpPr>
            <a:stCxn id="1325" idx="4"/>
            <a:endCxn id="1380" idx="0"/>
          </p:cNvCxnSpPr>
          <p:nvPr/>
        </p:nvCxnSpPr>
        <p:spPr>
          <a:xfrm>
            <a:off x="2385875" y="18208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51"/>
          <p:cNvCxnSpPr>
            <a:stCxn id="1329" idx="4"/>
            <a:endCxn id="1338" idx="0"/>
          </p:cNvCxnSpPr>
          <p:nvPr/>
        </p:nvCxnSpPr>
        <p:spPr>
          <a:xfrm flipH="1">
            <a:off x="610350" y="182087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51"/>
          <p:cNvCxnSpPr>
            <a:stCxn id="1329" idx="4"/>
            <a:endCxn id="1344" idx="0"/>
          </p:cNvCxnSpPr>
          <p:nvPr/>
        </p:nvCxnSpPr>
        <p:spPr>
          <a:xfrm flipH="1">
            <a:off x="962250" y="182087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51"/>
          <p:cNvCxnSpPr>
            <a:stCxn id="1329" idx="4"/>
            <a:endCxn id="1350" idx="0"/>
          </p:cNvCxnSpPr>
          <p:nvPr/>
        </p:nvCxnSpPr>
        <p:spPr>
          <a:xfrm flipH="1">
            <a:off x="1319850" y="18208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51"/>
          <p:cNvCxnSpPr>
            <a:stCxn id="1329" idx="4"/>
            <a:endCxn id="1356" idx="0"/>
          </p:cNvCxnSpPr>
          <p:nvPr/>
        </p:nvCxnSpPr>
        <p:spPr>
          <a:xfrm flipH="1">
            <a:off x="1671750" y="182087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51"/>
          <p:cNvCxnSpPr>
            <a:stCxn id="1329" idx="4"/>
            <a:endCxn id="1362" idx="0"/>
          </p:cNvCxnSpPr>
          <p:nvPr/>
        </p:nvCxnSpPr>
        <p:spPr>
          <a:xfrm flipH="1">
            <a:off x="1989450" y="182087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51"/>
          <p:cNvCxnSpPr>
            <a:stCxn id="1329" idx="4"/>
            <a:endCxn id="1368" idx="0"/>
          </p:cNvCxnSpPr>
          <p:nvPr/>
        </p:nvCxnSpPr>
        <p:spPr>
          <a:xfrm flipH="1">
            <a:off x="2341650" y="182087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51"/>
          <p:cNvCxnSpPr>
            <a:stCxn id="1329" idx="4"/>
            <a:endCxn id="1374" idx="0"/>
          </p:cNvCxnSpPr>
          <p:nvPr/>
        </p:nvCxnSpPr>
        <p:spPr>
          <a:xfrm flipH="1">
            <a:off x="2698950" y="18208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51"/>
          <p:cNvCxnSpPr>
            <a:stCxn id="1329" idx="4"/>
            <a:endCxn id="1380" idx="0"/>
          </p:cNvCxnSpPr>
          <p:nvPr/>
        </p:nvCxnSpPr>
        <p:spPr>
          <a:xfrm>
            <a:off x="2743350" y="18208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51"/>
          <p:cNvCxnSpPr>
            <a:stCxn id="1333" idx="4"/>
            <a:endCxn id="1380" idx="0"/>
          </p:cNvCxnSpPr>
          <p:nvPr/>
        </p:nvCxnSpPr>
        <p:spPr>
          <a:xfrm flipH="1">
            <a:off x="3050900" y="1820875"/>
            <a:ext cx="44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51"/>
          <p:cNvCxnSpPr>
            <a:stCxn id="1333" idx="4"/>
            <a:endCxn id="1374" idx="0"/>
          </p:cNvCxnSpPr>
          <p:nvPr/>
        </p:nvCxnSpPr>
        <p:spPr>
          <a:xfrm flipH="1">
            <a:off x="2699000" y="1820875"/>
            <a:ext cx="3963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51"/>
          <p:cNvCxnSpPr>
            <a:stCxn id="1333" idx="4"/>
            <a:endCxn id="1368" idx="0"/>
          </p:cNvCxnSpPr>
          <p:nvPr/>
        </p:nvCxnSpPr>
        <p:spPr>
          <a:xfrm flipH="1">
            <a:off x="2341400" y="1820875"/>
            <a:ext cx="753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51"/>
          <p:cNvCxnSpPr>
            <a:stCxn id="1333" idx="4"/>
            <a:endCxn id="1362" idx="0"/>
          </p:cNvCxnSpPr>
          <p:nvPr/>
        </p:nvCxnSpPr>
        <p:spPr>
          <a:xfrm flipH="1">
            <a:off x="1989500" y="1820875"/>
            <a:ext cx="11058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51"/>
          <p:cNvCxnSpPr>
            <a:stCxn id="1333" idx="4"/>
            <a:endCxn id="1356" idx="0"/>
          </p:cNvCxnSpPr>
          <p:nvPr/>
        </p:nvCxnSpPr>
        <p:spPr>
          <a:xfrm flipH="1">
            <a:off x="1671800" y="1820875"/>
            <a:ext cx="14235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51"/>
          <p:cNvCxnSpPr>
            <a:stCxn id="1333" idx="4"/>
            <a:endCxn id="1350" idx="0"/>
          </p:cNvCxnSpPr>
          <p:nvPr/>
        </p:nvCxnSpPr>
        <p:spPr>
          <a:xfrm flipH="1">
            <a:off x="1319900" y="1820875"/>
            <a:ext cx="17754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51"/>
          <p:cNvCxnSpPr>
            <a:stCxn id="1333" idx="4"/>
            <a:endCxn id="1344" idx="0"/>
          </p:cNvCxnSpPr>
          <p:nvPr/>
        </p:nvCxnSpPr>
        <p:spPr>
          <a:xfrm flipH="1">
            <a:off x="962300" y="1820875"/>
            <a:ext cx="21330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1"/>
          <p:cNvCxnSpPr>
            <a:endCxn id="1338" idx="0"/>
          </p:cNvCxnSpPr>
          <p:nvPr/>
        </p:nvCxnSpPr>
        <p:spPr>
          <a:xfrm flipH="1">
            <a:off x="610438" y="1820725"/>
            <a:ext cx="2484900" cy="363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9" name="Google Shape;1439;p51"/>
          <p:cNvSpPr/>
          <p:nvPr/>
        </p:nvSpPr>
        <p:spPr>
          <a:xfrm>
            <a:off x="1798625" y="253925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51"/>
          <p:cNvSpPr/>
          <p:nvPr/>
        </p:nvSpPr>
        <p:spPr>
          <a:xfrm>
            <a:off x="1798625" y="269165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51"/>
          <p:cNvSpPr/>
          <p:nvPr/>
        </p:nvSpPr>
        <p:spPr>
          <a:xfrm>
            <a:off x="1798625" y="2844050"/>
            <a:ext cx="108600" cy="1044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51"/>
          <p:cNvGrpSpPr/>
          <p:nvPr/>
        </p:nvGrpSpPr>
        <p:grpSpPr>
          <a:xfrm>
            <a:off x="517938" y="3081675"/>
            <a:ext cx="1220400" cy="585300"/>
            <a:chOff x="1051025" y="1749925"/>
            <a:chExt cx="1220400" cy="585300"/>
          </a:xfrm>
        </p:grpSpPr>
        <p:grpSp>
          <p:nvGrpSpPr>
            <p:cNvPr id="1443" name="Google Shape;1443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44" name="Google Shape;1444;p51"/>
              <p:cNvCxnSpPr>
                <a:stCxn id="1445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51"/>
              <p:cNvCxnSpPr>
                <a:endCxn id="144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5" name="Google Shape;1445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47" name="Google Shape;1447;p51"/>
            <p:cNvCxnSpPr>
              <a:endCxn id="1445" idx="0"/>
            </p:cNvCxnSpPr>
            <p:nvPr/>
          </p:nvCxnSpPr>
          <p:spPr>
            <a:xfrm flipH="1">
              <a:off x="1165625" y="1749925"/>
              <a:ext cx="1105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8" name="Google Shape;1448;p51"/>
          <p:cNvGrpSpPr/>
          <p:nvPr/>
        </p:nvGrpSpPr>
        <p:grpSpPr>
          <a:xfrm>
            <a:off x="869888" y="3081675"/>
            <a:ext cx="868500" cy="585300"/>
            <a:chOff x="1051025" y="1749925"/>
            <a:chExt cx="868500" cy="585300"/>
          </a:xfrm>
        </p:grpSpPr>
        <p:grpSp>
          <p:nvGrpSpPr>
            <p:cNvPr id="1449" name="Google Shape;1449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50" name="Google Shape;1450;p51"/>
              <p:cNvCxnSpPr>
                <a:stCxn id="1451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51"/>
              <p:cNvCxnSpPr>
                <a:endCxn id="145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1" name="Google Shape;1451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53" name="Google Shape;1453;p51"/>
            <p:cNvCxnSpPr>
              <a:endCxn id="1451" idx="0"/>
            </p:cNvCxnSpPr>
            <p:nvPr/>
          </p:nvCxnSpPr>
          <p:spPr>
            <a:xfrm flipH="1">
              <a:off x="1165625" y="1749925"/>
              <a:ext cx="7539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4" name="Google Shape;1454;p51"/>
          <p:cNvGrpSpPr/>
          <p:nvPr/>
        </p:nvGrpSpPr>
        <p:grpSpPr>
          <a:xfrm>
            <a:off x="1227363" y="3081675"/>
            <a:ext cx="510900" cy="585300"/>
            <a:chOff x="1051025" y="1749925"/>
            <a:chExt cx="510900" cy="585300"/>
          </a:xfrm>
        </p:grpSpPr>
        <p:grpSp>
          <p:nvGrpSpPr>
            <p:cNvPr id="1455" name="Google Shape;1455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56" name="Google Shape;1456;p51"/>
              <p:cNvCxnSpPr>
                <a:stCxn id="1457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51"/>
              <p:cNvCxnSpPr>
                <a:endCxn id="145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57" name="Google Shape;1457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59" name="Google Shape;1459;p51"/>
            <p:cNvCxnSpPr>
              <a:endCxn id="1457" idx="0"/>
            </p:cNvCxnSpPr>
            <p:nvPr/>
          </p:nvCxnSpPr>
          <p:spPr>
            <a:xfrm flipH="1">
              <a:off x="1165625" y="1749925"/>
              <a:ext cx="396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0" name="Google Shape;1460;p51"/>
          <p:cNvGrpSpPr/>
          <p:nvPr/>
        </p:nvGrpSpPr>
        <p:grpSpPr>
          <a:xfrm>
            <a:off x="1579313" y="3081675"/>
            <a:ext cx="229200" cy="585300"/>
            <a:chOff x="1051025" y="1749925"/>
            <a:chExt cx="229200" cy="585300"/>
          </a:xfrm>
        </p:grpSpPr>
        <p:grpSp>
          <p:nvGrpSpPr>
            <p:cNvPr id="1461" name="Google Shape;1461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62" name="Google Shape;1462;p51"/>
              <p:cNvCxnSpPr>
                <a:stCxn id="1463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51"/>
              <p:cNvCxnSpPr>
                <a:endCxn id="1463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3" name="Google Shape;1463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65" name="Google Shape;1465;p51"/>
            <p:cNvCxnSpPr>
              <a:endCxn id="1463" idx="0"/>
            </p:cNvCxnSpPr>
            <p:nvPr/>
          </p:nvCxnSpPr>
          <p:spPr>
            <a:xfrm flipH="1">
              <a:off x="1165625" y="1749925"/>
              <a:ext cx="444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6" name="Google Shape;1466;p51"/>
          <p:cNvGrpSpPr/>
          <p:nvPr/>
        </p:nvGrpSpPr>
        <p:grpSpPr>
          <a:xfrm>
            <a:off x="1738388" y="3081675"/>
            <a:ext cx="387900" cy="585300"/>
            <a:chOff x="892325" y="1749925"/>
            <a:chExt cx="387900" cy="585300"/>
          </a:xfrm>
        </p:grpSpPr>
        <p:grpSp>
          <p:nvGrpSpPr>
            <p:cNvPr id="1467" name="Google Shape;1467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68" name="Google Shape;1468;p51"/>
              <p:cNvCxnSpPr>
                <a:stCxn id="1469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51"/>
              <p:cNvCxnSpPr>
                <a:endCxn id="1469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9" name="Google Shape;1469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1" name="Google Shape;1471;p51"/>
            <p:cNvCxnSpPr>
              <a:endCxn id="1469" idx="0"/>
            </p:cNvCxnSpPr>
            <p:nvPr/>
          </p:nvCxnSpPr>
          <p:spPr>
            <a:xfrm>
              <a:off x="892325" y="1749925"/>
              <a:ext cx="2733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2" name="Google Shape;1472;p51"/>
          <p:cNvGrpSpPr/>
          <p:nvPr/>
        </p:nvGrpSpPr>
        <p:grpSpPr>
          <a:xfrm>
            <a:off x="1738138" y="3081675"/>
            <a:ext cx="740100" cy="585300"/>
            <a:chOff x="540125" y="1749925"/>
            <a:chExt cx="740100" cy="585300"/>
          </a:xfrm>
        </p:grpSpPr>
        <p:grpSp>
          <p:nvGrpSpPr>
            <p:cNvPr id="1473" name="Google Shape;1473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74" name="Google Shape;1474;p51"/>
              <p:cNvCxnSpPr>
                <a:stCxn id="1475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51"/>
              <p:cNvCxnSpPr>
                <a:endCxn id="1475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5" name="Google Shape;1475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7" name="Google Shape;1477;p51"/>
            <p:cNvCxnSpPr>
              <a:endCxn id="1475" idx="0"/>
            </p:cNvCxnSpPr>
            <p:nvPr/>
          </p:nvCxnSpPr>
          <p:spPr>
            <a:xfrm>
              <a:off x="540125" y="1749925"/>
              <a:ext cx="6255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8" name="Google Shape;1478;p51"/>
          <p:cNvGrpSpPr/>
          <p:nvPr/>
        </p:nvGrpSpPr>
        <p:grpSpPr>
          <a:xfrm>
            <a:off x="1738313" y="3081675"/>
            <a:ext cx="1097400" cy="585300"/>
            <a:chOff x="182825" y="1749925"/>
            <a:chExt cx="1097400" cy="585300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80" name="Google Shape;1480;p51"/>
              <p:cNvCxnSpPr>
                <a:stCxn id="1481" idx="2"/>
              </p:cNvCxnSpPr>
              <p:nvPr/>
            </p:nvCxnSpPr>
            <p:spPr>
              <a:xfrm flipH="1" rot="10800000">
                <a:off x="4154850" y="2233625"/>
                <a:ext cx="1218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51"/>
              <p:cNvCxnSpPr>
                <a:endCxn id="1481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1" name="Google Shape;1481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3" name="Google Shape;1483;p51"/>
            <p:cNvCxnSpPr>
              <a:endCxn id="1481" idx="0"/>
            </p:cNvCxnSpPr>
            <p:nvPr/>
          </p:nvCxnSpPr>
          <p:spPr>
            <a:xfrm>
              <a:off x="182825" y="1749925"/>
              <a:ext cx="9828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4" name="Google Shape;1484;p51"/>
          <p:cNvGrpSpPr/>
          <p:nvPr/>
        </p:nvGrpSpPr>
        <p:grpSpPr>
          <a:xfrm>
            <a:off x="1738363" y="3081675"/>
            <a:ext cx="1449300" cy="585300"/>
            <a:chOff x="-169075" y="1749925"/>
            <a:chExt cx="1449300" cy="585300"/>
          </a:xfrm>
        </p:grpSpPr>
        <p:grpSp>
          <p:nvGrpSpPr>
            <p:cNvPr id="1485" name="Google Shape;1485;p51"/>
            <p:cNvGrpSpPr/>
            <p:nvPr/>
          </p:nvGrpSpPr>
          <p:grpSpPr>
            <a:xfrm>
              <a:off x="1051025" y="2113525"/>
              <a:ext cx="229200" cy="221700"/>
              <a:chOff x="4154850" y="2123975"/>
              <a:chExt cx="229200" cy="221700"/>
            </a:xfrm>
          </p:grpSpPr>
          <p:cxnSp>
            <p:nvCxnSpPr>
              <p:cNvPr id="1486" name="Google Shape;1486;p51"/>
              <p:cNvCxnSpPr>
                <a:stCxn id="1487" idx="2"/>
              </p:cNvCxnSpPr>
              <p:nvPr/>
            </p:nvCxnSpPr>
            <p:spPr>
              <a:xfrm flipH="1" rot="10800000">
                <a:off x="4154850" y="2233625"/>
                <a:ext cx="121500" cy="1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51"/>
              <p:cNvCxnSpPr>
                <a:endCxn id="1487" idx="7"/>
              </p:cNvCxnSpPr>
              <p:nvPr/>
            </p:nvCxnSpPr>
            <p:spPr>
              <a:xfrm flipH="1" rot="10800000">
                <a:off x="4273084" y="2156442"/>
                <a:ext cx="77400" cy="75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7" name="Google Shape;1487;p51"/>
              <p:cNvSpPr/>
              <p:nvPr/>
            </p:nvSpPr>
            <p:spPr>
              <a:xfrm>
                <a:off x="4154850" y="2123975"/>
                <a:ext cx="229200" cy="2217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89" name="Google Shape;1489;p51"/>
            <p:cNvCxnSpPr>
              <a:endCxn id="1487" idx="0"/>
            </p:cNvCxnSpPr>
            <p:nvPr/>
          </p:nvCxnSpPr>
          <p:spPr>
            <a:xfrm>
              <a:off x="-169075" y="1749925"/>
              <a:ext cx="1334700" cy="363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90" name="Google Shape;1490;p51"/>
          <p:cNvCxnSpPr>
            <a:endCxn id="1445" idx="0"/>
          </p:cNvCxnSpPr>
          <p:nvPr/>
        </p:nvCxnSpPr>
        <p:spPr>
          <a:xfrm flipH="1">
            <a:off x="632538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1" name="Google Shape;1491;p51"/>
          <p:cNvCxnSpPr>
            <a:endCxn id="1451" idx="0"/>
          </p:cNvCxnSpPr>
          <p:nvPr/>
        </p:nvCxnSpPr>
        <p:spPr>
          <a:xfrm>
            <a:off x="676988" y="30816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51"/>
          <p:cNvCxnSpPr>
            <a:endCxn id="1457" idx="7"/>
          </p:cNvCxnSpPr>
          <p:nvPr/>
        </p:nvCxnSpPr>
        <p:spPr>
          <a:xfrm>
            <a:off x="676897" y="3081742"/>
            <a:ext cx="746100" cy="3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51"/>
          <p:cNvCxnSpPr>
            <a:endCxn id="1463" idx="0"/>
          </p:cNvCxnSpPr>
          <p:nvPr/>
        </p:nvCxnSpPr>
        <p:spPr>
          <a:xfrm>
            <a:off x="676913" y="308167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51"/>
          <p:cNvCxnSpPr>
            <a:endCxn id="1469" idx="0"/>
          </p:cNvCxnSpPr>
          <p:nvPr/>
        </p:nvCxnSpPr>
        <p:spPr>
          <a:xfrm>
            <a:off x="676988" y="30816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51"/>
          <p:cNvCxnSpPr>
            <a:endCxn id="1475" idx="0"/>
          </p:cNvCxnSpPr>
          <p:nvPr/>
        </p:nvCxnSpPr>
        <p:spPr>
          <a:xfrm>
            <a:off x="676738" y="308167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51"/>
          <p:cNvCxnSpPr>
            <a:endCxn id="1481" idx="0"/>
          </p:cNvCxnSpPr>
          <p:nvPr/>
        </p:nvCxnSpPr>
        <p:spPr>
          <a:xfrm>
            <a:off x="676913" y="308167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51"/>
          <p:cNvCxnSpPr>
            <a:endCxn id="1487" idx="0"/>
          </p:cNvCxnSpPr>
          <p:nvPr/>
        </p:nvCxnSpPr>
        <p:spPr>
          <a:xfrm>
            <a:off x="676963" y="3081675"/>
            <a:ext cx="2396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51"/>
          <p:cNvCxnSpPr>
            <a:endCxn id="1445" idx="0"/>
          </p:cNvCxnSpPr>
          <p:nvPr/>
        </p:nvCxnSpPr>
        <p:spPr>
          <a:xfrm flipH="1">
            <a:off x="632538" y="308167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51"/>
          <p:cNvCxnSpPr>
            <a:endCxn id="1451" idx="0"/>
          </p:cNvCxnSpPr>
          <p:nvPr/>
        </p:nvCxnSpPr>
        <p:spPr>
          <a:xfrm flipH="1">
            <a:off x="984488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51"/>
          <p:cNvCxnSpPr>
            <a:endCxn id="1457" idx="0"/>
          </p:cNvCxnSpPr>
          <p:nvPr/>
        </p:nvCxnSpPr>
        <p:spPr>
          <a:xfrm>
            <a:off x="1028763" y="308167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51"/>
          <p:cNvCxnSpPr>
            <a:endCxn id="1463" idx="0"/>
          </p:cNvCxnSpPr>
          <p:nvPr/>
        </p:nvCxnSpPr>
        <p:spPr>
          <a:xfrm>
            <a:off x="1028813" y="30816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51"/>
          <p:cNvCxnSpPr>
            <a:endCxn id="1469" idx="0"/>
          </p:cNvCxnSpPr>
          <p:nvPr/>
        </p:nvCxnSpPr>
        <p:spPr>
          <a:xfrm>
            <a:off x="1028888" y="3081675"/>
            <a:ext cx="982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1"/>
          <p:cNvCxnSpPr>
            <a:endCxn id="1475" idx="0"/>
          </p:cNvCxnSpPr>
          <p:nvPr/>
        </p:nvCxnSpPr>
        <p:spPr>
          <a:xfrm>
            <a:off x="1028938" y="30816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51"/>
          <p:cNvCxnSpPr>
            <a:endCxn id="1481" idx="0"/>
          </p:cNvCxnSpPr>
          <p:nvPr/>
        </p:nvCxnSpPr>
        <p:spPr>
          <a:xfrm>
            <a:off x="1028813" y="3081675"/>
            <a:ext cx="1692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1"/>
          <p:cNvCxnSpPr>
            <a:endCxn id="1487" idx="0"/>
          </p:cNvCxnSpPr>
          <p:nvPr/>
        </p:nvCxnSpPr>
        <p:spPr>
          <a:xfrm>
            <a:off x="1028863" y="3081675"/>
            <a:ext cx="2044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51"/>
          <p:cNvCxnSpPr>
            <a:endCxn id="1445" idx="0"/>
          </p:cNvCxnSpPr>
          <p:nvPr/>
        </p:nvCxnSpPr>
        <p:spPr>
          <a:xfrm flipH="1">
            <a:off x="632538" y="308167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51"/>
          <p:cNvCxnSpPr>
            <a:endCxn id="1451" idx="0"/>
          </p:cNvCxnSpPr>
          <p:nvPr/>
        </p:nvCxnSpPr>
        <p:spPr>
          <a:xfrm flipH="1">
            <a:off x="984488" y="308167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1"/>
          <p:cNvCxnSpPr>
            <a:endCxn id="1457" idx="0"/>
          </p:cNvCxnSpPr>
          <p:nvPr/>
        </p:nvCxnSpPr>
        <p:spPr>
          <a:xfrm flipH="1">
            <a:off x="1341963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51"/>
          <p:cNvCxnSpPr>
            <a:endCxn id="1463" idx="0"/>
          </p:cNvCxnSpPr>
          <p:nvPr/>
        </p:nvCxnSpPr>
        <p:spPr>
          <a:xfrm>
            <a:off x="1386413" y="30816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51"/>
          <p:cNvCxnSpPr>
            <a:endCxn id="1469" idx="0"/>
          </p:cNvCxnSpPr>
          <p:nvPr/>
        </p:nvCxnSpPr>
        <p:spPr>
          <a:xfrm>
            <a:off x="1386188" y="3081675"/>
            <a:ext cx="625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51"/>
          <p:cNvCxnSpPr>
            <a:endCxn id="1475" idx="0"/>
          </p:cNvCxnSpPr>
          <p:nvPr/>
        </p:nvCxnSpPr>
        <p:spPr>
          <a:xfrm>
            <a:off x="1386238" y="3081675"/>
            <a:ext cx="977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2" name="Google Shape;1512;p51"/>
          <p:cNvCxnSpPr>
            <a:endCxn id="1481" idx="0"/>
          </p:cNvCxnSpPr>
          <p:nvPr/>
        </p:nvCxnSpPr>
        <p:spPr>
          <a:xfrm>
            <a:off x="1386413" y="3081675"/>
            <a:ext cx="1334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51"/>
          <p:cNvCxnSpPr>
            <a:endCxn id="1487" idx="0"/>
          </p:cNvCxnSpPr>
          <p:nvPr/>
        </p:nvCxnSpPr>
        <p:spPr>
          <a:xfrm>
            <a:off x="1386163" y="3081675"/>
            <a:ext cx="1686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51"/>
          <p:cNvCxnSpPr>
            <a:endCxn id="1445" idx="0"/>
          </p:cNvCxnSpPr>
          <p:nvPr/>
        </p:nvCxnSpPr>
        <p:spPr>
          <a:xfrm flipH="1">
            <a:off x="632538" y="30816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51"/>
          <p:cNvCxnSpPr>
            <a:endCxn id="1451" idx="0"/>
          </p:cNvCxnSpPr>
          <p:nvPr/>
        </p:nvCxnSpPr>
        <p:spPr>
          <a:xfrm flipH="1">
            <a:off x="984488" y="308167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51"/>
          <p:cNvCxnSpPr>
            <a:endCxn id="1457" idx="0"/>
          </p:cNvCxnSpPr>
          <p:nvPr/>
        </p:nvCxnSpPr>
        <p:spPr>
          <a:xfrm flipH="1">
            <a:off x="1341963" y="308167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51"/>
          <p:cNvCxnSpPr>
            <a:endCxn id="1463" idx="0"/>
          </p:cNvCxnSpPr>
          <p:nvPr/>
        </p:nvCxnSpPr>
        <p:spPr>
          <a:xfrm flipH="1">
            <a:off x="1693913" y="3081675"/>
            <a:ext cx="362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51"/>
          <p:cNvCxnSpPr>
            <a:endCxn id="1469" idx="0"/>
          </p:cNvCxnSpPr>
          <p:nvPr/>
        </p:nvCxnSpPr>
        <p:spPr>
          <a:xfrm flipH="1">
            <a:off x="2011688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51"/>
          <p:cNvCxnSpPr>
            <a:endCxn id="1475" idx="0"/>
          </p:cNvCxnSpPr>
          <p:nvPr/>
        </p:nvCxnSpPr>
        <p:spPr>
          <a:xfrm>
            <a:off x="2056138" y="30816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51"/>
          <p:cNvCxnSpPr>
            <a:endCxn id="1481" idx="0"/>
          </p:cNvCxnSpPr>
          <p:nvPr/>
        </p:nvCxnSpPr>
        <p:spPr>
          <a:xfrm>
            <a:off x="2056013" y="30816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51"/>
          <p:cNvCxnSpPr>
            <a:endCxn id="1487" idx="0"/>
          </p:cNvCxnSpPr>
          <p:nvPr/>
        </p:nvCxnSpPr>
        <p:spPr>
          <a:xfrm>
            <a:off x="2056063" y="3081675"/>
            <a:ext cx="1017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51"/>
          <p:cNvCxnSpPr>
            <a:endCxn id="1445" idx="0"/>
          </p:cNvCxnSpPr>
          <p:nvPr/>
        </p:nvCxnSpPr>
        <p:spPr>
          <a:xfrm flipH="1">
            <a:off x="632538" y="308167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51"/>
          <p:cNvCxnSpPr>
            <a:endCxn id="1451" idx="0"/>
          </p:cNvCxnSpPr>
          <p:nvPr/>
        </p:nvCxnSpPr>
        <p:spPr>
          <a:xfrm flipH="1">
            <a:off x="984488" y="30816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51"/>
          <p:cNvCxnSpPr>
            <a:endCxn id="1457" idx="0"/>
          </p:cNvCxnSpPr>
          <p:nvPr/>
        </p:nvCxnSpPr>
        <p:spPr>
          <a:xfrm flipH="1">
            <a:off x="1341963" y="3081675"/>
            <a:ext cx="1065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5" name="Google Shape;1525;p51"/>
          <p:cNvCxnSpPr>
            <a:endCxn id="1463" idx="0"/>
          </p:cNvCxnSpPr>
          <p:nvPr/>
        </p:nvCxnSpPr>
        <p:spPr>
          <a:xfrm flipH="1">
            <a:off x="1693913" y="3081675"/>
            <a:ext cx="714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51"/>
          <p:cNvCxnSpPr>
            <a:endCxn id="1469" idx="0"/>
          </p:cNvCxnSpPr>
          <p:nvPr/>
        </p:nvCxnSpPr>
        <p:spPr>
          <a:xfrm flipH="1">
            <a:off x="2011688" y="308167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51"/>
          <p:cNvCxnSpPr>
            <a:endCxn id="1475" idx="0"/>
          </p:cNvCxnSpPr>
          <p:nvPr/>
        </p:nvCxnSpPr>
        <p:spPr>
          <a:xfrm flipH="1">
            <a:off x="2363638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51"/>
          <p:cNvCxnSpPr>
            <a:endCxn id="1481" idx="0"/>
          </p:cNvCxnSpPr>
          <p:nvPr/>
        </p:nvCxnSpPr>
        <p:spPr>
          <a:xfrm>
            <a:off x="2407913" y="3081675"/>
            <a:ext cx="3132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51"/>
          <p:cNvCxnSpPr>
            <a:endCxn id="1487" idx="0"/>
          </p:cNvCxnSpPr>
          <p:nvPr/>
        </p:nvCxnSpPr>
        <p:spPr>
          <a:xfrm>
            <a:off x="2407963" y="3081675"/>
            <a:ext cx="665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0" name="Google Shape;1530;p51"/>
          <p:cNvCxnSpPr>
            <a:endCxn id="1445" idx="0"/>
          </p:cNvCxnSpPr>
          <p:nvPr/>
        </p:nvCxnSpPr>
        <p:spPr>
          <a:xfrm flipH="1">
            <a:off x="632538" y="308167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51"/>
          <p:cNvCxnSpPr>
            <a:endCxn id="1451" idx="0"/>
          </p:cNvCxnSpPr>
          <p:nvPr/>
        </p:nvCxnSpPr>
        <p:spPr>
          <a:xfrm flipH="1">
            <a:off x="984488" y="3081675"/>
            <a:ext cx="17811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2" name="Google Shape;1532;p51"/>
          <p:cNvCxnSpPr>
            <a:endCxn id="1457" idx="0"/>
          </p:cNvCxnSpPr>
          <p:nvPr/>
        </p:nvCxnSpPr>
        <p:spPr>
          <a:xfrm flipH="1">
            <a:off x="1341963" y="30816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51"/>
          <p:cNvCxnSpPr>
            <a:endCxn id="1463" idx="0"/>
          </p:cNvCxnSpPr>
          <p:nvPr/>
        </p:nvCxnSpPr>
        <p:spPr>
          <a:xfrm flipH="1">
            <a:off x="1693913" y="3081675"/>
            <a:ext cx="10716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51"/>
          <p:cNvCxnSpPr>
            <a:endCxn id="1469" idx="0"/>
          </p:cNvCxnSpPr>
          <p:nvPr/>
        </p:nvCxnSpPr>
        <p:spPr>
          <a:xfrm flipH="1">
            <a:off x="2011688" y="308167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51"/>
          <p:cNvCxnSpPr>
            <a:endCxn id="1475" idx="0"/>
          </p:cNvCxnSpPr>
          <p:nvPr/>
        </p:nvCxnSpPr>
        <p:spPr>
          <a:xfrm flipH="1">
            <a:off x="2363638" y="3081675"/>
            <a:ext cx="4017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51"/>
          <p:cNvCxnSpPr>
            <a:endCxn id="1481" idx="0"/>
          </p:cNvCxnSpPr>
          <p:nvPr/>
        </p:nvCxnSpPr>
        <p:spPr>
          <a:xfrm flipH="1">
            <a:off x="2721113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51"/>
          <p:cNvCxnSpPr>
            <a:endCxn id="1487" idx="0"/>
          </p:cNvCxnSpPr>
          <p:nvPr/>
        </p:nvCxnSpPr>
        <p:spPr>
          <a:xfrm>
            <a:off x="2765563" y="3081675"/>
            <a:ext cx="307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51"/>
          <p:cNvCxnSpPr>
            <a:endCxn id="1487" idx="0"/>
          </p:cNvCxnSpPr>
          <p:nvPr/>
        </p:nvCxnSpPr>
        <p:spPr>
          <a:xfrm flipH="1">
            <a:off x="3073063" y="3081675"/>
            <a:ext cx="44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51"/>
          <p:cNvCxnSpPr>
            <a:endCxn id="1481" idx="0"/>
          </p:cNvCxnSpPr>
          <p:nvPr/>
        </p:nvCxnSpPr>
        <p:spPr>
          <a:xfrm flipH="1">
            <a:off x="2721113" y="3081675"/>
            <a:ext cx="3963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51"/>
          <p:cNvCxnSpPr>
            <a:endCxn id="1475" idx="0"/>
          </p:cNvCxnSpPr>
          <p:nvPr/>
        </p:nvCxnSpPr>
        <p:spPr>
          <a:xfrm flipH="1">
            <a:off x="2363638" y="3081675"/>
            <a:ext cx="753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51"/>
          <p:cNvCxnSpPr>
            <a:endCxn id="1469" idx="0"/>
          </p:cNvCxnSpPr>
          <p:nvPr/>
        </p:nvCxnSpPr>
        <p:spPr>
          <a:xfrm flipH="1">
            <a:off x="2011688" y="3081675"/>
            <a:ext cx="11058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1"/>
          <p:cNvCxnSpPr>
            <a:endCxn id="1463" idx="0"/>
          </p:cNvCxnSpPr>
          <p:nvPr/>
        </p:nvCxnSpPr>
        <p:spPr>
          <a:xfrm flipH="1">
            <a:off x="1693913" y="3081675"/>
            <a:ext cx="14235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3" name="Google Shape;1543;p51"/>
          <p:cNvCxnSpPr>
            <a:endCxn id="1457" idx="0"/>
          </p:cNvCxnSpPr>
          <p:nvPr/>
        </p:nvCxnSpPr>
        <p:spPr>
          <a:xfrm flipH="1">
            <a:off x="1341963" y="3081675"/>
            <a:ext cx="17754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51"/>
          <p:cNvCxnSpPr>
            <a:endCxn id="1451" idx="0"/>
          </p:cNvCxnSpPr>
          <p:nvPr/>
        </p:nvCxnSpPr>
        <p:spPr>
          <a:xfrm flipH="1">
            <a:off x="984488" y="3081675"/>
            <a:ext cx="21330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51"/>
          <p:cNvCxnSpPr>
            <a:endCxn id="1445" idx="0"/>
          </p:cNvCxnSpPr>
          <p:nvPr/>
        </p:nvCxnSpPr>
        <p:spPr>
          <a:xfrm flipH="1">
            <a:off x="632538" y="3081675"/>
            <a:ext cx="248490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6" name="Google Shape;1546;p51"/>
          <p:cNvSpPr txBox="1"/>
          <p:nvPr/>
        </p:nvSpPr>
        <p:spPr>
          <a:xfrm>
            <a:off x="4058200" y="3329350"/>
            <a:ext cx="6255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aseline="-25000" lang="en" sz="1100">
                <a:latin typeface="Courier New"/>
                <a:ea typeface="Courier New"/>
                <a:cs typeface="Courier New"/>
                <a:sym typeface="Courier New"/>
              </a:rPr>
              <a:t>A,t=0</a:t>
            </a:r>
            <a:endParaRPr baseline="-25000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47" name="Google Shape;15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612" y="1931725"/>
            <a:ext cx="2336663" cy="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start:  </a:t>
            </a:r>
            <a:r>
              <a:rPr lang="en"/>
              <a:t>Optimizations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language model is a classifier:  P(next word | previous words).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presents a challenge to the classifier models we’ve built so far...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(LSTM)</a:t>
            </a:r>
            <a:endParaRPr/>
          </a:p>
        </p:txBody>
      </p:sp>
      <p:sp>
        <p:nvSpPr>
          <p:cNvPr id="1553" name="Google Shape;1553;p5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if hidden units could hold onto their own activation memory until they are needed?  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Idea </a:t>
            </a:r>
            <a:r>
              <a:rPr lang="en" sz="1200"/>
              <a:t>replace hidden units with memory cells designed to remember information until its needed.</a:t>
            </a:r>
            <a:br>
              <a:rPr lang="en" sz="1200"/>
            </a:br>
            <a:br>
              <a:rPr lang="en" sz="1200"/>
            </a:br>
            <a:br>
              <a:rPr lang="en" sz="1200"/>
            </a:br>
            <a:r>
              <a:rPr b="1" i="1" lang="en" sz="1000"/>
              <a:t>Self connection </a:t>
            </a:r>
            <a:r>
              <a:rPr lang="en" sz="1000"/>
              <a:t>holds activation from one time step to the next.</a:t>
            </a:r>
            <a:br>
              <a:rPr b="1" lang="en" sz="1000"/>
            </a:br>
            <a:r>
              <a:rPr b="1" i="1" lang="en" sz="1000"/>
              <a:t>Input gate</a:t>
            </a:r>
            <a:r>
              <a:rPr b="1" lang="en" sz="1000"/>
              <a:t> </a:t>
            </a:r>
            <a:r>
              <a:rPr lang="en" sz="1000"/>
              <a:t>selects when to update.</a:t>
            </a:r>
            <a:br>
              <a:rPr lang="en" sz="1000"/>
            </a:br>
            <a:r>
              <a:rPr b="1" i="1" lang="en" sz="1000"/>
              <a:t>Output gate</a:t>
            </a:r>
            <a:r>
              <a:rPr lang="en" sz="1000"/>
              <a:t> selects when to expose contents.</a:t>
            </a:r>
            <a:br>
              <a:rPr lang="en" sz="1000"/>
            </a:br>
            <a:r>
              <a:rPr b="1" i="1" lang="en" sz="1000"/>
              <a:t>Forget gate</a:t>
            </a:r>
            <a:r>
              <a:rPr lang="en" sz="1000"/>
              <a:t> selects when to forget info. that is no longer useful.</a:t>
            </a:r>
            <a:br>
              <a:rPr lang="en" sz="1000"/>
            </a:br>
            <a:br>
              <a:rPr lang="en" sz="1000"/>
            </a:br>
            <a:r>
              <a:rPr b="1" lang="en" sz="1200"/>
              <a:t>Sigmoid Based Gating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200"/>
          </a:p>
        </p:txBody>
      </p:sp>
      <p:sp>
        <p:nvSpPr>
          <p:cNvPr id="1554" name="Google Shape;1554;p52"/>
          <p:cNvSpPr txBox="1"/>
          <p:nvPr/>
        </p:nvSpPr>
        <p:spPr>
          <a:xfrm>
            <a:off x="4832400" y="239970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Design Features</a:t>
            </a:r>
            <a:endParaRPr b="1" sz="1200"/>
          </a:p>
        </p:txBody>
      </p:sp>
      <p:pic>
        <p:nvPicPr>
          <p:cNvPr id="1555" name="Google Shape;15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6" name="Google Shape;1556;p52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52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1558" name="Google Shape;1558;p52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Remember </a:t>
            </a: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9" name="Google Shape;1559;p52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0" name="Google Shape;1560;p52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1" name="Google Shape;1561;p52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2" name="Google Shape;1562;p52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3" name="Google Shape;156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500" y="3886125"/>
            <a:ext cx="2085780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4" name="Google Shape;1564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5275" y="3886125"/>
            <a:ext cx="1526025" cy="101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p52"/>
          <p:cNvSpPr txBox="1"/>
          <p:nvPr/>
        </p:nvSpPr>
        <p:spPr>
          <a:xfrm>
            <a:off x="6667500" y="4251450"/>
            <a:ext cx="2267100" cy="7398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 u="sng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σ</a:t>
            </a:r>
            <a:r>
              <a:rPr i="1" lang="en" sz="1100" u="sng">
                <a:solidFill>
                  <a:srgbClr val="FFFFFF"/>
                </a:solidFill>
              </a:rPr>
              <a:t> gating is differentiable!</a:t>
            </a:r>
            <a:br>
              <a:rPr i="1" lang="en" sz="1100" u="sng">
                <a:solidFill>
                  <a:srgbClr val="FFFFFF"/>
                </a:solidFill>
              </a:rPr>
            </a:br>
            <a:br>
              <a:rPr i="1"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Trainable using gradient methods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Tasks</a:t>
            </a:r>
            <a:endParaRPr/>
          </a:p>
        </p:txBody>
      </p:sp>
      <p:sp>
        <p:nvSpPr>
          <p:cNvPr id="1571" name="Google Shape;1571;p5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tasks are a good fit for LSTMs?  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200"/>
          </a:p>
        </p:txBody>
      </p:sp>
      <p:pic>
        <p:nvPicPr>
          <p:cNvPr id="1572" name="Google Shape;15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3" name="Google Shape;1573;p53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53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1575" name="Google Shape;1575;p53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6" name="Google Shape;1576;p53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7" name="Google Shape;1577;p53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8" name="Google Shape;1578;p53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9" name="Google Shape;1579;p53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Tasks</a:t>
            </a:r>
            <a:endParaRPr/>
          </a:p>
        </p:txBody>
      </p:sp>
      <p:sp>
        <p:nvSpPr>
          <p:cNvPr id="1585" name="Google Shape;1585;p5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What tasks are a good fit for LSTMs?   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Sequence Labeling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Part-of-speech tagging (POS),  word sense disambiguation (WSD), syntactic chunking, named entity recognition (NER), Information Extraction (IE), Event Detection.</a:t>
            </a:r>
            <a:br>
              <a:rPr lang="en" sz="1200"/>
            </a:br>
            <a:br>
              <a:rPr lang="en" sz="1200"/>
            </a:br>
            <a:r>
              <a:rPr b="1" lang="en" sz="1200"/>
              <a:t>Sequence Transduction </a:t>
            </a: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Chatbots (</a:t>
            </a:r>
            <a:r>
              <a:rPr lang="en" sz="1200" u="sng">
                <a:solidFill>
                  <a:schemeClr val="accent5"/>
                </a:solidFill>
                <a:hlinkClick r:id="rId3"/>
              </a:rPr>
              <a:t>Vinyals and Le 2015</a:t>
            </a:r>
            <a:r>
              <a:rPr lang="en" sz="1200"/>
              <a:t>), Response Suggestion (</a:t>
            </a:r>
            <a:r>
              <a:rPr lang="en" sz="1200" u="sng">
                <a:solidFill>
                  <a:schemeClr val="accent5"/>
                </a:solidFill>
                <a:hlinkClick r:id="rId4"/>
              </a:rPr>
              <a:t>Kannan et al., 2016</a:t>
            </a:r>
            <a:r>
              <a:rPr lang="en" sz="1200"/>
              <a:t>) Machine Translation (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Wu et al., 2016</a:t>
            </a:r>
            <a:r>
              <a:rPr lang="en" sz="1200"/>
              <a:t>), Abstractive Summarization (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Chopra et al., 2016</a:t>
            </a:r>
            <a:r>
              <a:rPr lang="en" sz="1200"/>
              <a:t>), Text Simplification (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Wang et al., 2016</a:t>
            </a:r>
            <a:r>
              <a:rPr lang="en" sz="1200"/>
              <a:t>)</a:t>
            </a:r>
            <a:br>
              <a:rPr lang="en" sz="1000"/>
            </a:br>
            <a:endParaRPr b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br>
              <a:rPr lang="en" sz="1000"/>
            </a:br>
            <a:br>
              <a:rPr lang="en" sz="1000"/>
            </a:br>
            <a:endParaRPr sz="1200"/>
          </a:p>
        </p:txBody>
      </p:sp>
      <p:pic>
        <p:nvPicPr>
          <p:cNvPr id="1586" name="Google Shape;1586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p54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54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9"/>
              </a:rPr>
              <a:t>http://colah.github.io/posts/2015-08-Understanding-LSTMs/</a:t>
            </a:r>
            <a:endParaRPr sz="600"/>
          </a:p>
        </p:txBody>
      </p:sp>
      <p:sp>
        <p:nvSpPr>
          <p:cNvPr id="1589" name="Google Shape;1589;p54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0" name="Google Shape;1590;p54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1" name="Google Shape;1591;p54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2" name="Google Shape;1592;p54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3" name="Google Shape;1593;p54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LSTMs</a:t>
            </a:r>
            <a:endParaRPr/>
          </a:p>
        </p:txBody>
      </p:sp>
      <p:sp>
        <p:nvSpPr>
          <p:cNvPr id="1599" name="Google Shape;1599;p55"/>
          <p:cNvSpPr txBox="1"/>
          <p:nvPr>
            <p:ph idx="2" type="body"/>
          </p:nvPr>
        </p:nvSpPr>
        <p:spPr>
          <a:xfrm>
            <a:off x="4832400" y="10565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Are LSTMs the solution to all language problems?  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000"/>
            </a:br>
            <a:endParaRPr sz="1200"/>
          </a:p>
        </p:txBody>
      </p:sp>
      <p:pic>
        <p:nvPicPr>
          <p:cNvPr id="1600" name="Google Shape;160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1" name="Google Shape;1601;p55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5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1603" name="Google Shape;1603;p55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4" name="Google Shape;1604;p55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5" name="Google Shape;1605;p55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6" name="Google Shape;1606;p55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7" name="Google Shape;1607;p55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LSTMs</a:t>
            </a:r>
            <a:endParaRPr/>
          </a:p>
        </p:txBody>
      </p:sp>
      <p:sp>
        <p:nvSpPr>
          <p:cNvPr id="1613" name="Google Shape;1613;p56"/>
          <p:cNvSpPr txBox="1"/>
          <p:nvPr>
            <p:ph idx="2" type="body"/>
          </p:nvPr>
        </p:nvSpPr>
        <p:spPr>
          <a:xfrm>
            <a:off x="4832400" y="1056500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/>
              <a:t>Are LSTMs the solution to all language problems?  </a:t>
            </a:r>
            <a:endParaRPr b="1" i="1"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Vanishing gradients </a:t>
            </a:r>
            <a:r>
              <a:rPr lang="en" sz="1200"/>
              <a:t>are still a problem as sources of gradient noise still present at each time step.</a:t>
            </a:r>
            <a:br>
              <a:rPr lang="en" sz="1200"/>
            </a:br>
            <a:br>
              <a:rPr lang="en" sz="1200"/>
            </a:br>
            <a:r>
              <a:rPr b="1" lang="en" sz="1200"/>
              <a:t>Forgetful </a:t>
            </a:r>
            <a:r>
              <a:rPr lang="en" sz="1200"/>
              <a:t>by the end of the sequence the LSTM may have forgotten the beginning.</a:t>
            </a:r>
            <a:br>
              <a:rPr lang="en" sz="1200"/>
            </a:br>
            <a:br>
              <a:rPr lang="en" sz="1200"/>
            </a:br>
            <a:r>
              <a:rPr b="1" lang="en" sz="1200"/>
              <a:t>Emphasis on local context </a:t>
            </a:r>
            <a:r>
              <a:rPr lang="en" sz="1200"/>
              <a:t>easier to learn and use information over short distances rather than wider context.</a:t>
            </a:r>
            <a:br>
              <a:rPr lang="en" sz="1200"/>
            </a:br>
            <a:br>
              <a:rPr lang="en" sz="1200"/>
            </a:br>
            <a:r>
              <a:rPr b="1" lang="en" sz="1200"/>
              <a:t>Design limits GPU acceleration</a:t>
            </a:r>
            <a:r>
              <a:rPr lang="en" sz="1200"/>
              <a:t> due to sequential dependencies.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Partial solutions</a:t>
            </a:r>
            <a:br>
              <a:rPr lang="en" sz="1000"/>
            </a:br>
            <a:r>
              <a:rPr lang="en" sz="1000"/>
              <a:t>Skip connections, bi-LSTM, attention, use alternative network (CNNs, Transformer)</a:t>
            </a:r>
            <a:br>
              <a:rPr lang="en" sz="1000"/>
            </a:br>
            <a:br>
              <a:rPr lang="en" sz="1000"/>
            </a:br>
            <a:endParaRPr sz="1200"/>
          </a:p>
        </p:txBody>
      </p:sp>
      <p:pic>
        <p:nvPicPr>
          <p:cNvPr id="1614" name="Google Shape;161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056488"/>
            <a:ext cx="3235988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5" name="Google Shape;1615;p56"/>
          <p:cNvSpPr/>
          <p:nvPr/>
        </p:nvSpPr>
        <p:spPr>
          <a:xfrm>
            <a:off x="3505200" y="4410075"/>
            <a:ext cx="304800" cy="33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56"/>
          <p:cNvSpPr txBox="1"/>
          <p:nvPr/>
        </p:nvSpPr>
        <p:spPr>
          <a:xfrm>
            <a:off x="1831775" y="4328475"/>
            <a:ext cx="13716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Diagram from Colah's Understanding LSTM Networks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http://colah.github.io/posts/2015-08-Understanding-LSTMs/</a:t>
            </a:r>
            <a:endParaRPr sz="600"/>
          </a:p>
        </p:txBody>
      </p:sp>
      <p:sp>
        <p:nvSpPr>
          <p:cNvPr id="1617" name="Google Shape;1617;p56"/>
          <p:cNvSpPr txBox="1"/>
          <p:nvPr/>
        </p:nvSpPr>
        <p:spPr>
          <a:xfrm>
            <a:off x="779750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8" name="Google Shape;1618;p56"/>
          <p:cNvSpPr txBox="1"/>
          <p:nvPr/>
        </p:nvSpPr>
        <p:spPr>
          <a:xfrm>
            <a:off x="1373225" y="3364075"/>
            <a:ext cx="5538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9" name="Google Shape;1619;p56"/>
          <p:cNvSpPr txBox="1"/>
          <p:nvPr/>
        </p:nvSpPr>
        <p:spPr>
          <a:xfrm>
            <a:off x="2640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Forget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0" name="Google Shape;1620;p56"/>
          <p:cNvSpPr txBox="1"/>
          <p:nvPr/>
        </p:nvSpPr>
        <p:spPr>
          <a:xfrm>
            <a:off x="1717475" y="3364075"/>
            <a:ext cx="6789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Output G.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1" name="Google Shape;1621;p56"/>
          <p:cNvSpPr/>
          <p:nvPr/>
        </p:nvSpPr>
        <p:spPr>
          <a:xfrm>
            <a:off x="91025" y="3552825"/>
            <a:ext cx="347100" cy="33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7"/>
          <p:cNvSpPr txBox="1"/>
          <p:nvPr>
            <p:ph type="title"/>
          </p:nvPr>
        </p:nvSpPr>
        <p:spPr>
          <a:xfrm>
            <a:off x="311700" y="213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References</a:t>
            </a:r>
            <a:endParaRPr/>
          </a:p>
        </p:txBody>
      </p:sp>
      <p:sp>
        <p:nvSpPr>
          <p:cNvPr id="1627" name="Google Shape;1627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ftp://ftp.idsia.ch/pub/juergen/lstm.pdf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http://colah.github.io/posts/2015-08-Understanding-LSTMs/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8" name="Google Shape;162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475" y="875175"/>
            <a:ext cx="7435449" cy="27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Notes</a:t>
            </a:r>
            <a:endParaRPr/>
          </a:p>
        </p:txBody>
      </p:sp>
      <p:sp>
        <p:nvSpPr>
          <p:cNvPr id="1634" name="Google Shape;1634;p58"/>
          <p:cNvSpPr txBox="1"/>
          <p:nvPr>
            <p:ph idx="1" type="body"/>
          </p:nvPr>
        </p:nvSpPr>
        <p:spPr>
          <a:xfrm>
            <a:off x="311700" y="1147225"/>
            <a:ext cx="3999900" cy="3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Agenda</a:t>
            </a:r>
            <a:endParaRPr b="1" sz="30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Learning Optimizations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Negative Sampling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Hierarchical Softmax</a:t>
            </a:r>
            <a:endParaRPr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Processing Sequences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Window Models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Recurrent Neural Network (RNN)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Backpropagation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Long Short-Term Memory (LSTM)</a:t>
            </a:r>
            <a:endParaRPr/>
          </a:p>
        </p:txBody>
      </p:sp>
      <p:sp>
        <p:nvSpPr>
          <p:cNvPr id="1635" name="Google Shape;1635;p58"/>
          <p:cNvSpPr txBox="1"/>
          <p:nvPr>
            <p:ph idx="2" type="body"/>
          </p:nvPr>
        </p:nvSpPr>
        <p:spPr>
          <a:xfrm>
            <a:off x="4832400" y="110777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conomica"/>
                <a:ea typeface="Economica"/>
                <a:cs typeface="Economica"/>
                <a:sym typeface="Economica"/>
              </a:rPr>
              <a:t>Reminders</a:t>
            </a:r>
            <a:endParaRPr sz="3000">
              <a:latin typeface="Economica"/>
              <a:ea typeface="Economica"/>
              <a:cs typeface="Economica"/>
              <a:sym typeface="Economic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Project Proposal: October 14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 sz="1400"/>
              <a:t>200-300 words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At least four references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Details in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Guidelines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5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6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endParaRPr/>
          </a:p>
        </p:txBody>
      </p:sp>
      <p:pic>
        <p:nvPicPr>
          <p:cNvPr descr="Screenshot from 2016-09-23 01:46:31.png" id="1651" name="Google Shape;165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75" y="1771650"/>
            <a:ext cx="6705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Distributed Representations of Words and Phrases and their Compositionality</a:t>
            </a:r>
            <a:br>
              <a:rPr lang="en"/>
            </a:br>
            <a:r>
              <a:rPr lang="en" sz="1200"/>
              <a:t>Mikolov et al. (2013)</a:t>
            </a:r>
            <a:endParaRPr sz="12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Sampling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Softmax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ftmax_logistic.png" id="1656" name="Google Shape;165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25" y="2750600"/>
            <a:ext cx="5736550" cy="223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09-23 01:46:31.png" id="1657" name="Google Shape;1657;p62"/>
          <p:cNvPicPr preferRelativeResize="0"/>
          <p:nvPr/>
        </p:nvPicPr>
        <p:blipFill rotWithShape="1">
          <a:blip r:embed="rId4">
            <a:alphaModFix/>
          </a:blip>
          <a:srcRect b="10216" l="8009" r="4936" t="16178"/>
          <a:stretch/>
        </p:blipFill>
        <p:spPr>
          <a:xfrm>
            <a:off x="1703725" y="1368625"/>
            <a:ext cx="5736549" cy="11574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8" name="Google Shape;1658;p62"/>
          <p:cNvCxnSpPr/>
          <p:nvPr/>
        </p:nvCxnSpPr>
        <p:spPr>
          <a:xfrm rot="10800000">
            <a:off x="7293350" y="4025125"/>
            <a:ext cx="147300" cy="58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vs Sigmoid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6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Naturally normalized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during training?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scoring?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does it really not help very much?</a:t>
            </a:r>
            <a:endParaRPr/>
          </a:p>
        </p:txBody>
      </p:sp>
      <p:sp>
        <p:nvSpPr>
          <p:cNvPr id="1665" name="Google Shape;1665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Softmax</a:t>
            </a:r>
            <a:endParaRPr/>
          </a:p>
        </p:txBody>
      </p:sp>
      <p:pic>
        <p:nvPicPr>
          <p:cNvPr id="1666" name="Google Shape;16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375" y="2952750"/>
            <a:ext cx="57150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6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+ Chain rule = Backpropagation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 = CE(y, y_true)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σ(a)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Wx +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update? SGD: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→ W - ɑ·(dL / dW)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(dL / dW)</a:t>
            </a:r>
            <a:r>
              <a:rPr baseline="-25000" lang="en"/>
              <a:t>ij</a:t>
            </a:r>
            <a:r>
              <a:rPr lang="en"/>
              <a:t> = (dL / dW</a:t>
            </a:r>
            <a:r>
              <a:rPr baseline="-25000" lang="en"/>
              <a:t>ij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= (dL / dy)(dy / da)(da / dW</a:t>
            </a:r>
            <a:r>
              <a:rPr baseline="-25000" lang="en"/>
              <a:t>ij</a:t>
            </a:r>
            <a:r>
              <a:rPr lang="en"/>
              <a:t>)</a:t>
            </a:r>
            <a:endParaRPr/>
          </a:p>
        </p:txBody>
      </p:sp>
      <p:sp>
        <p:nvSpPr>
          <p:cNvPr id="1672" name="Google Shape;1672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Training: Backpropagation</a:t>
            </a:r>
            <a:endParaRPr/>
          </a:p>
        </p:txBody>
      </p:sp>
      <p:pic>
        <p:nvPicPr>
          <p:cNvPr id="1673" name="Google Shape;167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150" y="2016098"/>
            <a:ext cx="4919951" cy="25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Fully Connected (A1) Neural Networks</a:t>
            </a:r>
            <a:endParaRPr/>
          </a:p>
        </p:txBody>
      </p:sp>
      <p:sp>
        <p:nvSpPr>
          <p:cNvPr id="1679" name="Google Shape;1679;p65"/>
          <p:cNvSpPr/>
          <p:nvPr/>
        </p:nvSpPr>
        <p:spPr>
          <a:xfrm>
            <a:off x="3617725" y="37887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1680" name="Google Shape;1680;p65"/>
          <p:cNvSpPr/>
          <p:nvPr/>
        </p:nvSpPr>
        <p:spPr>
          <a:xfrm>
            <a:off x="3617725" y="33315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1681" name="Google Shape;1681;p65"/>
          <p:cNvSpPr/>
          <p:nvPr/>
        </p:nvSpPr>
        <p:spPr>
          <a:xfrm>
            <a:off x="3617725" y="28743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1682" name="Google Shape;1682;p65"/>
          <p:cNvSpPr/>
          <p:nvPr/>
        </p:nvSpPr>
        <p:spPr>
          <a:xfrm>
            <a:off x="3617725" y="2417125"/>
            <a:ext cx="1411500" cy="334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Nonlinearity</a:t>
            </a:r>
            <a:endParaRPr/>
          </a:p>
        </p:txBody>
      </p:sp>
      <p:sp>
        <p:nvSpPr>
          <p:cNvPr id="1683" name="Google Shape;1683;p65"/>
          <p:cNvSpPr/>
          <p:nvPr/>
        </p:nvSpPr>
        <p:spPr>
          <a:xfrm>
            <a:off x="3617725" y="4245925"/>
            <a:ext cx="1411500" cy="334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1      </a:t>
            </a:r>
            <a:r>
              <a:rPr lang="en"/>
              <a:t>       x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684" name="Google Shape;1684;p65"/>
          <p:cNvSpPr/>
          <p:nvPr/>
        </p:nvSpPr>
        <p:spPr>
          <a:xfrm>
            <a:off x="3617725" y="1959925"/>
            <a:ext cx="14115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</p:txBody>
      </p:sp>
      <p:sp>
        <p:nvSpPr>
          <p:cNvPr id="1685" name="Google Shape;1685;p65"/>
          <p:cNvSpPr/>
          <p:nvPr/>
        </p:nvSpPr>
        <p:spPr>
          <a:xfrm>
            <a:off x="3617725" y="1225225"/>
            <a:ext cx="1411500" cy="612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Or Softmax</a:t>
            </a:r>
            <a:endParaRPr/>
          </a:p>
        </p:txBody>
      </p:sp>
      <p:cxnSp>
        <p:nvCxnSpPr>
          <p:cNvPr id="1686" name="Google Shape;1686;p65"/>
          <p:cNvCxnSpPr>
            <a:stCxn id="1683" idx="0"/>
            <a:endCxn id="1685" idx="2"/>
          </p:cNvCxnSpPr>
          <p:nvPr/>
        </p:nvCxnSpPr>
        <p:spPr>
          <a:xfrm rot="10800000">
            <a:off x="4323475" y="1837525"/>
            <a:ext cx="0" cy="24084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7" name="Google Shape;1687;p65"/>
          <p:cNvSpPr/>
          <p:nvPr/>
        </p:nvSpPr>
        <p:spPr>
          <a:xfrm>
            <a:off x="5824850" y="2996725"/>
            <a:ext cx="2955000" cy="13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 = Wx + b</a:t>
            </a:r>
            <a:endParaRPr/>
          </a:p>
        </p:txBody>
      </p:sp>
      <p:cxnSp>
        <p:nvCxnSpPr>
          <p:cNvPr id="1688" name="Google Shape;1688;p65"/>
          <p:cNvCxnSpPr>
            <a:stCxn id="1679" idx="3"/>
          </p:cNvCxnSpPr>
          <p:nvPr/>
        </p:nvCxnSpPr>
        <p:spPr>
          <a:xfrm flipH="1" rot="10800000">
            <a:off x="5029225" y="3014425"/>
            <a:ext cx="784200" cy="941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65"/>
          <p:cNvCxnSpPr>
            <a:stCxn id="1679" idx="3"/>
          </p:cNvCxnSpPr>
          <p:nvPr/>
        </p:nvCxnSpPr>
        <p:spPr>
          <a:xfrm>
            <a:off x="5029225" y="3956125"/>
            <a:ext cx="784200" cy="374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65"/>
          <p:cNvSpPr/>
          <p:nvPr/>
        </p:nvSpPr>
        <p:spPr>
          <a:xfrm>
            <a:off x="4251775" y="4245925"/>
            <a:ext cx="143400" cy="3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“Neural Probabilistic Language Model” (NPLM)</a:t>
            </a:r>
            <a:endParaRPr/>
          </a:p>
        </p:txBody>
      </p:sp>
      <p:pic>
        <p:nvPicPr>
          <p:cNvPr descr="nplm.png" id="1696" name="Google Shape;169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50" y="2029350"/>
            <a:ext cx="3687199" cy="29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on Text</a:t>
            </a:r>
            <a:endParaRPr/>
          </a:p>
        </p:txBody>
      </p:sp>
      <p:sp>
        <p:nvSpPr>
          <p:cNvPr id="1698" name="Google Shape;1698;p6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architecture: “window model”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for tagging and entity recognition</a:t>
            </a:r>
            <a:endParaRPr/>
          </a:p>
        </p:txBody>
      </p:sp>
      <p:grpSp>
        <p:nvGrpSpPr>
          <p:cNvPr id="1699" name="Google Shape;1699;p66"/>
          <p:cNvGrpSpPr/>
          <p:nvPr/>
        </p:nvGrpSpPr>
        <p:grpSpPr>
          <a:xfrm>
            <a:off x="5381400" y="2089975"/>
            <a:ext cx="2901900" cy="2626500"/>
            <a:chOff x="1009350" y="1952725"/>
            <a:chExt cx="2901900" cy="2626500"/>
          </a:xfrm>
        </p:grpSpPr>
        <p:sp>
          <p:nvSpPr>
            <p:cNvPr id="1700" name="Google Shape;1700;p66"/>
            <p:cNvSpPr/>
            <p:nvPr/>
          </p:nvSpPr>
          <p:spPr>
            <a:xfrm>
              <a:off x="2046325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Center Word</a:t>
              </a:r>
              <a:endParaRPr sz="1200"/>
            </a:p>
          </p:txBody>
        </p:sp>
        <p:sp>
          <p:nvSpPr>
            <p:cNvPr id="1701" name="Google Shape;1701;p66"/>
            <p:cNvSpPr/>
            <p:nvPr/>
          </p:nvSpPr>
          <p:spPr>
            <a:xfrm>
              <a:off x="1161750" y="2714725"/>
              <a:ext cx="2625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Concatenated Embeddings</a:t>
              </a:r>
              <a:endParaRPr/>
            </a:p>
          </p:txBody>
        </p:sp>
        <p:sp>
          <p:nvSpPr>
            <p:cNvPr id="1702" name="Google Shape;1702;p66"/>
            <p:cNvSpPr/>
            <p:nvPr/>
          </p:nvSpPr>
          <p:spPr>
            <a:xfrm>
              <a:off x="1743450" y="1952725"/>
              <a:ext cx="14589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Softmax Output</a:t>
              </a:r>
              <a:endParaRPr/>
            </a:p>
          </p:txBody>
        </p:sp>
        <p:cxnSp>
          <p:nvCxnSpPr>
            <p:cNvPr id="1703" name="Google Shape;1703;p66"/>
            <p:cNvCxnSpPr>
              <a:stCxn id="1701" idx="0"/>
              <a:endCxn id="1702" idx="2"/>
            </p:cNvCxnSpPr>
            <p:nvPr/>
          </p:nvCxnSpPr>
          <p:spPr>
            <a:xfrm rot="10800000">
              <a:off x="2472900" y="2369425"/>
              <a:ext cx="1800" cy="3453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4" name="Google Shape;1704;p66"/>
            <p:cNvSpPr/>
            <p:nvPr/>
          </p:nvSpPr>
          <p:spPr>
            <a:xfrm>
              <a:off x="10093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(L)</a:t>
              </a:r>
              <a:endParaRPr sz="1200"/>
            </a:p>
          </p:txBody>
        </p:sp>
        <p:sp>
          <p:nvSpPr>
            <p:cNvPr id="1705" name="Google Shape;1705;p66"/>
            <p:cNvSpPr/>
            <p:nvPr/>
          </p:nvSpPr>
          <p:spPr>
            <a:xfrm>
              <a:off x="3066750" y="4162525"/>
              <a:ext cx="844500" cy="4167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Context Word (R)</a:t>
              </a:r>
              <a:endParaRPr sz="1200"/>
            </a:p>
          </p:txBody>
        </p:sp>
        <p:cxnSp>
          <p:nvCxnSpPr>
            <p:cNvPr id="1706" name="Google Shape;1706;p66"/>
            <p:cNvCxnSpPr>
              <a:stCxn id="1704" idx="0"/>
              <a:endCxn id="1707" idx="2"/>
            </p:cNvCxnSpPr>
            <p:nvPr/>
          </p:nvCxnSpPr>
          <p:spPr>
            <a:xfrm rot="10800000">
              <a:off x="1431600" y="3822025"/>
              <a:ext cx="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7" name="Google Shape;1707;p66"/>
            <p:cNvSpPr/>
            <p:nvPr/>
          </p:nvSpPr>
          <p:spPr>
            <a:xfrm>
              <a:off x="11617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1708" name="Google Shape;1708;p66"/>
            <p:cNvCxnSpPr>
              <a:endCxn id="1709" idx="2"/>
            </p:cNvCxnSpPr>
            <p:nvPr/>
          </p:nvCxnSpPr>
          <p:spPr>
            <a:xfrm rot="10800000">
              <a:off x="24982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9" name="Google Shape;1709;p66"/>
            <p:cNvSpPr/>
            <p:nvPr/>
          </p:nvSpPr>
          <p:spPr>
            <a:xfrm>
              <a:off x="22285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1710" name="Google Shape;1710;p66"/>
            <p:cNvCxnSpPr>
              <a:endCxn id="1711" idx="2"/>
            </p:cNvCxnSpPr>
            <p:nvPr/>
          </p:nvCxnSpPr>
          <p:spPr>
            <a:xfrm rot="10800000">
              <a:off x="3488850" y="38220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11" name="Google Shape;1711;p66"/>
            <p:cNvSpPr/>
            <p:nvPr/>
          </p:nvSpPr>
          <p:spPr>
            <a:xfrm>
              <a:off x="3219150" y="3476725"/>
              <a:ext cx="539400" cy="3453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</a:t>
              </a:r>
              <a:endParaRPr/>
            </a:p>
          </p:txBody>
        </p:sp>
        <p:cxnSp>
          <p:nvCxnSpPr>
            <p:cNvPr id="1712" name="Google Shape;1712;p66"/>
            <p:cNvCxnSpPr/>
            <p:nvPr/>
          </p:nvCxnSpPr>
          <p:spPr>
            <a:xfrm rot="10800000">
              <a:off x="143130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3" name="Google Shape;1713;p66"/>
            <p:cNvCxnSpPr/>
            <p:nvPr/>
          </p:nvCxnSpPr>
          <p:spPr>
            <a:xfrm rot="10800000">
              <a:off x="24982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4" name="Google Shape;1714;p66"/>
            <p:cNvCxnSpPr/>
            <p:nvPr/>
          </p:nvCxnSpPr>
          <p:spPr>
            <a:xfrm rot="10800000">
              <a:off x="3488850" y="3136225"/>
              <a:ext cx="300" cy="3405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67"/>
          <p:cNvSpPr/>
          <p:nvPr/>
        </p:nvSpPr>
        <p:spPr>
          <a:xfrm>
            <a:off x="3901625" y="3349650"/>
            <a:ext cx="763500" cy="227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67"/>
          <p:cNvSpPr txBox="1"/>
          <p:nvPr/>
        </p:nvSpPr>
        <p:spPr>
          <a:xfrm>
            <a:off x="4132775" y="2833000"/>
            <a:ext cx="3012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1" name="Google Shape;1721;p67"/>
          <p:cNvSpPr txBox="1"/>
          <p:nvPr>
            <p:ph idx="1" type="body"/>
          </p:nvPr>
        </p:nvSpPr>
        <p:spPr>
          <a:xfrm>
            <a:off x="387900" y="1489824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presented as a “lookup” in some table, but…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a word as a one-hot vector:  X = [0 0 0 … 0 1 0 …. 0 0 0]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722" name="Google Shape;1722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embeddings...</a:t>
            </a:r>
            <a:endParaRPr/>
          </a:p>
        </p:txBody>
      </p:sp>
      <p:sp>
        <p:nvSpPr>
          <p:cNvPr id="1723" name="Google Shape;1723;p67"/>
          <p:cNvSpPr/>
          <p:nvPr/>
        </p:nvSpPr>
        <p:spPr>
          <a:xfrm>
            <a:off x="753300" y="2692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4" name="Google Shape;1724;p67"/>
          <p:cNvSpPr/>
          <p:nvPr/>
        </p:nvSpPr>
        <p:spPr>
          <a:xfrm flipH="1">
            <a:off x="2565988" y="2692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5" name="Google Shape;1725;p67"/>
          <p:cNvSpPr/>
          <p:nvPr/>
        </p:nvSpPr>
        <p:spPr>
          <a:xfrm>
            <a:off x="3386538" y="2692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6" name="Google Shape;1726;p67"/>
          <p:cNvSpPr/>
          <p:nvPr/>
        </p:nvSpPr>
        <p:spPr>
          <a:xfrm flipH="1">
            <a:off x="4464200" y="2692300"/>
            <a:ext cx="395150" cy="1962300"/>
          </a:xfrm>
          <a:custGeom>
            <a:rect b="b" l="l" r="r" t="t"/>
            <a:pathLst>
              <a:path extrusionOk="0" h="78492" w="15806">
                <a:moveTo>
                  <a:pt x="15806" y="0"/>
                </a:moveTo>
                <a:lnTo>
                  <a:pt x="0" y="0"/>
                </a:lnTo>
                <a:lnTo>
                  <a:pt x="0" y="78492"/>
                </a:lnTo>
                <a:lnTo>
                  <a:pt x="15270" y="78492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7" name="Google Shape;1727;p67"/>
          <p:cNvSpPr txBox="1"/>
          <p:nvPr/>
        </p:nvSpPr>
        <p:spPr>
          <a:xfrm>
            <a:off x="1834650" y="3500650"/>
            <a:ext cx="433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</a:t>
            </a:r>
            <a:r>
              <a:rPr baseline="30000" lang="en">
                <a:solidFill>
                  <a:srgbClr val="FFFFFF"/>
                </a:solidFill>
              </a:rPr>
              <a:t>T</a:t>
            </a:r>
            <a:endParaRPr baseline="30000">
              <a:solidFill>
                <a:srgbClr val="FFFFFF"/>
              </a:solidFill>
            </a:endParaRPr>
          </a:p>
        </p:txBody>
      </p:sp>
      <p:cxnSp>
        <p:nvCxnSpPr>
          <p:cNvPr id="1728" name="Google Shape;1728;p67"/>
          <p:cNvCxnSpPr/>
          <p:nvPr/>
        </p:nvCxnSpPr>
        <p:spPr>
          <a:xfrm rot="10800000">
            <a:off x="4607775" y="3500650"/>
            <a:ext cx="830400" cy="6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9" name="Google Shape;1729;p67"/>
          <p:cNvCxnSpPr/>
          <p:nvPr/>
        </p:nvCxnSpPr>
        <p:spPr>
          <a:xfrm flipH="1" rot="10800000">
            <a:off x="5767275" y="2167900"/>
            <a:ext cx="345300" cy="1314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0" name="Google Shape;1730;p67"/>
          <p:cNvSpPr txBox="1"/>
          <p:nvPr/>
        </p:nvSpPr>
        <p:spPr>
          <a:xfrm>
            <a:off x="3709975" y="3626575"/>
            <a:ext cx="334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X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1" name="Google Shape;1731;p67"/>
          <p:cNvSpPr txBox="1"/>
          <p:nvPr/>
        </p:nvSpPr>
        <p:spPr>
          <a:xfrm>
            <a:off x="5438175" y="3349650"/>
            <a:ext cx="763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“the”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2" name="Google Shape;1732;p67"/>
          <p:cNvSpPr/>
          <p:nvPr/>
        </p:nvSpPr>
        <p:spPr>
          <a:xfrm>
            <a:off x="1369063" y="2752600"/>
            <a:ext cx="107100" cy="1841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67"/>
          <p:cNvSpPr txBox="1"/>
          <p:nvPr/>
        </p:nvSpPr>
        <p:spPr>
          <a:xfrm>
            <a:off x="283525" y="3203575"/>
            <a:ext cx="52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 =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6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Apppendix: More Word2Vec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pic>
        <p:nvPicPr>
          <p:cNvPr id="1744" name="Google Shape;17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250" y="1275175"/>
            <a:ext cx="2537847" cy="309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899" y="1275175"/>
            <a:ext cx="2288957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Objective Function</a:t>
            </a:r>
            <a:endParaRPr/>
          </a:p>
        </p:txBody>
      </p:sp>
      <p:pic>
        <p:nvPicPr>
          <p:cNvPr id="1751" name="Google Shape;17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475" y="1808125"/>
            <a:ext cx="5901651" cy="13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Error</a:t>
            </a:r>
            <a:endParaRPr/>
          </a:p>
        </p:txBody>
      </p:sp>
      <p:pic>
        <p:nvPicPr>
          <p:cNvPr id="1757" name="Google Shape;17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50" y="1511949"/>
            <a:ext cx="7567251" cy="1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8" name="Google Shape;1758;p71"/>
          <p:cNvSpPr/>
          <p:nvPr/>
        </p:nvSpPr>
        <p:spPr>
          <a:xfrm flipH="1" rot="-5400000">
            <a:off x="5649475" y="230875"/>
            <a:ext cx="263700" cy="209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71"/>
          <p:cNvSpPr txBox="1"/>
          <p:nvPr/>
        </p:nvSpPr>
        <p:spPr>
          <a:xfrm>
            <a:off x="4708687" y="607902"/>
            <a:ext cx="2145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“logsumexp”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Final Affine Layer</a:t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258875" y="1883338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466850" y="1635363"/>
            <a:ext cx="46077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final</a:t>
            </a:r>
            <a:endParaRPr baseline="-25000"/>
          </a:p>
        </p:txBody>
      </p:sp>
      <p:sp>
        <p:nvSpPr>
          <p:cNvPr id="95" name="Google Shape;95;p18"/>
          <p:cNvSpPr txBox="1"/>
          <p:nvPr/>
        </p:nvSpPr>
        <p:spPr>
          <a:xfrm>
            <a:off x="1482750" y="1571363"/>
            <a:ext cx="1991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baseline="-25000" lang="en">
                <a:solidFill>
                  <a:schemeClr val="dk1"/>
                </a:solidFill>
              </a:rPr>
              <a:t>final </a:t>
            </a:r>
            <a:r>
              <a:rPr lang="en">
                <a:solidFill>
                  <a:schemeClr val="dk1"/>
                </a:solidFill>
              </a:rPr>
              <a:t>W</a:t>
            </a:r>
            <a:r>
              <a:rPr baseline="-25000" lang="en">
                <a:solidFill>
                  <a:schemeClr val="dk1"/>
                </a:solidFill>
              </a:rPr>
              <a:t>out</a:t>
            </a:r>
            <a:r>
              <a:rPr lang="en">
                <a:solidFill>
                  <a:schemeClr val="dk1"/>
                </a:solidFill>
              </a:rPr>
              <a:t> + b</a:t>
            </a:r>
            <a:r>
              <a:rPr baseline="-25000" lang="en">
                <a:solidFill>
                  <a:schemeClr val="dk1"/>
                </a:solidFill>
              </a:rPr>
              <a:t>out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2925875" y="1883338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3195825" y="1599563"/>
            <a:ext cx="1991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302150" y="1647563"/>
            <a:ext cx="1991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softmax(z)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83950" y="2983700"/>
            <a:ext cx="745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“classes” do we have when our task is language modeling?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dimension of z?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calculate a single element of z?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need to compute all z for softmax? 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5364275" y="1883338"/>
            <a:ext cx="117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 txBox="1"/>
          <p:nvPr/>
        </p:nvSpPr>
        <p:spPr>
          <a:xfrm>
            <a:off x="5250275" y="1571363"/>
            <a:ext cx="1991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P(classes | input)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6774275" y="1647563"/>
            <a:ext cx="1991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Xentropy_loss(.)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7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Error</a:t>
            </a:r>
            <a:endParaRPr/>
          </a:p>
        </p:txBody>
      </p:sp>
      <p:pic>
        <p:nvPicPr>
          <p:cNvPr id="1765" name="Google Shape;176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50" y="1511949"/>
            <a:ext cx="7567251" cy="1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72"/>
          <p:cNvSpPr/>
          <p:nvPr/>
        </p:nvSpPr>
        <p:spPr>
          <a:xfrm rot="-5400000">
            <a:off x="3367450" y="2353100"/>
            <a:ext cx="263700" cy="13365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72"/>
          <p:cNvSpPr txBox="1"/>
          <p:nvPr/>
        </p:nvSpPr>
        <p:spPr>
          <a:xfrm>
            <a:off x="2880938" y="3206004"/>
            <a:ext cx="11607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word</a:t>
            </a:r>
            <a:endParaRPr/>
          </a:p>
        </p:txBody>
      </p:sp>
      <p:sp>
        <p:nvSpPr>
          <p:cNvPr id="1768" name="Google Shape;1768;p72"/>
          <p:cNvSpPr/>
          <p:nvPr/>
        </p:nvSpPr>
        <p:spPr>
          <a:xfrm rot="-5400000">
            <a:off x="6402325" y="1220300"/>
            <a:ext cx="263700" cy="3602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72"/>
          <p:cNvSpPr txBox="1"/>
          <p:nvPr/>
        </p:nvSpPr>
        <p:spPr>
          <a:xfrm>
            <a:off x="5767737" y="3179627"/>
            <a:ext cx="2145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incorrect words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Error</a:t>
            </a:r>
            <a:endParaRPr/>
          </a:p>
        </p:txBody>
      </p:sp>
      <p:sp>
        <p:nvSpPr>
          <p:cNvPr id="1775" name="Google Shape;1775;p73"/>
          <p:cNvSpPr txBox="1"/>
          <p:nvPr/>
        </p:nvSpPr>
        <p:spPr>
          <a:xfrm>
            <a:off x="328125" y="3376975"/>
            <a:ext cx="8444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Depends on every word in the vocabulary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Slow on large datasets</a:t>
            </a:r>
            <a:endParaRPr/>
          </a:p>
        </p:txBody>
      </p:sp>
      <p:pic>
        <p:nvPicPr>
          <p:cNvPr id="1776" name="Google Shape;177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50" y="1511949"/>
            <a:ext cx="7567251" cy="1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7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Apppendix: Other Optimization Techniques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Subsampling</a:t>
            </a:r>
            <a:endParaRPr/>
          </a:p>
        </p:txBody>
      </p:sp>
      <p:sp>
        <p:nvSpPr>
          <p:cNvPr id="1787" name="Google Shape;1787;p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“the”, “in”, “and”, etc. occur many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gain from additional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Discard frequent words with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8" name="Google Shape;1788;p75"/>
          <p:cNvPicPr preferRelativeResize="0"/>
          <p:nvPr/>
        </p:nvPicPr>
        <p:blipFill rotWithShape="1">
          <a:blip r:embed="rId3">
            <a:alphaModFix/>
          </a:blip>
          <a:srcRect b="0" l="0" r="28135" t="0"/>
          <a:stretch/>
        </p:blipFill>
        <p:spPr>
          <a:xfrm>
            <a:off x="5023025" y="1084375"/>
            <a:ext cx="3751223" cy="26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9" name="Google Shape;1789;p75"/>
          <p:cNvSpPr txBox="1"/>
          <p:nvPr/>
        </p:nvSpPr>
        <p:spPr>
          <a:xfrm>
            <a:off x="5371993" y="3598216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the</a:t>
            </a:r>
            <a:endParaRPr sz="600"/>
          </a:p>
        </p:txBody>
      </p:sp>
      <p:sp>
        <p:nvSpPr>
          <p:cNvPr id="1790" name="Google Shape;1790;p75"/>
          <p:cNvSpPr txBox="1"/>
          <p:nvPr/>
        </p:nvSpPr>
        <p:spPr>
          <a:xfrm>
            <a:off x="5509897" y="3591018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and</a:t>
            </a:r>
            <a:endParaRPr sz="600"/>
          </a:p>
        </p:txBody>
      </p:sp>
      <p:sp>
        <p:nvSpPr>
          <p:cNvPr id="1791" name="Google Shape;1791;p75"/>
          <p:cNvSpPr txBox="1"/>
          <p:nvPr/>
        </p:nvSpPr>
        <p:spPr>
          <a:xfrm>
            <a:off x="5477345" y="3656377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of</a:t>
            </a:r>
            <a:endParaRPr sz="600"/>
          </a:p>
        </p:txBody>
      </p:sp>
      <p:sp>
        <p:nvSpPr>
          <p:cNvPr id="1792" name="Google Shape;1792;p75"/>
          <p:cNvSpPr txBox="1"/>
          <p:nvPr/>
        </p:nvSpPr>
        <p:spPr>
          <a:xfrm>
            <a:off x="5593472" y="3660022"/>
            <a:ext cx="4178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to</a:t>
            </a:r>
            <a:endParaRPr sz="600"/>
          </a:p>
        </p:txBody>
      </p:sp>
      <p:pic>
        <p:nvPicPr>
          <p:cNvPr id="1793" name="Google Shape;179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6330" y="3195367"/>
            <a:ext cx="3084496" cy="10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softmax slow?</a:t>
            </a:r>
            <a:endParaRPr/>
          </a:p>
        </p:txBody>
      </p:sp>
      <p:pic>
        <p:nvPicPr>
          <p:cNvPr descr="Screenshot from 2016-09-23 01:46:31.png"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14450"/>
            <a:ext cx="6705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583950" y="2983700"/>
            <a:ext cx="745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in A1’s Information Theory that there is a trick to computing xentropy if one of the distribution is one-hot.  What was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it help much here?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softmax slow?</a:t>
            </a:r>
            <a:endParaRPr/>
          </a:p>
        </p:txBody>
      </p:sp>
      <p:pic>
        <p:nvPicPr>
          <p:cNvPr descr="Screenshot from 2016-09-23 01:46:31.png"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14450"/>
            <a:ext cx="6705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583950" y="2983700"/>
            <a:ext cx="745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in A1’s Information Theory that there is a trick to computing xentropy if one of the distribution is one-hot.  What was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-lg(P(correct class | input)), don’t need any other probabilities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it help much here?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Still need all the logits to compute the P(correct class | input)!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calculation</a:t>
            </a:r>
            <a:endParaRPr/>
          </a:p>
        </p:txBody>
      </p:sp>
      <p:pic>
        <p:nvPicPr>
          <p:cNvPr descr="Screenshot from 2016-09-23 01:46:31.png"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314450"/>
            <a:ext cx="67056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583950" y="2983700"/>
            <a:ext cx="745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1295875" y="3223675"/>
            <a:ext cx="655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Assume the correct class is “j”:</a:t>
            </a:r>
            <a:endParaRPr sz="24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21842"/>
            <a:ext cx="9144000" cy="77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