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ximum_coverage_problem" TargetMode="External"/><Relationship Id="rId3" Type="http://schemas.openxmlformats.org/officeDocument/2006/relationships/hyperlink" Target="http://digitalassets.lib.berkeley.edu/techreports/ucb/text/EECS-2011-47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c1dc93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c1dc93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c1dc93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c1dc93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c1dc93d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c1dc93d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7ad708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7ad708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565ff4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565ff4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565ff4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565ff4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565ff4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565ff4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565ff4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565ff4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565ff4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565ff4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565ff4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565ff4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https://en.wikipedia.org/wiki/Maximum_coverage_problem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http://digitalassets.lib.berkeley.edu/techreports/ucb/text/EECS-2011-47.pdf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565ff4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565ff4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565ff4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565ff4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565ff4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565ff4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565ff4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565ff4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c1dc93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c1dc93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c1dc93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c1dc93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c1dc93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c1dc93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c1dc93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c1dc93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c1dc93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c1dc93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c1dc93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c1dc93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ad70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7ad70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(and today), we’ll switch between the two. But the main lessons are the same with or without a query!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 are other ways to do QA, for example, fully-structured QA using semantic parsing and knowledge bases.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aclweb.org/anthology/W04-1013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611.01839.pdf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opics.nytimes.com/top/news/health/diseasesconditionsandhealthtopics/mentalhealthanddisorders/index.html?inline=nyt-classifier" TargetMode="External"/><Relationship Id="rId4" Type="http://schemas.openxmlformats.org/officeDocument/2006/relationships/hyperlink" Target="http://topics.nytimes.com/top/reference/timestopics/people/o/barack_obama/index.html?inline=nyt-per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opics.nytimes.com/top/news/health/diseasesconditionsandhealthtopics/mentalhealthanddisorders/index.html?inline=nyt-classifier" TargetMode="External"/><Relationship Id="rId4" Type="http://schemas.openxmlformats.org/officeDocument/2006/relationships/hyperlink" Target="http://topics.nytimes.com/top/reference/timestopics/people/o/barack_obama/index.html?inline=nyt-per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7250" y="1444250"/>
            <a:ext cx="35295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8: Summarization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Evaluation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metrics: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satisfaction   </a:t>
            </a:r>
            <a:r>
              <a:rPr lang="en">
                <a:solidFill>
                  <a:srgbClr val="666666"/>
                </a:solidFill>
              </a:rPr>
              <a:t>(answer query)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Coverage  </a:t>
            </a:r>
            <a:r>
              <a:rPr lang="en">
                <a:solidFill>
                  <a:srgbClr val="666666"/>
                </a:solidFill>
              </a:rPr>
              <a:t>(summarize corpus)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Fluency   </a:t>
            </a:r>
            <a:r>
              <a:rPr lang="en">
                <a:solidFill>
                  <a:srgbClr val="666666"/>
                </a:solidFill>
              </a:rPr>
              <a:t>(sounds natural)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Concision   </a:t>
            </a:r>
            <a:r>
              <a:rPr lang="en">
                <a:solidFill>
                  <a:srgbClr val="666666"/>
                </a:solidFill>
              </a:rPr>
              <a:t>(not redundant, no fluff)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 to measure </a:t>
            </a:r>
            <a:r>
              <a:rPr b="1" lang="en"/>
              <a:t>and</a:t>
            </a:r>
            <a:r>
              <a:rPr lang="en"/>
              <a:t> hard to tune for!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Data: reference summaries  (similar to MT)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“right answer” - hard to optimize    </a:t>
            </a:r>
            <a:r>
              <a:rPr lang="en">
                <a:solidFill>
                  <a:srgbClr val="666666"/>
                </a:solidFill>
              </a:rPr>
              <a:t>(are we overfitting reference?)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metrics limited: n-gram statistics (</a:t>
            </a:r>
            <a:r>
              <a:rPr lang="en" u="sng">
                <a:solidFill>
                  <a:schemeClr val="hlink"/>
                </a:solidFill>
                <a:hlinkClick r:id="rId3"/>
              </a:rPr>
              <a:t>ROUGE</a:t>
            </a:r>
            <a:r>
              <a:rPr lang="en"/>
              <a:t>)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275" y="2482500"/>
            <a:ext cx="2994025" cy="10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Compression Models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Sequence-to-Sequence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original sentence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Output: compressed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attention to improve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architecture identical to neural MT!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Q: are we done?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Abstractive - yay!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scales to sentences :(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-"/>
            </a:pPr>
            <a:r>
              <a:rPr lang="en">
                <a:solidFill>
                  <a:srgbClr val="9900FF"/>
                </a:solidFill>
              </a:rPr>
              <a:t>How to extend to documents?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376" y="1376951"/>
            <a:ext cx="3250575" cy="3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Summarization / QA Models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67154" y="1326717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Coarse-to-Fine Question Answering for Long Documents</a:t>
            </a:r>
            <a:r>
              <a:rPr lang="en"/>
              <a:t> (Choi et al., ACL 2017)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Pipeline approach: select sentences, generate answer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NN selection model: p(s | q)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“Soft” selection: average sentences, use attention (</a:t>
            </a:r>
            <a:r>
              <a:rPr b="1" i="1" lang="en"/>
              <a:t>slow!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“Hard” selection: use REINFORCE - </a:t>
            </a:r>
            <a:r>
              <a:rPr b="1" lang="en"/>
              <a:t>fast!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selection, generate A = f({s, ...} | q) using RNN</a:t>
            </a:r>
            <a:endParaRPr/>
          </a:p>
        </p:txBody>
      </p:sp>
      <p:pic>
        <p:nvPicPr>
          <p:cNvPr descr="YDw2sdfZKqa.png"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35538"/>
            <a:ext cx="4527601" cy="29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/ QA Pipeline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assemble summary, based on source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</a:t>
            </a:r>
            <a:r>
              <a:rPr lang="en"/>
              <a:t> documents </a:t>
            </a:r>
            <a:r>
              <a:rPr lang="en">
                <a:solidFill>
                  <a:srgbClr val="38761D"/>
                </a:solidFill>
              </a:rPr>
              <a:t>(O(1000) words)</a:t>
            </a:r>
            <a:r>
              <a:rPr lang="en">
                <a:solidFill>
                  <a:srgbClr val="666666"/>
                </a:solidFill>
              </a:rPr>
              <a:t>  </a:t>
            </a:r>
            <a:r>
              <a:rPr lang="en"/>
              <a:t>[optional query </a:t>
            </a:r>
            <a:r>
              <a:rPr lang="en">
                <a:solidFill>
                  <a:srgbClr val="4A86E8"/>
                </a:solidFill>
              </a:rPr>
              <a:t>(O(10) words)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Output:</a:t>
            </a:r>
            <a:r>
              <a:rPr lang="en"/>
              <a:t> summary / answer </a:t>
            </a:r>
            <a:r>
              <a:rPr lang="en">
                <a:solidFill>
                  <a:srgbClr val="4A86E8"/>
                </a:solidFill>
              </a:rPr>
              <a:t>(O(10) - O(100) words)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Summarization “pipeline” (not standard):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relevant sentences    </a:t>
            </a:r>
            <a:r>
              <a:rPr lang="en">
                <a:solidFill>
                  <a:srgbClr val="666666"/>
                </a:solidFill>
              </a:rPr>
              <a:t>(document and sentence-level)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Arrange sentences in order    </a:t>
            </a:r>
            <a:r>
              <a:rPr lang="en">
                <a:solidFill>
                  <a:srgbClr val="666666"/>
                </a:solidFill>
              </a:rPr>
              <a:t>(sentence-level)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up output     </a:t>
            </a:r>
            <a:r>
              <a:rPr lang="en">
                <a:solidFill>
                  <a:srgbClr val="666666"/>
                </a:solidFill>
              </a:rPr>
              <a:t>(sentence and word-level)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QA, all steps conditioned on query.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Marginal Relevance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Greedy search</a:t>
            </a:r>
            <a:r>
              <a:rPr lang="en"/>
              <a:t> for most relevant sentences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Have: relevance metric, similarity metric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most relevant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Repeat: find most relevant sentence that’s not redundant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http://www.cs.cmu.edu/~jgc/publication/The_Use_MMR_Diversity_Based_LTMIR_1998.pdf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3043700"/>
            <a:ext cx="43148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SumBasic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Very simple - not query based.</a:t>
            </a:r>
            <a:endParaRPr sz="18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50" y="1745325"/>
            <a:ext cx="6158500" cy="3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SumBasic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Very simple - not query based.</a:t>
            </a:r>
            <a:endParaRPr sz="18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50" y="1745325"/>
            <a:ext cx="6158500" cy="30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Q: </a:t>
            </a:r>
            <a:r>
              <a:rPr lang="en" sz="1800"/>
              <a:t>what is implied “objective”?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as Optimization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Maximum Coverage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cover all relevant concepts, within length limit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length limit to get summary (otherwise, trivial)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But, length limit makes it NP-Complete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588" y="2666213"/>
            <a:ext cx="34861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267" y="2896542"/>
            <a:ext cx="2450550" cy="1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Summarization overview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models - intuition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 / ILP formulation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Feedback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as Optimization (ILP)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program: linear objective, linear constraints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with continuous variables [0,1]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NP-Hard with discrete {0,1}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Good solvers exist!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54117" l="0" r="0" t="0"/>
          <a:stretch/>
        </p:blipFill>
        <p:spPr>
          <a:xfrm>
            <a:off x="3819825" y="1365000"/>
            <a:ext cx="5012475" cy="16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54117" l="0" r="0" t="0"/>
          <a:stretch/>
        </p:blipFill>
        <p:spPr>
          <a:xfrm>
            <a:off x="3819825" y="1365000"/>
            <a:ext cx="5012475" cy="16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as Optimization (ILP)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25225"/>
            <a:ext cx="50952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form of optimization specification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wi: Credit for including concept 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ci: 1 or 0, whether we included concept 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sj: 1 or 0, whether we included sentence 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Occij: 1 or 0, whether concept i Occurs in </a:t>
            </a:r>
            <a:r>
              <a:rPr lang="en"/>
              <a:t>sentence 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5.3: If we include sentence j, we must include all of its concepts.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5.4: If we decide to include concept i, we must have at least one sentence that includes 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as Optimization (ILP)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program: linear objective, linear constraints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with continuous variables [0,1]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NP-Complete with discrete {0,1}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solvers exist!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Q: are we done?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25" y="1365000"/>
            <a:ext cx="5012475" cy="35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as Optimization (ILP)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program: linear objective, linear constraints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with continuous variables [0,1]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NP-Complete with discrete {0,1}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solvers exist!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Q: are we done?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extractive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identify “concepts”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create fluent output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54117" l="0" r="0" t="0"/>
          <a:stretch/>
        </p:blipFill>
        <p:spPr>
          <a:xfrm>
            <a:off x="3819825" y="1365000"/>
            <a:ext cx="5012475" cy="16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(of async ;)</a:t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Overview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summaries: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Abstractive</a:t>
            </a:r>
            <a:r>
              <a:rPr lang="en"/>
              <a:t>: “explain in your own words”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Extractive</a:t>
            </a:r>
            <a:r>
              <a:rPr lang="en"/>
              <a:t>: build summary from existing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Humans are mostly abstractive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NLP systems mostly extractive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by highlighting relevant passages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up / reword to produce a 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Single-Document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article -&gt; summary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Plenty of data!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(article -&gt; headline)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But, hard to beat baseline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WASHINGTON — </a:t>
            </a:r>
            <a:r>
              <a:rPr lang="en" sz="1300">
                <a:solidFill>
                  <a:srgbClr val="333333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The Senate approved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complex </a:t>
            </a:r>
            <a:r>
              <a:rPr lang="en" sz="1300">
                <a:solidFill>
                  <a:srgbClr val="333333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health care legislation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on Wednesday that would increase funding for disease research, address weaknesses in the nation’s </a:t>
            </a:r>
            <a:r>
              <a:rPr lang="en" sz="1300" u="sng">
                <a:solidFill>
                  <a:srgbClr val="32689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mental health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systems and vastly alter the regulatory system for drugs and medical devices. The vote sealed </a:t>
            </a:r>
            <a:r>
              <a:rPr lang="en" sz="1300">
                <a:solidFill>
                  <a:srgbClr val="333333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a final legislative victory for </a:t>
            </a:r>
            <a:r>
              <a:rPr lang="en" sz="1300" u="sng">
                <a:solidFill>
                  <a:srgbClr val="326891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President Obama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who strongly supported the bill against objections from many liberal Democrats and consumer groups.</a:t>
            </a:r>
            <a:endParaRPr/>
          </a:p>
        </p:txBody>
      </p:sp>
      <p:pic>
        <p:nvPicPr>
          <p:cNvPr descr="kqA4nQOQCKf.png"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0575" y="1225226"/>
            <a:ext cx="4881725" cy="14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Single-Document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article -&gt; summary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Plenty of data!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(article -&gt; headline)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But, hard to beat baseline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WASHINGTON — </a:t>
            </a:r>
            <a:r>
              <a:rPr lang="en" sz="1300">
                <a:solidFill>
                  <a:srgbClr val="333333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The Senate approved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complex </a:t>
            </a:r>
            <a:r>
              <a:rPr lang="en" sz="1300">
                <a:solidFill>
                  <a:srgbClr val="333333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health care legislation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on Wednesday that would increase funding for disease research, address weaknesses in the nation’s </a:t>
            </a:r>
            <a:r>
              <a:rPr lang="en" sz="1300" u="sng">
                <a:solidFill>
                  <a:srgbClr val="32689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mental health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systems and vastly alter the regulatory system for drugs and medical devices. The vote sealed </a:t>
            </a:r>
            <a:r>
              <a:rPr lang="en" sz="1300">
                <a:solidFill>
                  <a:srgbClr val="333333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a final legislative victory for </a:t>
            </a:r>
            <a:r>
              <a:rPr lang="en" sz="1300" u="sng">
                <a:solidFill>
                  <a:srgbClr val="326891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President Obama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who strongly supported the bill against objections from many liberal Democrats and consumer groups.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Problem: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“inverted pyramid” style - just pick first paragraph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kqA4nQOQCKf.png"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0575" y="1225226"/>
            <a:ext cx="4881725" cy="14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Multi-Document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Summarize multiple documents   [optional: </a:t>
            </a:r>
            <a:r>
              <a:rPr lang="en" u="sng"/>
              <a:t>in response to query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pXL17C2ZAL.png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575"/>
            <a:ext cx="4143100" cy="32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Multi-Document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Summarize multiple documents   [optional: </a:t>
            </a:r>
            <a:r>
              <a:rPr lang="en" u="sng"/>
              <a:t>in response to query</a:t>
            </a:r>
            <a:r>
              <a:rPr lang="en"/>
              <a:t>]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pXL17C2ZAL.png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575"/>
            <a:ext cx="4143100" cy="3212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Lf0om5r93H.png"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675" y="2149450"/>
            <a:ext cx="6158651" cy="21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and QA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(unstructured) Question-Answering </a:t>
            </a:r>
            <a:r>
              <a:rPr lang="en"/>
              <a:t>≈ Summarization w.r.t. a </a:t>
            </a:r>
            <a:r>
              <a:rPr b="1" lang="en"/>
              <a:t>query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i="1" lang="en"/>
              <a:t>Conversely: summarization ≈ QA without the Q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“Factoid”-seeking queries → very short “summaries”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algorithms and evaluation!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812250" y="3487625"/>
            <a:ext cx="1263900" cy="38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f(docs)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046875" y="3266375"/>
            <a:ext cx="689400" cy="831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863525" y="3392350"/>
            <a:ext cx="689400" cy="831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680175" y="3518325"/>
            <a:ext cx="689400" cy="831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</a:t>
            </a:r>
            <a:endParaRPr/>
          </a:p>
        </p:txBody>
      </p:sp>
      <p:cxnSp>
        <p:nvCxnSpPr>
          <p:cNvPr id="120" name="Google Shape;120;p21"/>
          <p:cNvCxnSpPr>
            <a:stCxn id="117" idx="3"/>
            <a:endCxn id="116" idx="1"/>
          </p:cNvCxnSpPr>
          <p:nvPr/>
        </p:nvCxnSpPr>
        <p:spPr>
          <a:xfrm>
            <a:off x="1736275" y="3682025"/>
            <a:ext cx="10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stCxn id="118" idx="3"/>
            <a:endCxn id="116" idx="1"/>
          </p:cNvCxnSpPr>
          <p:nvPr/>
        </p:nvCxnSpPr>
        <p:spPr>
          <a:xfrm flipH="1" rot="10800000">
            <a:off x="1552925" y="3682000"/>
            <a:ext cx="12594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9" idx="3"/>
            <a:endCxn id="116" idx="1"/>
          </p:cNvCxnSpPr>
          <p:nvPr/>
        </p:nvCxnSpPr>
        <p:spPr>
          <a:xfrm flipH="1" rot="10800000">
            <a:off x="1369575" y="3681975"/>
            <a:ext cx="14427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/>
          <p:nvPr/>
        </p:nvSpPr>
        <p:spPr>
          <a:xfrm>
            <a:off x="7021125" y="3487600"/>
            <a:ext cx="1442700" cy="38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f(docs | Q)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255750" y="3266350"/>
            <a:ext cx="689400" cy="831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72400" y="3392325"/>
            <a:ext cx="689400" cy="831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889050" y="3518300"/>
            <a:ext cx="689400" cy="831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</a:t>
            </a:r>
            <a:endParaRPr/>
          </a:p>
        </p:txBody>
      </p:sp>
      <p:cxnSp>
        <p:nvCxnSpPr>
          <p:cNvPr id="127" name="Google Shape;127;p21"/>
          <p:cNvCxnSpPr>
            <a:stCxn id="124" idx="3"/>
            <a:endCxn id="123" idx="1"/>
          </p:cNvCxnSpPr>
          <p:nvPr/>
        </p:nvCxnSpPr>
        <p:spPr>
          <a:xfrm>
            <a:off x="5945150" y="3682000"/>
            <a:ext cx="10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5" idx="3"/>
            <a:endCxn id="123" idx="1"/>
          </p:cNvCxnSpPr>
          <p:nvPr/>
        </p:nvCxnSpPr>
        <p:spPr>
          <a:xfrm flipH="1" rot="10800000">
            <a:off x="5761800" y="3681975"/>
            <a:ext cx="12594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>
            <a:stCxn id="126" idx="3"/>
            <a:endCxn id="123" idx="1"/>
          </p:cNvCxnSpPr>
          <p:nvPr/>
        </p:nvCxnSpPr>
        <p:spPr>
          <a:xfrm flipH="1" rot="10800000">
            <a:off x="5578450" y="3681950"/>
            <a:ext cx="14427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/>
          <p:nvPr/>
        </p:nvSpPr>
        <p:spPr>
          <a:xfrm>
            <a:off x="5759550" y="2552925"/>
            <a:ext cx="1263900" cy="388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cxnSp>
        <p:nvCxnSpPr>
          <p:cNvPr id="131" name="Google Shape;131;p21"/>
          <p:cNvCxnSpPr>
            <a:stCxn id="130" idx="2"/>
          </p:cNvCxnSpPr>
          <p:nvPr/>
        </p:nvCxnSpPr>
        <p:spPr>
          <a:xfrm>
            <a:off x="6391500" y="2941725"/>
            <a:ext cx="0" cy="733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4498649"/>
            <a:ext cx="85206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Note: there are other ways to do QA! (e.g. fully-structured)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