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embeddedFontLst>
    <p:embeddedFont>
      <p:font typeface="Economica"/>
      <p:regular r:id="rId82"/>
      <p:bold r:id="rId83"/>
      <p:italic r:id="rId84"/>
      <p:boldItalic r:id="rId85"/>
    </p:embeddedFont>
    <p:embeddedFont>
      <p:font typeface="Roboto"/>
      <p:regular r:id="rId86"/>
      <p:bold r:id="rId87"/>
      <p:italic r:id="rId88"/>
      <p:boldItalic r:id="rId89"/>
    </p:embeddedFont>
    <p:embeddedFont>
      <p:font typeface="Open Sans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EAA8A2-1BC1-49A6-841E-DB60971CB409}">
  <a:tblStyle styleId="{FBEAA8A2-1BC1-49A6-841E-DB60971CB4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Economica-italic.fntdata"/><Relationship Id="rId83" Type="http://schemas.openxmlformats.org/officeDocument/2006/relationships/font" Target="fonts/Economica-bold.fntdata"/><Relationship Id="rId42" Type="http://schemas.openxmlformats.org/officeDocument/2006/relationships/slide" Target="slides/slide36.xml"/><Relationship Id="rId86" Type="http://schemas.openxmlformats.org/officeDocument/2006/relationships/font" Target="fonts/Roboto-regular.fntdata"/><Relationship Id="rId41" Type="http://schemas.openxmlformats.org/officeDocument/2006/relationships/slide" Target="slides/slide35.xml"/><Relationship Id="rId85" Type="http://schemas.openxmlformats.org/officeDocument/2006/relationships/font" Target="fonts/Economica-boldItalic.fntdata"/><Relationship Id="rId44" Type="http://schemas.openxmlformats.org/officeDocument/2006/relationships/slide" Target="slides/slide38.xml"/><Relationship Id="rId88" Type="http://schemas.openxmlformats.org/officeDocument/2006/relationships/font" Target="fonts/Roboto-italic.fntdata"/><Relationship Id="rId43" Type="http://schemas.openxmlformats.org/officeDocument/2006/relationships/slide" Target="slides/slide37.xml"/><Relationship Id="rId87" Type="http://schemas.openxmlformats.org/officeDocument/2006/relationships/font" Target="fonts/Roboto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Roboto-boldItalic.fntdata"/><Relationship Id="rId80" Type="http://schemas.openxmlformats.org/officeDocument/2006/relationships/slide" Target="slides/slide74.xml"/><Relationship Id="rId82" Type="http://schemas.openxmlformats.org/officeDocument/2006/relationships/font" Target="fonts/Economica-regular.fntdata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OpenSans-bold.fntdata"/><Relationship Id="rId90" Type="http://schemas.openxmlformats.org/officeDocument/2006/relationships/font" Target="fonts/OpenSans-regular.fntdata"/><Relationship Id="rId93" Type="http://schemas.openxmlformats.org/officeDocument/2006/relationships/font" Target="fonts/OpenSans-boldItalic.fntdata"/><Relationship Id="rId92" Type="http://schemas.openxmlformats.org/officeDocument/2006/relationships/font" Target="fonts/OpenSans-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Wagner%E2%80%93Fischer_algorithm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urdeanu.info/mihai/teaching/ista555-fall13/readings/PennTreebankConstituents.html#Word" TargetMode="Externa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6146ba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6146ba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96146ba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96146ba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96146ba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96146ba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“Programming” here is an old sense of the word, as in “table filling” (think “television programming”). Dynamic refers to the table changing as we go.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96146ba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96146ba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you’re going up, make a decision at each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Or, in reverse: what if I just took one step? What if I just took two steps? Then, recurse.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f01f76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f01f7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12153d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12153d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12153d1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12153d1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12153d18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12153d1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12153d1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12153d1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12153d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12153d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9e5971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9e5971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12153d18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12153d18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https://en.wikipedia.org/wiki/Wagner%E2%80%93Fischer_algorithm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 is a type of first-order Markov model, and closely related to an HMM where the hidden states are {ins, del, sub}.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96146ba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c96146ba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96146ba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96146ba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f01f76d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f01f76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12153d18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12153d18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cbbaceb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cbbaceb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inference: MAP (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maximum a posteriori/</a:t>
            </a:r>
            <a:r>
              <a:rPr lang="en"/>
              <a:t>argmax) and marginal (probabilities). Use Viterbi and Forward-Backward, respectively.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0f01f76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0f01f76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P(red | A) =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P(red | B) = 0.25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P(A -&gt; A) = 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 -&gt; B) = 1.0 = P(A |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P(B -&gt; A) =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P(B -&gt; B) = 0.0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0f01f76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0f01f76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0f01f76d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0f01f76d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0f01f76d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0f01f76d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378c82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378c82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0f01f76d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0f01f76d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0f01f76d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0f01f76d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0f01f76d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0f01f76d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0f01f76d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0f01f76d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f01f76d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0f01f76d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gives you the correct probability distribution for </a:t>
            </a:r>
            <a:r>
              <a:rPr i="1" lang="en"/>
              <a:t>a single position</a:t>
            </a:r>
            <a:r>
              <a:rPr lang="en"/>
              <a:t> taking the context into account - but disregarding what the actual tags of the context might be.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repeat this at each position to get a sequence, which is called the Minimum Bayes Risk (MBR) solution. This minimizes the expected loss if we care about each token individually - but it might not give a sequence that is self consistent.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0f01f76d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0f01f76d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0f01f76d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0f01f76d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cbb349cf8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cbb349cf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cbb349cf8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cbb349cf8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cbb349cf8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cbb349cf8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378c8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378c8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44378c82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44378c82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eb138b3b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eb138b3b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eb138b3b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eb138b3b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eb138b3b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eb138b3b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10499ad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10499ad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10499ad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10499ad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10499adaa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10499adaa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10499ad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10499a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10499ada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10499ada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101f1dd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101f1dd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96146ba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96146b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10499ada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10499ada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db31fe9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db31fe9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101f1ddb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101f1ddb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101f1ddb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2101f1ddb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101f1ddb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101f1ddb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2101f1ddb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2101f1ddb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101f1ddb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2101f1ddb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Sid: Shouldn’t all 2’s be replaced with 1’s in the equations given that we start counting with 0?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101f1ddb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101f1ddb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cbbff854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1cbbff854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eb138b3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eb138b3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bbaceb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bbaceb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 down for the test console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eb138b3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1eb138b3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eb138b3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eb138b3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can also use for supervised problems where intermediate variables are unobserved. We’ll do this for MT in a few weeks.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b138b3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b138b3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eb138b3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1eb138b3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eb138b3b3_2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eb138b3b3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alpha(2,N) includes the emission p(ate | N), and so on. So, can think of E-step as re-computing a better estimate for that edge, based on the rest of the sequence but including the current weight.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eb138b3b3_2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1eb138b3b3_2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1eb138b3b3_2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1eb138b3b3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1eb138b3b3_2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1eb138b3b3_2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1eb138b3b3_2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1eb138b3b3_2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eb138b3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eb138b3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bbace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bbace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Treebank has another commonly used tagset, with more categories: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http://www.surdeanu.info/mihai/teaching/ista555-fall13/readings/PennTreebankConstituents.html#Word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210499adaa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210499adaa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210499adaa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210499adaa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 down for the test console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10499adaa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10499adaa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210499adaa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210499adaa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3c7d880ea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3c7d880ea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3ca88405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3ca88405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2153d18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12153d18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12153d18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12153d18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oud.google.com/natural-language/" TargetMode="External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://universaldependencies.org/u/pos/X.html" TargetMode="External"/><Relationship Id="rId11" Type="http://schemas.openxmlformats.org/officeDocument/2006/relationships/hyperlink" Target="http://universaldependencies.org/u/pos/NOUN.html" TargetMode="External"/><Relationship Id="rId10" Type="http://schemas.openxmlformats.org/officeDocument/2006/relationships/hyperlink" Target="http://universaldependencies.org/u/pos/INTJ.html" TargetMode="External"/><Relationship Id="rId13" Type="http://schemas.openxmlformats.org/officeDocument/2006/relationships/hyperlink" Target="http://universaldependencies.org/u/pos/PART.html" TargetMode="External"/><Relationship Id="rId12" Type="http://schemas.openxmlformats.org/officeDocument/2006/relationships/hyperlink" Target="http://universaldependencies.org/u/pos/NUM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versaldependencies.org/u/pos/index.html" TargetMode="External"/><Relationship Id="rId4" Type="http://schemas.openxmlformats.org/officeDocument/2006/relationships/hyperlink" Target="http://universaldependencies.org/u/pos/ADJ.html" TargetMode="External"/><Relationship Id="rId9" Type="http://schemas.openxmlformats.org/officeDocument/2006/relationships/hyperlink" Target="http://universaldependencies.org/u/pos/DET.html" TargetMode="External"/><Relationship Id="rId15" Type="http://schemas.openxmlformats.org/officeDocument/2006/relationships/hyperlink" Target="http://universaldependencies.org/u/pos/PROPN.html" TargetMode="External"/><Relationship Id="rId14" Type="http://schemas.openxmlformats.org/officeDocument/2006/relationships/hyperlink" Target="http://universaldependencies.org/u/pos/PRON.html" TargetMode="External"/><Relationship Id="rId17" Type="http://schemas.openxmlformats.org/officeDocument/2006/relationships/hyperlink" Target="http://universaldependencies.org/u/pos/SCONJ.html" TargetMode="External"/><Relationship Id="rId16" Type="http://schemas.openxmlformats.org/officeDocument/2006/relationships/hyperlink" Target="http://universaldependencies.org/u/pos/PUNCT.html" TargetMode="External"/><Relationship Id="rId5" Type="http://schemas.openxmlformats.org/officeDocument/2006/relationships/hyperlink" Target="http://universaldependencies.org/u/pos/ADP.html" TargetMode="External"/><Relationship Id="rId19" Type="http://schemas.openxmlformats.org/officeDocument/2006/relationships/hyperlink" Target="http://universaldependencies.org/u/pos/VERB.html" TargetMode="External"/><Relationship Id="rId6" Type="http://schemas.openxmlformats.org/officeDocument/2006/relationships/hyperlink" Target="http://universaldependencies.org/u/pos/ADV.html" TargetMode="External"/><Relationship Id="rId18" Type="http://schemas.openxmlformats.org/officeDocument/2006/relationships/hyperlink" Target="http://universaldependencies.org/u/pos/SYM.html" TargetMode="External"/><Relationship Id="rId7" Type="http://schemas.openxmlformats.org/officeDocument/2006/relationships/hyperlink" Target="http://universaldependencies.org/u/pos/AUX_.html" TargetMode="External"/><Relationship Id="rId8" Type="http://schemas.openxmlformats.org/officeDocument/2006/relationships/hyperlink" Target="http://universaldependencies.org/u/pos/CCONJ.html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cloud.google.com/natural-language/" TargetMode="External"/><Relationship Id="rId4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 Tagging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sentence, what role does each word play?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Grade school:   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NOUN, PRONOUN, ADJ, VERB, ...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Tooling: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 Markov Models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review</a:t>
            </a:r>
            <a:endParaRPr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programming: problem composed of optimal subproblems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Dynamic programming: cache intermediate results.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up the stairs</a:t>
            </a:r>
            <a:endParaRPr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can only take steps </a:t>
            </a:r>
            <a:r>
              <a:rPr lang="en" u="sng">
                <a:solidFill>
                  <a:srgbClr val="980000"/>
                </a:solidFill>
              </a:rPr>
              <a:t>one at a time</a:t>
            </a:r>
            <a:r>
              <a:rPr lang="en"/>
              <a:t> or </a:t>
            </a:r>
            <a:r>
              <a:rPr lang="en" u="sng">
                <a:solidFill>
                  <a:srgbClr val="1155CC"/>
                </a:solidFill>
              </a:rPr>
              <a:t>two at a time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many ways are there up a staircase of “n” stairs?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up the stairs</a:t>
            </a:r>
            <a:endParaRPr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can only take steps </a:t>
            </a:r>
            <a:r>
              <a:rPr lang="en" u="sng">
                <a:solidFill>
                  <a:srgbClr val="980000"/>
                </a:solidFill>
              </a:rPr>
              <a:t>one at a time</a:t>
            </a:r>
            <a:r>
              <a:rPr lang="en"/>
              <a:t> or </a:t>
            </a:r>
            <a:r>
              <a:rPr lang="en" u="sng">
                <a:solidFill>
                  <a:srgbClr val="1155CC"/>
                </a:solidFill>
              </a:rPr>
              <a:t>two at a time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ways are there up a staircase of “n” stairs?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ways(n) = 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ways(n - 1)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ways(n - 2)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up the stairs</a:t>
            </a:r>
            <a:endParaRPr/>
          </a:p>
        </p:txBody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can only take steps one at a time or two at a time: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ways are there up a staircase of “n” stairs?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ways(n) = ways(n - 1) + ways(n - 2)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[You may recognize this as the Fibonacci series!]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[0, 1]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_ in range(n):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.append(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fib[-1]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fib[-2]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/>
          <p:nvPr/>
        </p:nvSpPr>
        <p:spPr>
          <a:xfrm>
            <a:off x="2968125" y="153492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fib(n-1)</a:t>
            </a:r>
            <a:endParaRPr/>
          </a:p>
        </p:txBody>
      </p:sp>
      <p:sp>
        <p:nvSpPr>
          <p:cNvPr id="202" name="Google Shape;202;p40"/>
          <p:cNvSpPr/>
          <p:nvPr/>
        </p:nvSpPr>
        <p:spPr>
          <a:xfrm>
            <a:off x="4865150" y="153492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fib(n-2)</a:t>
            </a:r>
            <a:endParaRPr/>
          </a:p>
        </p:txBody>
      </p:sp>
      <p:sp>
        <p:nvSpPr>
          <p:cNvPr id="203" name="Google Shape;203;p40"/>
          <p:cNvSpPr/>
          <p:nvPr/>
        </p:nvSpPr>
        <p:spPr>
          <a:xfrm>
            <a:off x="3916638" y="5845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fib(n)</a:t>
            </a:r>
            <a:endParaRPr/>
          </a:p>
        </p:txBody>
      </p:sp>
      <p:sp>
        <p:nvSpPr>
          <p:cNvPr id="204" name="Google Shape;204;p40"/>
          <p:cNvSpPr/>
          <p:nvPr/>
        </p:nvSpPr>
        <p:spPr>
          <a:xfrm>
            <a:off x="1071100" y="248535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fib(n-2)</a:t>
            </a:r>
            <a:endParaRPr/>
          </a:p>
        </p:txBody>
      </p:sp>
      <p:sp>
        <p:nvSpPr>
          <p:cNvPr id="205" name="Google Shape;205;p40"/>
          <p:cNvSpPr/>
          <p:nvPr/>
        </p:nvSpPr>
        <p:spPr>
          <a:xfrm>
            <a:off x="2968125" y="248535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fib(n-3)</a:t>
            </a:r>
            <a:endParaRPr/>
          </a:p>
        </p:txBody>
      </p:sp>
      <p:sp>
        <p:nvSpPr>
          <p:cNvPr id="206" name="Google Shape;206;p40"/>
          <p:cNvSpPr/>
          <p:nvPr/>
        </p:nvSpPr>
        <p:spPr>
          <a:xfrm>
            <a:off x="4865150" y="248535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fib(n-3)</a:t>
            </a:r>
            <a:endParaRPr/>
          </a:p>
        </p:txBody>
      </p:sp>
      <p:sp>
        <p:nvSpPr>
          <p:cNvPr id="207" name="Google Shape;207;p40"/>
          <p:cNvSpPr/>
          <p:nvPr/>
        </p:nvSpPr>
        <p:spPr>
          <a:xfrm>
            <a:off x="6762175" y="248535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fib(n-4)</a:t>
            </a:r>
            <a:endParaRPr/>
          </a:p>
        </p:txBody>
      </p:sp>
      <p:sp>
        <p:nvSpPr>
          <p:cNvPr id="208" name="Google Shape;208;p40"/>
          <p:cNvSpPr/>
          <p:nvPr/>
        </p:nvSpPr>
        <p:spPr>
          <a:xfrm>
            <a:off x="344063" y="343577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fib(n-3)</a:t>
            </a:r>
            <a:endParaRPr/>
          </a:p>
        </p:txBody>
      </p:sp>
      <p:sp>
        <p:nvSpPr>
          <p:cNvPr id="209" name="Google Shape;209;p40"/>
          <p:cNvSpPr/>
          <p:nvPr/>
        </p:nvSpPr>
        <p:spPr>
          <a:xfrm>
            <a:off x="1798138" y="343577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fib(n-4)</a:t>
            </a:r>
            <a:endParaRPr/>
          </a:p>
        </p:txBody>
      </p:sp>
      <p:sp>
        <p:nvSpPr>
          <p:cNvPr id="210" name="Google Shape;210;p40"/>
          <p:cNvSpPr/>
          <p:nvPr/>
        </p:nvSpPr>
        <p:spPr>
          <a:xfrm>
            <a:off x="6035125" y="343577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fib(n-5)</a:t>
            </a:r>
            <a:endParaRPr/>
          </a:p>
        </p:txBody>
      </p:sp>
      <p:sp>
        <p:nvSpPr>
          <p:cNvPr id="211" name="Google Shape;211;p40"/>
          <p:cNvSpPr/>
          <p:nvPr/>
        </p:nvSpPr>
        <p:spPr>
          <a:xfrm>
            <a:off x="7489200" y="343577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fib(n-6)</a:t>
            </a:r>
            <a:endParaRPr/>
          </a:p>
        </p:txBody>
      </p:sp>
      <p:sp>
        <p:nvSpPr>
          <p:cNvPr id="212" name="Google Shape;212;p40"/>
          <p:cNvSpPr/>
          <p:nvPr/>
        </p:nvSpPr>
        <p:spPr>
          <a:xfrm>
            <a:off x="1654800" y="43862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fib(n-4)</a:t>
            </a:r>
            <a:endParaRPr/>
          </a:p>
        </p:txBody>
      </p:sp>
      <p:sp>
        <p:nvSpPr>
          <p:cNvPr id="213" name="Google Shape;213;p40"/>
          <p:cNvSpPr/>
          <p:nvPr/>
        </p:nvSpPr>
        <p:spPr>
          <a:xfrm>
            <a:off x="3108875" y="43862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fib(n-5)</a:t>
            </a:r>
            <a:endParaRPr/>
          </a:p>
        </p:txBody>
      </p:sp>
      <p:sp>
        <p:nvSpPr>
          <p:cNvPr id="214" name="Google Shape;214;p40"/>
          <p:cNvSpPr/>
          <p:nvPr/>
        </p:nvSpPr>
        <p:spPr>
          <a:xfrm>
            <a:off x="4724400" y="43862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fib(n-4)</a:t>
            </a:r>
            <a:endParaRPr/>
          </a:p>
        </p:txBody>
      </p:sp>
      <p:sp>
        <p:nvSpPr>
          <p:cNvPr id="215" name="Google Shape;215;p40"/>
          <p:cNvSpPr/>
          <p:nvPr/>
        </p:nvSpPr>
        <p:spPr>
          <a:xfrm>
            <a:off x="6178475" y="43862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fib(n-5)</a:t>
            </a:r>
            <a:endParaRPr/>
          </a:p>
        </p:txBody>
      </p:sp>
      <p:cxnSp>
        <p:nvCxnSpPr>
          <p:cNvPr id="216" name="Google Shape;216;p40"/>
          <p:cNvCxnSpPr>
            <a:stCxn id="201" idx="0"/>
            <a:endCxn id="203" idx="2"/>
          </p:cNvCxnSpPr>
          <p:nvPr/>
        </p:nvCxnSpPr>
        <p:spPr>
          <a:xfrm rot="-5400000">
            <a:off x="3852388" y="815225"/>
            <a:ext cx="490800" cy="9486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40"/>
          <p:cNvCxnSpPr>
            <a:stCxn id="202" idx="0"/>
            <a:endCxn id="203" idx="2"/>
          </p:cNvCxnSpPr>
          <p:nvPr/>
        </p:nvCxnSpPr>
        <p:spPr>
          <a:xfrm flipH="1" rot="5400000">
            <a:off x="4800813" y="815225"/>
            <a:ext cx="490800" cy="9486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40"/>
          <p:cNvCxnSpPr>
            <a:stCxn id="205" idx="0"/>
            <a:endCxn id="201" idx="2"/>
          </p:cNvCxnSpPr>
          <p:nvPr/>
        </p:nvCxnSpPr>
        <p:spPr>
          <a:xfrm rot="10800000">
            <a:off x="3623488" y="1994550"/>
            <a:ext cx="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40"/>
          <p:cNvCxnSpPr>
            <a:stCxn id="204" idx="0"/>
            <a:endCxn id="201" idx="2"/>
          </p:cNvCxnSpPr>
          <p:nvPr/>
        </p:nvCxnSpPr>
        <p:spPr>
          <a:xfrm rot="-5400000">
            <a:off x="2429513" y="1291500"/>
            <a:ext cx="490800" cy="1896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40"/>
          <p:cNvCxnSpPr>
            <a:stCxn id="206" idx="0"/>
            <a:endCxn id="202" idx="2"/>
          </p:cNvCxnSpPr>
          <p:nvPr/>
        </p:nvCxnSpPr>
        <p:spPr>
          <a:xfrm rot="10800000">
            <a:off x="5520513" y="1994550"/>
            <a:ext cx="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40"/>
          <p:cNvCxnSpPr>
            <a:stCxn id="207" idx="0"/>
            <a:endCxn id="202" idx="2"/>
          </p:cNvCxnSpPr>
          <p:nvPr/>
        </p:nvCxnSpPr>
        <p:spPr>
          <a:xfrm flipH="1" rot="5400000">
            <a:off x="6223688" y="1291500"/>
            <a:ext cx="490800" cy="1896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40"/>
          <p:cNvCxnSpPr>
            <a:stCxn id="213" idx="0"/>
            <a:endCxn id="205" idx="2"/>
          </p:cNvCxnSpPr>
          <p:nvPr/>
        </p:nvCxnSpPr>
        <p:spPr>
          <a:xfrm rot="10800000">
            <a:off x="3623538" y="2945000"/>
            <a:ext cx="140700" cy="144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40"/>
          <p:cNvCxnSpPr>
            <a:stCxn id="212" idx="0"/>
            <a:endCxn id="205" idx="2"/>
          </p:cNvCxnSpPr>
          <p:nvPr/>
        </p:nvCxnSpPr>
        <p:spPr>
          <a:xfrm rot="-5400000">
            <a:off x="2246263" y="3008900"/>
            <a:ext cx="1441200" cy="1313400"/>
          </a:xfrm>
          <a:prstGeom prst="curvedConnector3">
            <a:avLst>
              <a:gd fmla="val 241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40"/>
          <p:cNvCxnSpPr>
            <a:stCxn id="215" idx="0"/>
            <a:endCxn id="206" idx="2"/>
          </p:cNvCxnSpPr>
          <p:nvPr/>
        </p:nvCxnSpPr>
        <p:spPr>
          <a:xfrm flipH="1" rot="5400000">
            <a:off x="5456538" y="3008900"/>
            <a:ext cx="1441200" cy="1313400"/>
          </a:xfrm>
          <a:prstGeom prst="curvedConnector3">
            <a:avLst>
              <a:gd fmla="val 2472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40"/>
          <p:cNvCxnSpPr>
            <a:stCxn id="214" idx="0"/>
            <a:endCxn id="206" idx="2"/>
          </p:cNvCxnSpPr>
          <p:nvPr/>
        </p:nvCxnSpPr>
        <p:spPr>
          <a:xfrm flipH="1" rot="10800000">
            <a:off x="5379763" y="2945000"/>
            <a:ext cx="140700" cy="144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40"/>
          <p:cNvCxnSpPr>
            <a:stCxn id="209" idx="0"/>
            <a:endCxn id="204" idx="2"/>
          </p:cNvCxnSpPr>
          <p:nvPr/>
        </p:nvCxnSpPr>
        <p:spPr>
          <a:xfrm rot="10800000">
            <a:off x="1726600" y="2944975"/>
            <a:ext cx="72690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40"/>
          <p:cNvCxnSpPr>
            <a:stCxn id="208" idx="0"/>
            <a:endCxn id="204" idx="2"/>
          </p:cNvCxnSpPr>
          <p:nvPr/>
        </p:nvCxnSpPr>
        <p:spPr>
          <a:xfrm flipH="1" rot="10800000">
            <a:off x="999425" y="2944975"/>
            <a:ext cx="72690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40"/>
          <p:cNvCxnSpPr>
            <a:stCxn id="210" idx="0"/>
            <a:endCxn id="207" idx="2"/>
          </p:cNvCxnSpPr>
          <p:nvPr/>
        </p:nvCxnSpPr>
        <p:spPr>
          <a:xfrm flipH="1" rot="10800000">
            <a:off x="6690488" y="2944975"/>
            <a:ext cx="72720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40"/>
          <p:cNvCxnSpPr>
            <a:stCxn id="211" idx="0"/>
            <a:endCxn id="207" idx="2"/>
          </p:cNvCxnSpPr>
          <p:nvPr/>
        </p:nvCxnSpPr>
        <p:spPr>
          <a:xfrm rot="10800000">
            <a:off x="7417663" y="2944975"/>
            <a:ext cx="72690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Time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2968125" y="153492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fib(n-1)</a:t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>
            <a:off x="4865150" y="153492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fib(n-2)</a:t>
            </a:r>
            <a:endParaRPr/>
          </a:p>
        </p:txBody>
      </p:sp>
      <p:sp>
        <p:nvSpPr>
          <p:cNvPr id="237" name="Google Shape;237;p41"/>
          <p:cNvSpPr/>
          <p:nvPr/>
        </p:nvSpPr>
        <p:spPr>
          <a:xfrm>
            <a:off x="3916638" y="5845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fib(n)</a:t>
            </a:r>
            <a:endParaRPr/>
          </a:p>
        </p:txBody>
      </p:sp>
      <p:sp>
        <p:nvSpPr>
          <p:cNvPr id="238" name="Google Shape;238;p41"/>
          <p:cNvSpPr/>
          <p:nvPr/>
        </p:nvSpPr>
        <p:spPr>
          <a:xfrm>
            <a:off x="1071100" y="248535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fib(n-2)</a:t>
            </a:r>
            <a:endParaRPr/>
          </a:p>
        </p:txBody>
      </p:sp>
      <p:sp>
        <p:nvSpPr>
          <p:cNvPr id="239" name="Google Shape;239;p41"/>
          <p:cNvSpPr/>
          <p:nvPr/>
        </p:nvSpPr>
        <p:spPr>
          <a:xfrm>
            <a:off x="2968125" y="248535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fib(n-3)</a:t>
            </a:r>
            <a:endParaRPr/>
          </a:p>
        </p:txBody>
      </p:sp>
      <p:sp>
        <p:nvSpPr>
          <p:cNvPr id="240" name="Google Shape;240;p41"/>
          <p:cNvSpPr/>
          <p:nvPr/>
        </p:nvSpPr>
        <p:spPr>
          <a:xfrm>
            <a:off x="4865150" y="248535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fib(n-3)</a:t>
            </a:r>
            <a:endParaRPr/>
          </a:p>
        </p:txBody>
      </p:sp>
      <p:sp>
        <p:nvSpPr>
          <p:cNvPr id="241" name="Google Shape;241;p41"/>
          <p:cNvSpPr/>
          <p:nvPr/>
        </p:nvSpPr>
        <p:spPr>
          <a:xfrm>
            <a:off x="6762175" y="248535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fib(n-4)</a:t>
            </a:r>
            <a:endParaRPr/>
          </a:p>
        </p:txBody>
      </p:sp>
      <p:sp>
        <p:nvSpPr>
          <p:cNvPr id="242" name="Google Shape;242;p41"/>
          <p:cNvSpPr/>
          <p:nvPr/>
        </p:nvSpPr>
        <p:spPr>
          <a:xfrm>
            <a:off x="344063" y="343577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fib(n-3)</a:t>
            </a:r>
            <a:endParaRPr/>
          </a:p>
        </p:txBody>
      </p:sp>
      <p:sp>
        <p:nvSpPr>
          <p:cNvPr id="243" name="Google Shape;243;p41"/>
          <p:cNvSpPr/>
          <p:nvPr/>
        </p:nvSpPr>
        <p:spPr>
          <a:xfrm>
            <a:off x="1798138" y="343577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fib(n-4)</a:t>
            </a:r>
            <a:endParaRPr/>
          </a:p>
        </p:txBody>
      </p:sp>
      <p:sp>
        <p:nvSpPr>
          <p:cNvPr id="244" name="Google Shape;244;p41"/>
          <p:cNvSpPr/>
          <p:nvPr/>
        </p:nvSpPr>
        <p:spPr>
          <a:xfrm>
            <a:off x="6035125" y="343577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fib(n-5)</a:t>
            </a:r>
            <a:endParaRPr/>
          </a:p>
        </p:txBody>
      </p:sp>
      <p:sp>
        <p:nvSpPr>
          <p:cNvPr id="245" name="Google Shape;245;p41"/>
          <p:cNvSpPr/>
          <p:nvPr/>
        </p:nvSpPr>
        <p:spPr>
          <a:xfrm>
            <a:off x="7489200" y="343577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fib(n-6)</a:t>
            </a:r>
            <a:endParaRPr/>
          </a:p>
        </p:txBody>
      </p:sp>
      <p:sp>
        <p:nvSpPr>
          <p:cNvPr id="246" name="Google Shape;246;p41"/>
          <p:cNvSpPr/>
          <p:nvPr/>
        </p:nvSpPr>
        <p:spPr>
          <a:xfrm>
            <a:off x="1654800" y="43862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fib(n-4)</a:t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>
            <a:off x="3108875" y="43862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fib(n-5)</a:t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>
            <a:off x="4724400" y="43862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fib(n-4)</a:t>
            </a:r>
            <a:endParaRPr/>
          </a:p>
        </p:txBody>
      </p:sp>
      <p:sp>
        <p:nvSpPr>
          <p:cNvPr id="249" name="Google Shape;249;p41"/>
          <p:cNvSpPr/>
          <p:nvPr/>
        </p:nvSpPr>
        <p:spPr>
          <a:xfrm>
            <a:off x="6178475" y="4386200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fib(n-5)</a:t>
            </a:r>
            <a:endParaRPr/>
          </a:p>
        </p:txBody>
      </p:sp>
      <p:cxnSp>
        <p:nvCxnSpPr>
          <p:cNvPr id="250" name="Google Shape;250;p41"/>
          <p:cNvCxnSpPr>
            <a:stCxn id="235" idx="0"/>
            <a:endCxn id="237" idx="2"/>
          </p:cNvCxnSpPr>
          <p:nvPr/>
        </p:nvCxnSpPr>
        <p:spPr>
          <a:xfrm rot="-5400000">
            <a:off x="3852388" y="815225"/>
            <a:ext cx="490800" cy="9486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41"/>
          <p:cNvCxnSpPr>
            <a:stCxn id="236" idx="0"/>
            <a:endCxn id="237" idx="2"/>
          </p:cNvCxnSpPr>
          <p:nvPr/>
        </p:nvCxnSpPr>
        <p:spPr>
          <a:xfrm flipH="1" rot="5400000">
            <a:off x="4800813" y="815225"/>
            <a:ext cx="490800" cy="9486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41"/>
          <p:cNvCxnSpPr>
            <a:stCxn id="239" idx="0"/>
            <a:endCxn id="235" idx="2"/>
          </p:cNvCxnSpPr>
          <p:nvPr/>
        </p:nvCxnSpPr>
        <p:spPr>
          <a:xfrm rot="10800000">
            <a:off x="3623488" y="1994550"/>
            <a:ext cx="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41"/>
          <p:cNvCxnSpPr>
            <a:stCxn id="238" idx="0"/>
            <a:endCxn id="235" idx="2"/>
          </p:cNvCxnSpPr>
          <p:nvPr/>
        </p:nvCxnSpPr>
        <p:spPr>
          <a:xfrm rot="-5400000">
            <a:off x="2429513" y="1291500"/>
            <a:ext cx="490800" cy="1896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41"/>
          <p:cNvCxnSpPr>
            <a:stCxn id="240" idx="0"/>
            <a:endCxn id="236" idx="2"/>
          </p:cNvCxnSpPr>
          <p:nvPr/>
        </p:nvCxnSpPr>
        <p:spPr>
          <a:xfrm rot="10800000">
            <a:off x="5520513" y="1994550"/>
            <a:ext cx="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41"/>
          <p:cNvCxnSpPr>
            <a:stCxn id="241" idx="0"/>
            <a:endCxn id="236" idx="2"/>
          </p:cNvCxnSpPr>
          <p:nvPr/>
        </p:nvCxnSpPr>
        <p:spPr>
          <a:xfrm flipH="1" rot="5400000">
            <a:off x="6223688" y="1291500"/>
            <a:ext cx="490800" cy="18969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41"/>
          <p:cNvCxnSpPr>
            <a:stCxn id="247" idx="0"/>
            <a:endCxn id="239" idx="2"/>
          </p:cNvCxnSpPr>
          <p:nvPr/>
        </p:nvCxnSpPr>
        <p:spPr>
          <a:xfrm rot="10800000">
            <a:off x="3623538" y="2945000"/>
            <a:ext cx="140700" cy="144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41"/>
          <p:cNvCxnSpPr>
            <a:stCxn id="246" idx="0"/>
            <a:endCxn id="239" idx="2"/>
          </p:cNvCxnSpPr>
          <p:nvPr/>
        </p:nvCxnSpPr>
        <p:spPr>
          <a:xfrm rot="-5400000">
            <a:off x="2246263" y="3008900"/>
            <a:ext cx="1441200" cy="1313400"/>
          </a:xfrm>
          <a:prstGeom prst="curvedConnector3">
            <a:avLst>
              <a:gd fmla="val 241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41"/>
          <p:cNvCxnSpPr>
            <a:stCxn id="249" idx="0"/>
            <a:endCxn id="240" idx="2"/>
          </p:cNvCxnSpPr>
          <p:nvPr/>
        </p:nvCxnSpPr>
        <p:spPr>
          <a:xfrm flipH="1" rot="5400000">
            <a:off x="5456538" y="3008900"/>
            <a:ext cx="1441200" cy="1313400"/>
          </a:xfrm>
          <a:prstGeom prst="curvedConnector3">
            <a:avLst>
              <a:gd fmla="val 2472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41"/>
          <p:cNvCxnSpPr>
            <a:stCxn id="248" idx="0"/>
            <a:endCxn id="240" idx="2"/>
          </p:cNvCxnSpPr>
          <p:nvPr/>
        </p:nvCxnSpPr>
        <p:spPr>
          <a:xfrm flipH="1" rot="10800000">
            <a:off x="5379763" y="2945000"/>
            <a:ext cx="140700" cy="144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1"/>
          <p:cNvCxnSpPr>
            <a:stCxn id="243" idx="0"/>
            <a:endCxn id="238" idx="2"/>
          </p:cNvCxnSpPr>
          <p:nvPr/>
        </p:nvCxnSpPr>
        <p:spPr>
          <a:xfrm rot="10800000">
            <a:off x="1726600" y="2944975"/>
            <a:ext cx="72690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1"/>
          <p:cNvCxnSpPr>
            <a:stCxn id="242" idx="0"/>
            <a:endCxn id="238" idx="2"/>
          </p:cNvCxnSpPr>
          <p:nvPr/>
        </p:nvCxnSpPr>
        <p:spPr>
          <a:xfrm flipH="1" rot="10800000">
            <a:off x="999425" y="2944975"/>
            <a:ext cx="72690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41"/>
          <p:cNvCxnSpPr>
            <a:stCxn id="244" idx="0"/>
            <a:endCxn id="241" idx="2"/>
          </p:cNvCxnSpPr>
          <p:nvPr/>
        </p:nvCxnSpPr>
        <p:spPr>
          <a:xfrm flipH="1" rot="10800000">
            <a:off x="6690488" y="2944975"/>
            <a:ext cx="72720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1"/>
          <p:cNvCxnSpPr>
            <a:stCxn id="245" idx="0"/>
            <a:endCxn id="241" idx="2"/>
          </p:cNvCxnSpPr>
          <p:nvPr/>
        </p:nvCxnSpPr>
        <p:spPr>
          <a:xfrm rot="10800000">
            <a:off x="7417663" y="2944975"/>
            <a:ext cx="726900" cy="4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Time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/>
          <p:nvPr/>
        </p:nvSpPr>
        <p:spPr>
          <a:xfrm>
            <a:off x="3916638" y="1018242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fib(n-1)</a:t>
            </a:r>
            <a:endParaRPr/>
          </a:p>
        </p:txBody>
      </p:sp>
      <p:sp>
        <p:nvSpPr>
          <p:cNvPr id="270" name="Google Shape;270;p42"/>
          <p:cNvSpPr/>
          <p:nvPr/>
        </p:nvSpPr>
        <p:spPr>
          <a:xfrm>
            <a:off x="3916638" y="35642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fib(n)</a:t>
            </a:r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3916638" y="1680058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fib(n-2)</a:t>
            </a:r>
            <a:endParaRPr/>
          </a:p>
        </p:txBody>
      </p:sp>
      <p:sp>
        <p:nvSpPr>
          <p:cNvPr id="272" name="Google Shape;272;p42"/>
          <p:cNvSpPr/>
          <p:nvPr/>
        </p:nvSpPr>
        <p:spPr>
          <a:xfrm>
            <a:off x="3916638" y="234187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fib(n-3)</a:t>
            </a:r>
            <a:endParaRPr/>
          </a:p>
        </p:txBody>
      </p:sp>
      <p:sp>
        <p:nvSpPr>
          <p:cNvPr id="273" name="Google Shape;273;p42"/>
          <p:cNvSpPr/>
          <p:nvPr/>
        </p:nvSpPr>
        <p:spPr>
          <a:xfrm>
            <a:off x="3916638" y="3003692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fib(n-4)</a:t>
            </a:r>
            <a:endParaRPr/>
          </a:p>
        </p:txBody>
      </p:sp>
      <p:sp>
        <p:nvSpPr>
          <p:cNvPr id="274" name="Google Shape;274;p42"/>
          <p:cNvSpPr/>
          <p:nvPr/>
        </p:nvSpPr>
        <p:spPr>
          <a:xfrm>
            <a:off x="3916638" y="3665508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fib(n-5)</a:t>
            </a:r>
            <a:endParaRPr/>
          </a:p>
        </p:txBody>
      </p:sp>
      <p:sp>
        <p:nvSpPr>
          <p:cNvPr id="275" name="Google Shape;275;p42"/>
          <p:cNvSpPr/>
          <p:nvPr/>
        </p:nvSpPr>
        <p:spPr>
          <a:xfrm>
            <a:off x="3916638" y="4327325"/>
            <a:ext cx="1310725" cy="459750"/>
          </a:xfrm>
          <a:prstGeom prst="flowChartPreparation">
            <a:avLst/>
          </a:prstGeom>
          <a:solidFill>
            <a:srgbClr val="EFEFEF"/>
          </a:solidFill>
          <a:ln cap="flat" cmpd="sng" w="1905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fib(n-6)</a:t>
            </a:r>
            <a:endParaRPr/>
          </a:p>
        </p:txBody>
      </p:sp>
      <p:cxnSp>
        <p:nvCxnSpPr>
          <p:cNvPr id="276" name="Google Shape;276;p42"/>
          <p:cNvCxnSpPr>
            <a:stCxn id="269" idx="0"/>
            <a:endCxn id="270" idx="2"/>
          </p:cNvCxnSpPr>
          <p:nvPr/>
        </p:nvCxnSpPr>
        <p:spPr>
          <a:xfrm rot="10800000">
            <a:off x="4572000" y="816042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42"/>
          <p:cNvCxnSpPr>
            <a:stCxn id="271" idx="0"/>
            <a:endCxn id="269" idx="2"/>
          </p:cNvCxnSpPr>
          <p:nvPr/>
        </p:nvCxnSpPr>
        <p:spPr>
          <a:xfrm rot="10800000">
            <a:off x="4572000" y="1477858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42"/>
          <p:cNvCxnSpPr>
            <a:stCxn id="272" idx="0"/>
            <a:endCxn id="271" idx="2"/>
          </p:cNvCxnSpPr>
          <p:nvPr/>
        </p:nvCxnSpPr>
        <p:spPr>
          <a:xfrm rot="10800000">
            <a:off x="4572000" y="2139675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2"/>
          <p:cNvCxnSpPr>
            <a:stCxn id="273" idx="0"/>
            <a:endCxn id="272" idx="2"/>
          </p:cNvCxnSpPr>
          <p:nvPr/>
        </p:nvCxnSpPr>
        <p:spPr>
          <a:xfrm rot="10800000">
            <a:off x="4572000" y="2801492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2"/>
          <p:cNvCxnSpPr>
            <a:stCxn id="274" idx="0"/>
            <a:endCxn id="273" idx="2"/>
          </p:cNvCxnSpPr>
          <p:nvPr/>
        </p:nvCxnSpPr>
        <p:spPr>
          <a:xfrm rot="10800000">
            <a:off x="4572000" y="3463308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2"/>
          <p:cNvCxnSpPr>
            <a:stCxn id="275" idx="0"/>
            <a:endCxn id="274" idx="2"/>
          </p:cNvCxnSpPr>
          <p:nvPr/>
        </p:nvCxnSpPr>
        <p:spPr>
          <a:xfrm rot="10800000">
            <a:off x="4572000" y="4125125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2"/>
          <p:cNvCxnSpPr>
            <a:stCxn id="271" idx="3"/>
            <a:endCxn id="270" idx="3"/>
          </p:cNvCxnSpPr>
          <p:nvPr/>
        </p:nvCxnSpPr>
        <p:spPr>
          <a:xfrm flipH="1" rot="10800000">
            <a:off x="5227363" y="586333"/>
            <a:ext cx="600" cy="132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42"/>
          <p:cNvCxnSpPr>
            <a:stCxn id="272" idx="3"/>
            <a:endCxn id="269" idx="3"/>
          </p:cNvCxnSpPr>
          <p:nvPr/>
        </p:nvCxnSpPr>
        <p:spPr>
          <a:xfrm flipH="1" rot="10800000">
            <a:off x="5227363" y="1248150"/>
            <a:ext cx="600" cy="132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42"/>
          <p:cNvCxnSpPr>
            <a:stCxn id="273" idx="3"/>
            <a:endCxn id="271" idx="3"/>
          </p:cNvCxnSpPr>
          <p:nvPr/>
        </p:nvCxnSpPr>
        <p:spPr>
          <a:xfrm flipH="1" rot="10800000">
            <a:off x="5227363" y="1909967"/>
            <a:ext cx="600" cy="132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42"/>
          <p:cNvCxnSpPr>
            <a:stCxn id="274" idx="3"/>
            <a:endCxn id="272" idx="3"/>
          </p:cNvCxnSpPr>
          <p:nvPr/>
        </p:nvCxnSpPr>
        <p:spPr>
          <a:xfrm flipH="1" rot="10800000">
            <a:off x="5227363" y="2571783"/>
            <a:ext cx="600" cy="132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42"/>
          <p:cNvCxnSpPr>
            <a:stCxn id="275" idx="3"/>
            <a:endCxn id="273" idx="3"/>
          </p:cNvCxnSpPr>
          <p:nvPr/>
        </p:nvCxnSpPr>
        <p:spPr>
          <a:xfrm flipH="1" rot="10800000">
            <a:off x="5227363" y="3233600"/>
            <a:ext cx="600" cy="132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Time</a:t>
            </a:r>
            <a:endParaRPr/>
          </a:p>
        </p:txBody>
      </p:sp>
      <p:sp>
        <p:nvSpPr>
          <p:cNvPr id="288" name="Google Shape;288;p42"/>
          <p:cNvSpPr/>
          <p:nvPr/>
        </p:nvSpPr>
        <p:spPr>
          <a:xfrm>
            <a:off x="3604550" y="706700"/>
            <a:ext cx="108600" cy="1744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 txBox="1"/>
          <p:nvPr/>
        </p:nvSpPr>
        <p:spPr>
          <a:xfrm>
            <a:off x="2015900" y="1606200"/>
            <a:ext cx="14553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order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up the stairs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can only take steps one at a time or two at a time: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ways are there up a staircase of “n” stairs?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ways(n) = ways(n - 1) + ways(n - 2)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[You may recognize this as the Fibonacci series!]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[0, 1]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_ in range(n):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.append(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fib[-1]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fib[-2]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# note the Markov assumption!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# fib(n) = g(fib(n-1), fib(n-2))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on project proposals complete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didn’t hear from us, </a:t>
            </a:r>
            <a:r>
              <a:rPr b="1" lang="en"/>
              <a:t>let us know</a:t>
            </a:r>
            <a:r>
              <a:rPr lang="en"/>
              <a:t>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continue refining it with our help, but be sure to let us know (private Piazza post) we should take another look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(Do not wait until the course is over to tell us!)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A2 feedback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TAs covered the assignment in office hour (recorded)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Individual feedback will be released this week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A3 feedback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TAs will cover the assignment this coming office hour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Feel free to drop by OH for additional feedback on assignments, projects, etc</a:t>
            </a:r>
            <a:endParaRPr/>
          </a:p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</a:t>
            </a:r>
            <a:endParaRPr/>
          </a:p>
        </p:txBody>
      </p:sp>
      <p:graphicFrame>
        <p:nvGraphicFramePr>
          <p:cNvPr id="301" name="Google Shape;301;p44"/>
          <p:cNvGraphicFramePr/>
          <p:nvPr/>
        </p:nvGraphicFramePr>
        <p:xfrm>
          <a:off x="720875" y="1709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{FBEAA8A2-1BC1-49A6-841E-DB60971CB409}</a:tableStyleId>
              </a:tblPr>
              <a:tblGrid>
                <a:gridCol w="700200"/>
                <a:gridCol w="700200"/>
                <a:gridCol w="700200"/>
                <a:gridCol w="700200"/>
                <a:gridCol w="700200"/>
                <a:gridCol w="700200"/>
                <a:gridCol w="700200"/>
                <a:gridCol w="700200"/>
                <a:gridCol w="700200"/>
                <a:gridCol w="700200"/>
                <a:gridCol w="700200"/>
              </a:tblGrid>
              <a:tr h="37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ins</a:t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ins</a:t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sub</a:t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&lt;start&gt;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7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&lt;start&gt;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sub</a:t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225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Fill table from top left to bottom right: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 (</a:t>
            </a:r>
            <a:r>
              <a:rPr lang="en"/>
              <a:t>HMM) Async Review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(At light speed)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mm.png"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176325"/>
            <a:ext cx="61150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name?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a bigger class of Probabilistic Graphical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Markov?</a:t>
            </a:r>
            <a:endParaRPr/>
          </a:p>
        </p:txBody>
      </p:sp>
      <p:pic>
        <p:nvPicPr>
          <p:cNvPr descr="hmm.png"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150" y="2836587"/>
            <a:ext cx="2765649" cy="12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mm.png"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176325"/>
            <a:ext cx="61150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8"/>
          <p:cNvSpPr/>
          <p:nvPr/>
        </p:nvSpPr>
        <p:spPr>
          <a:xfrm>
            <a:off x="1373864" y="1176325"/>
            <a:ext cx="73200" cy="1176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8"/>
          <p:cNvSpPr txBox="1"/>
          <p:nvPr/>
        </p:nvSpPr>
        <p:spPr>
          <a:xfrm>
            <a:off x="-148825" y="1460575"/>
            <a:ext cx="14553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327" name="Google Shape;327;p48"/>
          <p:cNvSpPr/>
          <p:nvPr/>
        </p:nvSpPr>
        <p:spPr>
          <a:xfrm rot="5400000">
            <a:off x="2590225" y="-287650"/>
            <a:ext cx="135600" cy="2421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8"/>
          <p:cNvSpPr txBox="1"/>
          <p:nvPr/>
        </p:nvSpPr>
        <p:spPr>
          <a:xfrm>
            <a:off x="1930375" y="248000"/>
            <a:ext cx="14553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order 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Terminology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Parts of the 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x</a:t>
            </a:r>
            <a:r>
              <a:rPr b="1" baseline="-25000" lang="en"/>
              <a:t>i</a:t>
            </a:r>
            <a:r>
              <a:rPr lang="en"/>
              <a:t> : observed nodes (i.e. words)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</a:t>
            </a:r>
            <a:r>
              <a:rPr b="1" baseline="-25000" lang="en"/>
              <a:t>i</a:t>
            </a:r>
            <a:r>
              <a:rPr lang="en"/>
              <a:t> : hidden nodes (i.e. POS tags) - </a:t>
            </a:r>
            <a:r>
              <a:rPr i="1" lang="en"/>
              <a:t>usually, try to predict these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Transitions: </a:t>
            </a:r>
            <a:r>
              <a:rPr b="1" lang="en">
                <a:solidFill>
                  <a:srgbClr val="9900FF"/>
                </a:solidFill>
              </a:rPr>
              <a:t>p(y</a:t>
            </a:r>
            <a:r>
              <a:rPr b="1" baseline="-25000" lang="en">
                <a:solidFill>
                  <a:srgbClr val="9900FF"/>
                </a:solidFill>
              </a:rPr>
              <a:t>i</a:t>
            </a:r>
            <a:r>
              <a:rPr b="1" lang="en">
                <a:solidFill>
                  <a:srgbClr val="9900FF"/>
                </a:solidFill>
              </a:rPr>
              <a:t> | y</a:t>
            </a:r>
            <a:r>
              <a:rPr b="1" baseline="-25000" lang="en">
                <a:solidFill>
                  <a:srgbClr val="9900FF"/>
                </a:solidFill>
              </a:rPr>
              <a:t>i-1</a:t>
            </a:r>
            <a:r>
              <a:rPr b="1" lang="en">
                <a:solidFill>
                  <a:srgbClr val="9900FF"/>
                </a:solidFill>
              </a:rPr>
              <a:t>)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i="1" lang="en">
                <a:solidFill>
                  <a:srgbClr val="999999"/>
                </a:solidFill>
              </a:rPr>
              <a:t>(horizontal arrows)</a:t>
            </a:r>
            <a:endParaRPr i="1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Emissions: </a:t>
            </a:r>
            <a:r>
              <a:rPr b="1" lang="en">
                <a:solidFill>
                  <a:srgbClr val="0000FF"/>
                </a:solidFill>
              </a:rPr>
              <a:t>p(x</a:t>
            </a:r>
            <a:r>
              <a:rPr b="1" baseline="-25000" lang="en">
                <a:solidFill>
                  <a:srgbClr val="0000FF"/>
                </a:solidFill>
              </a:rPr>
              <a:t>i</a:t>
            </a:r>
            <a:r>
              <a:rPr b="1" lang="en">
                <a:solidFill>
                  <a:srgbClr val="0000FF"/>
                </a:solidFill>
              </a:rPr>
              <a:t> | y</a:t>
            </a:r>
            <a:r>
              <a:rPr b="1" baseline="-25000" lang="en">
                <a:solidFill>
                  <a:srgbClr val="0000FF"/>
                </a:solidFill>
              </a:rPr>
              <a:t>i</a:t>
            </a:r>
            <a:r>
              <a:rPr b="1" lang="en">
                <a:solidFill>
                  <a:srgbClr val="0000FF"/>
                </a:solidFill>
              </a:rPr>
              <a:t>) </a:t>
            </a:r>
            <a:r>
              <a:rPr i="1" lang="en">
                <a:solidFill>
                  <a:srgbClr val="999999"/>
                </a:solidFill>
              </a:rPr>
              <a:t>(vertical arrows)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Things to Do: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Training:</a:t>
            </a:r>
            <a:r>
              <a:rPr lang="en">
                <a:solidFill>
                  <a:srgbClr val="000000"/>
                </a:solidFill>
              </a:rPr>
              <a:t> learn p(y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| y</a:t>
            </a:r>
            <a:r>
              <a:rPr baseline="-25000" lang="en">
                <a:solidFill>
                  <a:srgbClr val="000000"/>
                </a:solidFill>
              </a:rPr>
              <a:t>i-1</a:t>
            </a:r>
            <a:r>
              <a:rPr lang="en">
                <a:solidFill>
                  <a:srgbClr val="000000"/>
                </a:solidFill>
              </a:rPr>
              <a:t>) and p(x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| y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), p(y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Inference:</a:t>
            </a:r>
            <a:r>
              <a:rPr lang="en">
                <a:solidFill>
                  <a:srgbClr val="000000"/>
                </a:solidFill>
              </a:rPr>
              <a:t> given </a:t>
            </a:r>
            <a:r>
              <a:rPr lang="en"/>
              <a:t>x</a:t>
            </a:r>
            <a:r>
              <a:rPr baseline="-25000" lang="en"/>
              <a:t>i </a:t>
            </a:r>
            <a:r>
              <a:rPr lang="en">
                <a:solidFill>
                  <a:srgbClr val="000000"/>
                </a:solidFill>
              </a:rPr>
              <a:t>, infer </a:t>
            </a:r>
            <a:r>
              <a:rPr lang="en"/>
              <a:t>y</a:t>
            </a:r>
            <a:r>
              <a:rPr baseline="-25000" lang="en"/>
              <a:t>i</a:t>
            </a:r>
            <a:r>
              <a:rPr lang="en">
                <a:solidFill>
                  <a:srgbClr val="000000"/>
                </a:solidFill>
              </a:rPr>
              <a:t> or p(</a:t>
            </a:r>
            <a:r>
              <a:rPr lang="en"/>
              <a:t>y</a:t>
            </a:r>
            <a:r>
              <a:rPr baseline="-25000" lang="en"/>
              <a:t>i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/>
          <p:nvPr/>
        </p:nvSpPr>
        <p:spPr>
          <a:xfrm>
            <a:off x="127875" y="15668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A</a:t>
            </a:r>
            <a:endParaRPr sz="1200"/>
          </a:p>
        </p:txBody>
      </p:sp>
      <p:sp>
        <p:nvSpPr>
          <p:cNvPr id="340" name="Google Shape;340;p50"/>
          <p:cNvSpPr/>
          <p:nvPr/>
        </p:nvSpPr>
        <p:spPr>
          <a:xfrm>
            <a:off x="1270875" y="15668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B</a:t>
            </a:r>
            <a:endParaRPr sz="1200"/>
          </a:p>
        </p:txBody>
      </p:sp>
      <p:sp>
        <p:nvSpPr>
          <p:cNvPr id="341" name="Google Shape;341;p50"/>
          <p:cNvSpPr/>
          <p:nvPr/>
        </p:nvSpPr>
        <p:spPr>
          <a:xfrm>
            <a:off x="2413875" y="15668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A</a:t>
            </a:r>
            <a:endParaRPr sz="1200"/>
          </a:p>
        </p:txBody>
      </p:sp>
      <p:sp>
        <p:nvSpPr>
          <p:cNvPr id="342" name="Google Shape;342;p50"/>
          <p:cNvSpPr/>
          <p:nvPr/>
        </p:nvSpPr>
        <p:spPr>
          <a:xfrm>
            <a:off x="3556875" y="15668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B</a:t>
            </a:r>
            <a:endParaRPr sz="1200"/>
          </a:p>
        </p:txBody>
      </p:sp>
      <p:sp>
        <p:nvSpPr>
          <p:cNvPr id="343" name="Google Shape;343;p50"/>
          <p:cNvSpPr/>
          <p:nvPr/>
        </p:nvSpPr>
        <p:spPr>
          <a:xfrm>
            <a:off x="127875" y="27098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0"/>
          <p:cNvSpPr/>
          <p:nvPr/>
        </p:nvSpPr>
        <p:spPr>
          <a:xfrm>
            <a:off x="1270875" y="2709800"/>
            <a:ext cx="845400" cy="8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"/>
          <p:cNvSpPr/>
          <p:nvPr/>
        </p:nvSpPr>
        <p:spPr>
          <a:xfrm>
            <a:off x="2413875" y="27098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0"/>
          <p:cNvSpPr/>
          <p:nvPr/>
        </p:nvSpPr>
        <p:spPr>
          <a:xfrm>
            <a:off x="3556875" y="27098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0"/>
          <p:cNvSpPr/>
          <p:nvPr/>
        </p:nvSpPr>
        <p:spPr>
          <a:xfrm>
            <a:off x="4699875" y="15668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A</a:t>
            </a:r>
            <a:endParaRPr sz="1200"/>
          </a:p>
        </p:txBody>
      </p:sp>
      <p:sp>
        <p:nvSpPr>
          <p:cNvPr id="348" name="Google Shape;348;p50"/>
          <p:cNvSpPr/>
          <p:nvPr/>
        </p:nvSpPr>
        <p:spPr>
          <a:xfrm>
            <a:off x="5842875" y="15668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B</a:t>
            </a:r>
            <a:endParaRPr sz="1200"/>
          </a:p>
        </p:txBody>
      </p:sp>
      <p:sp>
        <p:nvSpPr>
          <p:cNvPr id="349" name="Google Shape;349;p50"/>
          <p:cNvSpPr/>
          <p:nvPr/>
        </p:nvSpPr>
        <p:spPr>
          <a:xfrm>
            <a:off x="4699875" y="27098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0"/>
          <p:cNvSpPr/>
          <p:nvPr/>
        </p:nvSpPr>
        <p:spPr>
          <a:xfrm>
            <a:off x="5842875" y="2709800"/>
            <a:ext cx="845400" cy="8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50"/>
          <p:cNvCxnSpPr>
            <a:stCxn id="339" idx="4"/>
            <a:endCxn id="343" idx="0"/>
          </p:cNvCxnSpPr>
          <p:nvPr/>
        </p:nvCxnSpPr>
        <p:spPr>
          <a:xfrm>
            <a:off x="550575" y="24122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50"/>
          <p:cNvCxnSpPr/>
          <p:nvPr/>
        </p:nvCxnSpPr>
        <p:spPr>
          <a:xfrm>
            <a:off x="1693575" y="24122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50"/>
          <p:cNvCxnSpPr/>
          <p:nvPr/>
        </p:nvCxnSpPr>
        <p:spPr>
          <a:xfrm>
            <a:off x="2836575" y="24122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50"/>
          <p:cNvCxnSpPr/>
          <p:nvPr/>
        </p:nvCxnSpPr>
        <p:spPr>
          <a:xfrm>
            <a:off x="3979575" y="24122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50"/>
          <p:cNvCxnSpPr/>
          <p:nvPr/>
        </p:nvCxnSpPr>
        <p:spPr>
          <a:xfrm>
            <a:off x="5122575" y="24122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50"/>
          <p:cNvCxnSpPr/>
          <p:nvPr/>
        </p:nvCxnSpPr>
        <p:spPr>
          <a:xfrm>
            <a:off x="6265575" y="24122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50"/>
          <p:cNvCxnSpPr>
            <a:stCxn id="339" idx="6"/>
            <a:endCxn id="340" idx="2"/>
          </p:cNvCxnSpPr>
          <p:nvPr/>
        </p:nvCxnSpPr>
        <p:spPr>
          <a:xfrm>
            <a:off x="973275" y="19895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50"/>
          <p:cNvCxnSpPr/>
          <p:nvPr/>
        </p:nvCxnSpPr>
        <p:spPr>
          <a:xfrm>
            <a:off x="2116275" y="19895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50"/>
          <p:cNvCxnSpPr/>
          <p:nvPr/>
        </p:nvCxnSpPr>
        <p:spPr>
          <a:xfrm>
            <a:off x="3259275" y="19895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50"/>
          <p:cNvCxnSpPr/>
          <p:nvPr/>
        </p:nvCxnSpPr>
        <p:spPr>
          <a:xfrm>
            <a:off x="4402275" y="19895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50"/>
          <p:cNvCxnSpPr/>
          <p:nvPr/>
        </p:nvCxnSpPr>
        <p:spPr>
          <a:xfrm>
            <a:off x="5545275" y="19895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50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0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time:  what can we learn?</a:t>
            </a:r>
            <a:endParaRPr/>
          </a:p>
        </p:txBody>
      </p:sp>
      <p:sp>
        <p:nvSpPr>
          <p:cNvPr id="364" name="Google Shape;364;p50"/>
          <p:cNvSpPr/>
          <p:nvPr/>
        </p:nvSpPr>
        <p:spPr>
          <a:xfrm>
            <a:off x="6985875" y="15668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A</a:t>
            </a:r>
            <a:endParaRPr sz="1200"/>
          </a:p>
        </p:txBody>
      </p:sp>
      <p:sp>
        <p:nvSpPr>
          <p:cNvPr id="365" name="Google Shape;365;p50"/>
          <p:cNvSpPr/>
          <p:nvPr/>
        </p:nvSpPr>
        <p:spPr>
          <a:xfrm>
            <a:off x="8128875" y="15668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B</a:t>
            </a:r>
            <a:endParaRPr sz="1200"/>
          </a:p>
        </p:txBody>
      </p:sp>
      <p:sp>
        <p:nvSpPr>
          <p:cNvPr id="366" name="Google Shape;366;p50"/>
          <p:cNvSpPr/>
          <p:nvPr/>
        </p:nvSpPr>
        <p:spPr>
          <a:xfrm>
            <a:off x="6985875" y="27098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0"/>
          <p:cNvSpPr/>
          <p:nvPr/>
        </p:nvSpPr>
        <p:spPr>
          <a:xfrm>
            <a:off x="8128875" y="2709800"/>
            <a:ext cx="845400" cy="8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50"/>
          <p:cNvCxnSpPr/>
          <p:nvPr/>
        </p:nvCxnSpPr>
        <p:spPr>
          <a:xfrm>
            <a:off x="7408575" y="24122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50"/>
          <p:cNvCxnSpPr/>
          <p:nvPr/>
        </p:nvCxnSpPr>
        <p:spPr>
          <a:xfrm>
            <a:off x="8551575" y="24122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50"/>
          <p:cNvCxnSpPr/>
          <p:nvPr/>
        </p:nvCxnSpPr>
        <p:spPr>
          <a:xfrm>
            <a:off x="6688275" y="19895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50"/>
          <p:cNvCxnSpPr/>
          <p:nvPr/>
        </p:nvCxnSpPr>
        <p:spPr>
          <a:xfrm>
            <a:off x="7831275" y="19895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/>
          <p:nvPr/>
        </p:nvSpPr>
        <p:spPr>
          <a:xfrm>
            <a:off x="1804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{A,B}</a:t>
            </a:r>
            <a:endParaRPr/>
          </a:p>
        </p:txBody>
      </p:sp>
      <p:sp>
        <p:nvSpPr>
          <p:cNvPr id="377" name="Google Shape;377;p51"/>
          <p:cNvSpPr/>
          <p:nvPr/>
        </p:nvSpPr>
        <p:spPr>
          <a:xfrm>
            <a:off x="2947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{A,B}</a:t>
            </a:r>
            <a:endParaRPr/>
          </a:p>
        </p:txBody>
      </p:sp>
      <p:sp>
        <p:nvSpPr>
          <p:cNvPr id="378" name="Google Shape;378;p51"/>
          <p:cNvSpPr/>
          <p:nvPr/>
        </p:nvSpPr>
        <p:spPr>
          <a:xfrm>
            <a:off x="4090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{A,B}</a:t>
            </a: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5233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{A,B}</a:t>
            </a:r>
            <a:endParaRPr/>
          </a:p>
        </p:txBody>
      </p:sp>
      <p:sp>
        <p:nvSpPr>
          <p:cNvPr id="380" name="Google Shape;380;p51"/>
          <p:cNvSpPr/>
          <p:nvPr/>
        </p:nvSpPr>
        <p:spPr>
          <a:xfrm>
            <a:off x="1804275" y="28622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1"/>
          <p:cNvSpPr/>
          <p:nvPr/>
        </p:nvSpPr>
        <p:spPr>
          <a:xfrm>
            <a:off x="2947275" y="2862200"/>
            <a:ext cx="845400" cy="8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1"/>
          <p:cNvSpPr/>
          <p:nvPr/>
        </p:nvSpPr>
        <p:spPr>
          <a:xfrm>
            <a:off x="4090275" y="28622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1"/>
          <p:cNvSpPr/>
          <p:nvPr/>
        </p:nvSpPr>
        <p:spPr>
          <a:xfrm>
            <a:off x="5233275" y="2862200"/>
            <a:ext cx="845400" cy="8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"/>
          <p:cNvSpPr/>
          <p:nvPr/>
        </p:nvSpPr>
        <p:spPr>
          <a:xfrm>
            <a:off x="6376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{A,B}</a:t>
            </a:r>
            <a:endParaRPr/>
          </a:p>
        </p:txBody>
      </p:sp>
      <p:sp>
        <p:nvSpPr>
          <p:cNvPr id="385" name="Google Shape;385;p51"/>
          <p:cNvSpPr/>
          <p:nvPr/>
        </p:nvSpPr>
        <p:spPr>
          <a:xfrm>
            <a:off x="7519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{A,B}</a:t>
            </a:r>
            <a:endParaRPr/>
          </a:p>
        </p:txBody>
      </p:sp>
      <p:sp>
        <p:nvSpPr>
          <p:cNvPr id="386" name="Google Shape;386;p51"/>
          <p:cNvSpPr/>
          <p:nvPr/>
        </p:nvSpPr>
        <p:spPr>
          <a:xfrm>
            <a:off x="6376275" y="28622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1"/>
          <p:cNvSpPr/>
          <p:nvPr/>
        </p:nvSpPr>
        <p:spPr>
          <a:xfrm>
            <a:off x="7519275" y="2862200"/>
            <a:ext cx="845400" cy="8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51"/>
          <p:cNvCxnSpPr>
            <a:stCxn id="376" idx="4"/>
            <a:endCxn id="380" idx="0"/>
          </p:cNvCxnSpPr>
          <p:nvPr/>
        </p:nvCxnSpPr>
        <p:spPr>
          <a:xfrm>
            <a:off x="2226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51"/>
          <p:cNvCxnSpPr/>
          <p:nvPr/>
        </p:nvCxnSpPr>
        <p:spPr>
          <a:xfrm>
            <a:off x="3369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51"/>
          <p:cNvCxnSpPr/>
          <p:nvPr/>
        </p:nvCxnSpPr>
        <p:spPr>
          <a:xfrm>
            <a:off x="4512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51"/>
          <p:cNvCxnSpPr/>
          <p:nvPr/>
        </p:nvCxnSpPr>
        <p:spPr>
          <a:xfrm>
            <a:off x="5655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51"/>
          <p:cNvCxnSpPr/>
          <p:nvPr/>
        </p:nvCxnSpPr>
        <p:spPr>
          <a:xfrm>
            <a:off x="6798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1"/>
          <p:cNvCxnSpPr/>
          <p:nvPr/>
        </p:nvCxnSpPr>
        <p:spPr>
          <a:xfrm>
            <a:off x="7941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51"/>
          <p:cNvCxnSpPr>
            <a:stCxn id="376" idx="6"/>
            <a:endCxn id="377" idx="2"/>
          </p:cNvCxnSpPr>
          <p:nvPr/>
        </p:nvCxnSpPr>
        <p:spPr>
          <a:xfrm>
            <a:off x="2649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51"/>
          <p:cNvCxnSpPr/>
          <p:nvPr/>
        </p:nvCxnSpPr>
        <p:spPr>
          <a:xfrm>
            <a:off x="3792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51"/>
          <p:cNvCxnSpPr/>
          <p:nvPr/>
        </p:nvCxnSpPr>
        <p:spPr>
          <a:xfrm>
            <a:off x="4935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51"/>
          <p:cNvCxnSpPr/>
          <p:nvPr/>
        </p:nvCxnSpPr>
        <p:spPr>
          <a:xfrm>
            <a:off x="6078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51"/>
          <p:cNvCxnSpPr/>
          <p:nvPr/>
        </p:nvCxnSpPr>
        <p:spPr>
          <a:xfrm>
            <a:off x="7221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51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1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time:  What are the states?</a:t>
            </a:r>
            <a:endParaRPr/>
          </a:p>
        </p:txBody>
      </p:sp>
      <p:sp>
        <p:nvSpPr>
          <p:cNvPr id="401" name="Google Shape;401;p51"/>
          <p:cNvSpPr/>
          <p:nvPr/>
        </p:nvSpPr>
        <p:spPr>
          <a:xfrm>
            <a:off x="661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{A,B}</a:t>
            </a:r>
            <a:endParaRPr/>
          </a:p>
        </p:txBody>
      </p:sp>
      <p:sp>
        <p:nvSpPr>
          <p:cNvPr id="402" name="Google Shape;402;p51"/>
          <p:cNvSpPr/>
          <p:nvPr/>
        </p:nvSpPr>
        <p:spPr>
          <a:xfrm>
            <a:off x="661275" y="28622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51"/>
          <p:cNvCxnSpPr/>
          <p:nvPr/>
        </p:nvCxnSpPr>
        <p:spPr>
          <a:xfrm>
            <a:off x="1083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51"/>
          <p:cNvCxnSpPr/>
          <p:nvPr/>
        </p:nvCxnSpPr>
        <p:spPr>
          <a:xfrm>
            <a:off x="1506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/>
          <p:nvPr/>
        </p:nvSpPr>
        <p:spPr>
          <a:xfrm>
            <a:off x="1804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A</a:t>
            </a:r>
            <a:endParaRPr sz="1200"/>
          </a:p>
        </p:txBody>
      </p:sp>
      <p:sp>
        <p:nvSpPr>
          <p:cNvPr id="410" name="Google Shape;410;p52"/>
          <p:cNvSpPr/>
          <p:nvPr/>
        </p:nvSpPr>
        <p:spPr>
          <a:xfrm>
            <a:off x="2947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B</a:t>
            </a:r>
            <a:endParaRPr sz="1200"/>
          </a:p>
        </p:txBody>
      </p:sp>
      <p:sp>
        <p:nvSpPr>
          <p:cNvPr id="411" name="Google Shape;411;p52"/>
          <p:cNvSpPr/>
          <p:nvPr/>
        </p:nvSpPr>
        <p:spPr>
          <a:xfrm>
            <a:off x="4090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A</a:t>
            </a:r>
            <a:endParaRPr sz="1200"/>
          </a:p>
        </p:txBody>
      </p:sp>
      <p:sp>
        <p:nvSpPr>
          <p:cNvPr id="412" name="Google Shape;412;p52"/>
          <p:cNvSpPr/>
          <p:nvPr/>
        </p:nvSpPr>
        <p:spPr>
          <a:xfrm>
            <a:off x="5233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B</a:t>
            </a:r>
            <a:endParaRPr sz="1200"/>
          </a:p>
        </p:txBody>
      </p:sp>
      <p:sp>
        <p:nvSpPr>
          <p:cNvPr id="413" name="Google Shape;413;p52"/>
          <p:cNvSpPr/>
          <p:nvPr/>
        </p:nvSpPr>
        <p:spPr>
          <a:xfrm>
            <a:off x="1804275" y="28622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2"/>
          <p:cNvSpPr/>
          <p:nvPr/>
        </p:nvSpPr>
        <p:spPr>
          <a:xfrm>
            <a:off x="2947275" y="2862200"/>
            <a:ext cx="845400" cy="8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2"/>
          <p:cNvSpPr/>
          <p:nvPr/>
        </p:nvSpPr>
        <p:spPr>
          <a:xfrm>
            <a:off x="4090275" y="28622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2"/>
          <p:cNvSpPr/>
          <p:nvPr/>
        </p:nvSpPr>
        <p:spPr>
          <a:xfrm>
            <a:off x="5233275" y="2862200"/>
            <a:ext cx="845400" cy="8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2"/>
          <p:cNvSpPr/>
          <p:nvPr/>
        </p:nvSpPr>
        <p:spPr>
          <a:xfrm>
            <a:off x="6376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A</a:t>
            </a:r>
            <a:endParaRPr sz="1200"/>
          </a:p>
        </p:txBody>
      </p:sp>
      <p:sp>
        <p:nvSpPr>
          <p:cNvPr id="418" name="Google Shape;418;p52"/>
          <p:cNvSpPr/>
          <p:nvPr/>
        </p:nvSpPr>
        <p:spPr>
          <a:xfrm>
            <a:off x="7519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B</a:t>
            </a:r>
            <a:endParaRPr sz="1200"/>
          </a:p>
        </p:txBody>
      </p:sp>
      <p:sp>
        <p:nvSpPr>
          <p:cNvPr id="419" name="Google Shape;419;p52"/>
          <p:cNvSpPr/>
          <p:nvPr/>
        </p:nvSpPr>
        <p:spPr>
          <a:xfrm>
            <a:off x="6376275" y="28622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2"/>
          <p:cNvSpPr/>
          <p:nvPr/>
        </p:nvSpPr>
        <p:spPr>
          <a:xfrm>
            <a:off x="7519275" y="2862200"/>
            <a:ext cx="845400" cy="845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52"/>
          <p:cNvCxnSpPr>
            <a:stCxn id="409" idx="4"/>
            <a:endCxn id="413" idx="0"/>
          </p:cNvCxnSpPr>
          <p:nvPr/>
        </p:nvCxnSpPr>
        <p:spPr>
          <a:xfrm>
            <a:off x="2226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52"/>
          <p:cNvCxnSpPr/>
          <p:nvPr/>
        </p:nvCxnSpPr>
        <p:spPr>
          <a:xfrm>
            <a:off x="3369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2"/>
          <p:cNvCxnSpPr/>
          <p:nvPr/>
        </p:nvCxnSpPr>
        <p:spPr>
          <a:xfrm>
            <a:off x="4512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52"/>
          <p:cNvCxnSpPr/>
          <p:nvPr/>
        </p:nvCxnSpPr>
        <p:spPr>
          <a:xfrm>
            <a:off x="5655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52"/>
          <p:cNvCxnSpPr/>
          <p:nvPr/>
        </p:nvCxnSpPr>
        <p:spPr>
          <a:xfrm>
            <a:off x="6798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52"/>
          <p:cNvCxnSpPr/>
          <p:nvPr/>
        </p:nvCxnSpPr>
        <p:spPr>
          <a:xfrm>
            <a:off x="7941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52"/>
          <p:cNvCxnSpPr>
            <a:stCxn id="409" idx="6"/>
            <a:endCxn id="410" idx="2"/>
          </p:cNvCxnSpPr>
          <p:nvPr/>
        </p:nvCxnSpPr>
        <p:spPr>
          <a:xfrm>
            <a:off x="2649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52"/>
          <p:cNvCxnSpPr/>
          <p:nvPr/>
        </p:nvCxnSpPr>
        <p:spPr>
          <a:xfrm>
            <a:off x="3792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52"/>
          <p:cNvCxnSpPr/>
          <p:nvPr/>
        </p:nvCxnSpPr>
        <p:spPr>
          <a:xfrm>
            <a:off x="4935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52"/>
          <p:cNvCxnSpPr/>
          <p:nvPr/>
        </p:nvCxnSpPr>
        <p:spPr>
          <a:xfrm>
            <a:off x="6078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52"/>
          <p:cNvCxnSpPr/>
          <p:nvPr/>
        </p:nvCxnSpPr>
        <p:spPr>
          <a:xfrm>
            <a:off x="7221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52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2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time:  What are the states?</a:t>
            </a:r>
            <a:endParaRPr/>
          </a:p>
        </p:txBody>
      </p:sp>
      <p:sp>
        <p:nvSpPr>
          <p:cNvPr id="434" name="Google Shape;434;p52"/>
          <p:cNvSpPr/>
          <p:nvPr/>
        </p:nvSpPr>
        <p:spPr>
          <a:xfrm>
            <a:off x="6612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 B</a:t>
            </a:r>
            <a:endParaRPr sz="1200"/>
          </a:p>
        </p:txBody>
      </p:sp>
      <p:sp>
        <p:nvSpPr>
          <p:cNvPr id="435" name="Google Shape;435;p52"/>
          <p:cNvSpPr/>
          <p:nvPr/>
        </p:nvSpPr>
        <p:spPr>
          <a:xfrm>
            <a:off x="661275" y="2862200"/>
            <a:ext cx="845400" cy="84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6" name="Google Shape;436;p52"/>
          <p:cNvCxnSpPr/>
          <p:nvPr/>
        </p:nvCxnSpPr>
        <p:spPr>
          <a:xfrm>
            <a:off x="10839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52"/>
          <p:cNvCxnSpPr/>
          <p:nvPr/>
        </p:nvCxnSpPr>
        <p:spPr>
          <a:xfrm>
            <a:off x="15066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count and normalize! (</a:t>
            </a:r>
            <a:r>
              <a:rPr i="1" lang="en"/>
              <a:t>over training data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Transitions: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p(y</a:t>
            </a:r>
            <a:r>
              <a:rPr baseline="-25000" lang="en">
                <a:solidFill>
                  <a:srgbClr val="9900FF"/>
                </a:solidFill>
              </a:rPr>
              <a:t>i</a:t>
            </a:r>
            <a:r>
              <a:rPr lang="en">
                <a:solidFill>
                  <a:srgbClr val="9900FF"/>
                </a:solidFill>
              </a:rPr>
              <a:t> | y</a:t>
            </a:r>
            <a:r>
              <a:rPr baseline="-25000" lang="en">
                <a:solidFill>
                  <a:srgbClr val="9900FF"/>
                </a:solidFill>
              </a:rPr>
              <a:t>i-1</a:t>
            </a:r>
            <a:r>
              <a:rPr lang="en">
                <a:solidFill>
                  <a:srgbClr val="9900FF"/>
                </a:solidFill>
              </a:rPr>
              <a:t>)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c(N,V)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c(V, DT)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c(DT, N)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Emissions: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p(x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 | y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c(N, James)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c(V, ate)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c(DT, the)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c(N, food) = 1</a:t>
            </a:r>
            <a:endParaRPr sz="1400"/>
          </a:p>
        </p:txBody>
      </p:sp>
      <p:sp>
        <p:nvSpPr>
          <p:cNvPr id="443" name="Google Shape;443;p53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Training</a:t>
            </a:r>
            <a:endParaRPr/>
          </a:p>
        </p:txBody>
      </p:sp>
      <p:grpSp>
        <p:nvGrpSpPr>
          <p:cNvPr id="445" name="Google Shape;445;p53"/>
          <p:cNvGrpSpPr/>
          <p:nvPr/>
        </p:nvGrpSpPr>
        <p:grpSpPr>
          <a:xfrm>
            <a:off x="3701711" y="2354075"/>
            <a:ext cx="4361564" cy="1988400"/>
            <a:chOff x="2174311" y="1719200"/>
            <a:chExt cx="4361564" cy="1988400"/>
          </a:xfrm>
        </p:grpSpPr>
        <p:sp>
          <p:nvSpPr>
            <p:cNvPr id="446" name="Google Shape;446;p53"/>
            <p:cNvSpPr/>
            <p:nvPr/>
          </p:nvSpPr>
          <p:spPr>
            <a:xfrm>
              <a:off x="3404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447" name="Google Shape;447;p53"/>
            <p:cNvSpPr/>
            <p:nvPr/>
          </p:nvSpPr>
          <p:spPr>
            <a:xfrm>
              <a:off x="4547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DT</a:t>
              </a:r>
              <a:endParaRPr/>
            </a:p>
          </p:txBody>
        </p:sp>
        <p:sp>
          <p:nvSpPr>
            <p:cNvPr id="448" name="Google Shape;448;p53"/>
            <p:cNvSpPr/>
            <p:nvPr/>
          </p:nvSpPr>
          <p:spPr>
            <a:xfrm>
              <a:off x="5690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449" name="Google Shape;449;p53"/>
            <p:cNvSpPr/>
            <p:nvPr/>
          </p:nvSpPr>
          <p:spPr>
            <a:xfrm>
              <a:off x="3404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ate</a:t>
              </a:r>
              <a:endParaRPr/>
            </a:p>
          </p:txBody>
        </p:sp>
        <p:sp>
          <p:nvSpPr>
            <p:cNvPr id="450" name="Google Shape;450;p53"/>
            <p:cNvSpPr/>
            <p:nvPr/>
          </p:nvSpPr>
          <p:spPr>
            <a:xfrm>
              <a:off x="4547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</a:t>
              </a:r>
              <a:endParaRPr/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5690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food</a:t>
              </a:r>
              <a:endParaRPr/>
            </a:p>
          </p:txBody>
        </p:sp>
        <p:cxnSp>
          <p:nvCxnSpPr>
            <p:cNvPr id="452" name="Google Shape;452;p53"/>
            <p:cNvCxnSpPr>
              <a:stCxn id="446" idx="4"/>
              <a:endCxn id="449" idx="0"/>
            </p:cNvCxnSpPr>
            <p:nvPr/>
          </p:nvCxnSpPr>
          <p:spPr>
            <a:xfrm>
              <a:off x="3827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3" name="Google Shape;453;p53"/>
            <p:cNvCxnSpPr/>
            <p:nvPr/>
          </p:nvCxnSpPr>
          <p:spPr>
            <a:xfrm>
              <a:off x="4970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4" name="Google Shape;454;p53"/>
            <p:cNvCxnSpPr/>
            <p:nvPr/>
          </p:nvCxnSpPr>
          <p:spPr>
            <a:xfrm>
              <a:off x="6113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5" name="Google Shape;455;p53"/>
            <p:cNvCxnSpPr>
              <a:stCxn id="446" idx="6"/>
              <a:endCxn id="447" idx="2"/>
            </p:cNvCxnSpPr>
            <p:nvPr/>
          </p:nvCxnSpPr>
          <p:spPr>
            <a:xfrm>
              <a:off x="4249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6" name="Google Shape;456;p53"/>
            <p:cNvCxnSpPr/>
            <p:nvPr/>
          </p:nvCxnSpPr>
          <p:spPr>
            <a:xfrm>
              <a:off x="5392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7" name="Google Shape;457;p53"/>
            <p:cNvSpPr/>
            <p:nvPr/>
          </p:nvSpPr>
          <p:spPr>
            <a:xfrm>
              <a:off x="2261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458" name="Google Shape;458;p53"/>
            <p:cNvSpPr/>
            <p:nvPr/>
          </p:nvSpPr>
          <p:spPr>
            <a:xfrm>
              <a:off x="2174311" y="2862200"/>
              <a:ext cx="10323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James</a:t>
              </a:r>
              <a:endParaRPr/>
            </a:p>
          </p:txBody>
        </p:sp>
        <p:cxnSp>
          <p:nvCxnSpPr>
            <p:cNvPr id="459" name="Google Shape;459;p53"/>
            <p:cNvCxnSpPr/>
            <p:nvPr/>
          </p:nvCxnSpPr>
          <p:spPr>
            <a:xfrm>
              <a:off x="2684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0" name="Google Shape;460;p53"/>
            <p:cNvCxnSpPr/>
            <p:nvPr/>
          </p:nvCxnSpPr>
          <p:spPr>
            <a:xfrm>
              <a:off x="3106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Completely optional</a:t>
            </a:r>
            <a:r>
              <a:rPr lang="en"/>
              <a:t> and ungraded,</a:t>
            </a:r>
            <a:r>
              <a:rPr lang="en"/>
              <a:t> but...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opportunity for us to take a first look at your project report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Aim to do it when you’ve got some block of work completed (baseline models, for example)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either provide feedback over email or in an OH.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will be some latency between giving us your draft and us providing comments, so the earlier the better!</a:t>
            </a:r>
            <a:endParaRPr/>
          </a:p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midpoint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/>
          <p:nvPr/>
        </p:nvSpPr>
        <p:spPr>
          <a:xfrm>
            <a:off x="34044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4"/>
          <p:cNvSpPr/>
          <p:nvPr/>
        </p:nvSpPr>
        <p:spPr>
          <a:xfrm>
            <a:off x="45474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4"/>
          <p:cNvSpPr/>
          <p:nvPr/>
        </p:nvSpPr>
        <p:spPr>
          <a:xfrm>
            <a:off x="56904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4"/>
          <p:cNvSpPr/>
          <p:nvPr/>
        </p:nvSpPr>
        <p:spPr>
          <a:xfrm>
            <a:off x="3404475" y="2862200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469" name="Google Shape;469;p54"/>
          <p:cNvSpPr/>
          <p:nvPr/>
        </p:nvSpPr>
        <p:spPr>
          <a:xfrm>
            <a:off x="4547475" y="2862200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470" name="Google Shape;470;p54"/>
          <p:cNvSpPr/>
          <p:nvPr/>
        </p:nvSpPr>
        <p:spPr>
          <a:xfrm>
            <a:off x="5690475" y="2862200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cxnSp>
        <p:nvCxnSpPr>
          <p:cNvPr id="471" name="Google Shape;471;p54"/>
          <p:cNvCxnSpPr>
            <a:stCxn id="465" idx="4"/>
            <a:endCxn id="468" idx="0"/>
          </p:cNvCxnSpPr>
          <p:nvPr/>
        </p:nvCxnSpPr>
        <p:spPr>
          <a:xfrm>
            <a:off x="38271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54"/>
          <p:cNvCxnSpPr/>
          <p:nvPr/>
        </p:nvCxnSpPr>
        <p:spPr>
          <a:xfrm>
            <a:off x="49701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54"/>
          <p:cNvCxnSpPr/>
          <p:nvPr/>
        </p:nvCxnSpPr>
        <p:spPr>
          <a:xfrm>
            <a:off x="61131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54"/>
          <p:cNvCxnSpPr>
            <a:stCxn id="465" idx="6"/>
            <a:endCxn id="466" idx="2"/>
          </p:cNvCxnSpPr>
          <p:nvPr/>
        </p:nvCxnSpPr>
        <p:spPr>
          <a:xfrm>
            <a:off x="42498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54"/>
          <p:cNvCxnSpPr/>
          <p:nvPr/>
        </p:nvCxnSpPr>
        <p:spPr>
          <a:xfrm>
            <a:off x="53928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54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Inference</a:t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22614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2174311" y="2862200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cxnSp>
        <p:nvCxnSpPr>
          <p:cNvPr id="480" name="Google Shape;480;p54"/>
          <p:cNvCxnSpPr/>
          <p:nvPr/>
        </p:nvCxnSpPr>
        <p:spPr>
          <a:xfrm>
            <a:off x="26841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54"/>
          <p:cNvCxnSpPr/>
          <p:nvPr/>
        </p:nvCxnSpPr>
        <p:spPr>
          <a:xfrm>
            <a:off x="31068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 txBox="1"/>
          <p:nvPr>
            <p:ph idx="4294967295" type="body"/>
          </p:nvPr>
        </p:nvSpPr>
        <p:spPr>
          <a:xfrm>
            <a:off x="599400" y="1229375"/>
            <a:ext cx="7945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Enumerate all possible state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Score each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one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Pick the “best”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Compute statistics</a:t>
            </a:r>
            <a:endParaRPr/>
          </a:p>
        </p:txBody>
      </p:sp>
      <p:sp>
        <p:nvSpPr>
          <p:cNvPr id="487" name="Google Shape;487;p55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Inference</a:t>
            </a:r>
            <a:endParaRPr/>
          </a:p>
        </p:txBody>
      </p:sp>
      <p:sp>
        <p:nvSpPr>
          <p:cNvPr id="489" name="Google Shape;489;p55"/>
          <p:cNvSpPr/>
          <p:nvPr/>
        </p:nvSpPr>
        <p:spPr>
          <a:xfrm>
            <a:off x="5416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5"/>
          <p:cNvSpPr/>
          <p:nvPr/>
        </p:nvSpPr>
        <p:spPr>
          <a:xfrm>
            <a:off x="6559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5"/>
          <p:cNvSpPr/>
          <p:nvPr/>
        </p:nvSpPr>
        <p:spPr>
          <a:xfrm>
            <a:off x="7702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5"/>
          <p:cNvSpPr/>
          <p:nvPr/>
        </p:nvSpPr>
        <p:spPr>
          <a:xfrm>
            <a:off x="5416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493" name="Google Shape;493;p55"/>
          <p:cNvSpPr/>
          <p:nvPr/>
        </p:nvSpPr>
        <p:spPr>
          <a:xfrm>
            <a:off x="6559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494" name="Google Shape;494;p55"/>
          <p:cNvSpPr/>
          <p:nvPr/>
        </p:nvSpPr>
        <p:spPr>
          <a:xfrm>
            <a:off x="7702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cxnSp>
        <p:nvCxnSpPr>
          <p:cNvPr id="495" name="Google Shape;495;p55"/>
          <p:cNvCxnSpPr>
            <a:stCxn id="489" idx="4"/>
            <a:endCxn id="492" idx="0"/>
          </p:cNvCxnSpPr>
          <p:nvPr/>
        </p:nvCxnSpPr>
        <p:spPr>
          <a:xfrm>
            <a:off x="5839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5"/>
          <p:cNvCxnSpPr/>
          <p:nvPr/>
        </p:nvCxnSpPr>
        <p:spPr>
          <a:xfrm>
            <a:off x="6982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55"/>
          <p:cNvCxnSpPr/>
          <p:nvPr/>
        </p:nvCxnSpPr>
        <p:spPr>
          <a:xfrm>
            <a:off x="8125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55"/>
          <p:cNvCxnSpPr>
            <a:stCxn id="489" idx="6"/>
            <a:endCxn id="490" idx="2"/>
          </p:cNvCxnSpPr>
          <p:nvPr/>
        </p:nvCxnSpPr>
        <p:spPr>
          <a:xfrm>
            <a:off x="6261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55"/>
          <p:cNvCxnSpPr/>
          <p:nvPr/>
        </p:nvCxnSpPr>
        <p:spPr>
          <a:xfrm>
            <a:off x="7404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55"/>
          <p:cNvSpPr/>
          <p:nvPr/>
        </p:nvSpPr>
        <p:spPr>
          <a:xfrm>
            <a:off x="4273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5"/>
          <p:cNvSpPr/>
          <p:nvPr/>
        </p:nvSpPr>
        <p:spPr>
          <a:xfrm>
            <a:off x="4186311" y="373797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cxnSp>
        <p:nvCxnSpPr>
          <p:cNvPr id="502" name="Google Shape;502;p55"/>
          <p:cNvCxnSpPr/>
          <p:nvPr/>
        </p:nvCxnSpPr>
        <p:spPr>
          <a:xfrm>
            <a:off x="4696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55"/>
          <p:cNvCxnSpPr/>
          <p:nvPr/>
        </p:nvCxnSpPr>
        <p:spPr>
          <a:xfrm>
            <a:off x="5118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idx="4294967295" type="body"/>
          </p:nvPr>
        </p:nvSpPr>
        <p:spPr>
          <a:xfrm>
            <a:off x="673275" y="1225225"/>
            <a:ext cx="7874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Scored assignments: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V, DT, N: 0.4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N, N, N: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V, N, V, V: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 : 0.0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do you pick?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Viterbi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9" name="Google Shape;509;p56"/>
          <p:cNvSpPr/>
          <p:nvPr/>
        </p:nvSpPr>
        <p:spPr>
          <a:xfrm>
            <a:off x="5416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6"/>
          <p:cNvSpPr/>
          <p:nvPr/>
        </p:nvSpPr>
        <p:spPr>
          <a:xfrm>
            <a:off x="6559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6"/>
          <p:cNvSpPr/>
          <p:nvPr/>
        </p:nvSpPr>
        <p:spPr>
          <a:xfrm>
            <a:off x="7702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6"/>
          <p:cNvSpPr/>
          <p:nvPr/>
        </p:nvSpPr>
        <p:spPr>
          <a:xfrm>
            <a:off x="5416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513" name="Google Shape;513;p56"/>
          <p:cNvSpPr/>
          <p:nvPr/>
        </p:nvSpPr>
        <p:spPr>
          <a:xfrm>
            <a:off x="6559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514" name="Google Shape;514;p56"/>
          <p:cNvSpPr/>
          <p:nvPr/>
        </p:nvSpPr>
        <p:spPr>
          <a:xfrm>
            <a:off x="7702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cxnSp>
        <p:nvCxnSpPr>
          <p:cNvPr id="515" name="Google Shape;515;p56"/>
          <p:cNvCxnSpPr>
            <a:stCxn id="509" idx="4"/>
            <a:endCxn id="512" idx="0"/>
          </p:cNvCxnSpPr>
          <p:nvPr/>
        </p:nvCxnSpPr>
        <p:spPr>
          <a:xfrm>
            <a:off x="5839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56"/>
          <p:cNvCxnSpPr/>
          <p:nvPr/>
        </p:nvCxnSpPr>
        <p:spPr>
          <a:xfrm>
            <a:off x="6982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56"/>
          <p:cNvCxnSpPr/>
          <p:nvPr/>
        </p:nvCxnSpPr>
        <p:spPr>
          <a:xfrm>
            <a:off x="8125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56"/>
          <p:cNvCxnSpPr>
            <a:stCxn id="509" idx="6"/>
            <a:endCxn id="510" idx="2"/>
          </p:cNvCxnSpPr>
          <p:nvPr/>
        </p:nvCxnSpPr>
        <p:spPr>
          <a:xfrm>
            <a:off x="6261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6"/>
          <p:cNvCxnSpPr/>
          <p:nvPr/>
        </p:nvCxnSpPr>
        <p:spPr>
          <a:xfrm>
            <a:off x="7404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6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Inference - MAP sequence</a:t>
            </a:r>
            <a:endParaRPr/>
          </a:p>
        </p:txBody>
      </p:sp>
      <p:sp>
        <p:nvSpPr>
          <p:cNvPr id="522" name="Google Shape;522;p56"/>
          <p:cNvSpPr/>
          <p:nvPr/>
        </p:nvSpPr>
        <p:spPr>
          <a:xfrm>
            <a:off x="4273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6"/>
          <p:cNvSpPr/>
          <p:nvPr/>
        </p:nvSpPr>
        <p:spPr>
          <a:xfrm>
            <a:off x="4186311" y="373797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cxnSp>
        <p:nvCxnSpPr>
          <p:cNvPr id="524" name="Google Shape;524;p56"/>
          <p:cNvCxnSpPr/>
          <p:nvPr/>
        </p:nvCxnSpPr>
        <p:spPr>
          <a:xfrm>
            <a:off x="4696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56"/>
          <p:cNvCxnSpPr/>
          <p:nvPr/>
        </p:nvCxnSpPr>
        <p:spPr>
          <a:xfrm>
            <a:off x="5118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56"/>
          <p:cNvSpPr/>
          <p:nvPr/>
        </p:nvSpPr>
        <p:spPr>
          <a:xfrm>
            <a:off x="4125425" y="2409575"/>
            <a:ext cx="4570500" cy="121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"/>
          <p:cNvSpPr/>
          <p:nvPr/>
        </p:nvSpPr>
        <p:spPr>
          <a:xfrm>
            <a:off x="4125425" y="2409575"/>
            <a:ext cx="4570500" cy="121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7"/>
          <p:cNvSpPr txBox="1"/>
          <p:nvPr>
            <p:ph idx="4294967295" type="body"/>
          </p:nvPr>
        </p:nvSpPr>
        <p:spPr>
          <a:xfrm>
            <a:off x="673275" y="1225225"/>
            <a:ext cx="7874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Scored assignments: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V, DT, N: 0.4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N, N, N: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V, N, V, V: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 : 0.0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do you pick?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Viterbi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3" name="Google Shape;533;p57"/>
          <p:cNvSpPr/>
          <p:nvPr/>
        </p:nvSpPr>
        <p:spPr>
          <a:xfrm>
            <a:off x="5416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7"/>
          <p:cNvSpPr/>
          <p:nvPr/>
        </p:nvSpPr>
        <p:spPr>
          <a:xfrm>
            <a:off x="6559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7"/>
          <p:cNvSpPr/>
          <p:nvPr/>
        </p:nvSpPr>
        <p:spPr>
          <a:xfrm>
            <a:off x="7702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7"/>
          <p:cNvSpPr/>
          <p:nvPr/>
        </p:nvSpPr>
        <p:spPr>
          <a:xfrm>
            <a:off x="5416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537" name="Google Shape;537;p57"/>
          <p:cNvSpPr/>
          <p:nvPr/>
        </p:nvSpPr>
        <p:spPr>
          <a:xfrm>
            <a:off x="6559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538" name="Google Shape;538;p57"/>
          <p:cNvSpPr/>
          <p:nvPr/>
        </p:nvSpPr>
        <p:spPr>
          <a:xfrm>
            <a:off x="7702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cxnSp>
        <p:nvCxnSpPr>
          <p:cNvPr id="539" name="Google Shape;539;p57"/>
          <p:cNvCxnSpPr>
            <a:stCxn id="533" idx="4"/>
            <a:endCxn id="536" idx="0"/>
          </p:cNvCxnSpPr>
          <p:nvPr/>
        </p:nvCxnSpPr>
        <p:spPr>
          <a:xfrm>
            <a:off x="5839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57"/>
          <p:cNvCxnSpPr/>
          <p:nvPr/>
        </p:nvCxnSpPr>
        <p:spPr>
          <a:xfrm>
            <a:off x="6982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57"/>
          <p:cNvCxnSpPr/>
          <p:nvPr/>
        </p:nvCxnSpPr>
        <p:spPr>
          <a:xfrm>
            <a:off x="8125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57"/>
          <p:cNvCxnSpPr>
            <a:stCxn id="533" idx="6"/>
            <a:endCxn id="534" idx="2"/>
          </p:cNvCxnSpPr>
          <p:nvPr/>
        </p:nvCxnSpPr>
        <p:spPr>
          <a:xfrm>
            <a:off x="6261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57"/>
          <p:cNvCxnSpPr/>
          <p:nvPr/>
        </p:nvCxnSpPr>
        <p:spPr>
          <a:xfrm>
            <a:off x="7404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57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Inference - MAP sequence</a:t>
            </a:r>
            <a:endParaRPr/>
          </a:p>
        </p:txBody>
      </p:sp>
      <p:sp>
        <p:nvSpPr>
          <p:cNvPr id="546" name="Google Shape;546;p57"/>
          <p:cNvSpPr/>
          <p:nvPr/>
        </p:nvSpPr>
        <p:spPr>
          <a:xfrm>
            <a:off x="4273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7"/>
          <p:cNvSpPr/>
          <p:nvPr/>
        </p:nvSpPr>
        <p:spPr>
          <a:xfrm>
            <a:off x="4186311" y="373797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cxnSp>
        <p:nvCxnSpPr>
          <p:cNvPr id="548" name="Google Shape;548;p57"/>
          <p:cNvCxnSpPr/>
          <p:nvPr/>
        </p:nvCxnSpPr>
        <p:spPr>
          <a:xfrm>
            <a:off x="4696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57"/>
          <p:cNvCxnSpPr/>
          <p:nvPr/>
        </p:nvCxnSpPr>
        <p:spPr>
          <a:xfrm>
            <a:off x="5118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57"/>
          <p:cNvSpPr/>
          <p:nvPr/>
        </p:nvSpPr>
        <p:spPr>
          <a:xfrm>
            <a:off x="1124725" y="1816275"/>
            <a:ext cx="1785000" cy="29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"/>
          <p:cNvSpPr txBox="1"/>
          <p:nvPr>
            <p:ph idx="4294967295" type="body"/>
          </p:nvPr>
        </p:nvSpPr>
        <p:spPr>
          <a:xfrm>
            <a:off x="594975" y="1225225"/>
            <a:ext cx="7953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Scored assignments: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V, DT, N: 0.4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N, N, N: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V, N, V, V: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 : 0.0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do you pick?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Forward/backward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6" name="Google Shape;556;p58"/>
          <p:cNvSpPr/>
          <p:nvPr/>
        </p:nvSpPr>
        <p:spPr>
          <a:xfrm>
            <a:off x="5416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8"/>
          <p:cNvSpPr/>
          <p:nvPr/>
        </p:nvSpPr>
        <p:spPr>
          <a:xfrm>
            <a:off x="6559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8"/>
          <p:cNvSpPr/>
          <p:nvPr/>
        </p:nvSpPr>
        <p:spPr>
          <a:xfrm>
            <a:off x="7702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8"/>
          <p:cNvSpPr/>
          <p:nvPr/>
        </p:nvSpPr>
        <p:spPr>
          <a:xfrm>
            <a:off x="5416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560" name="Google Shape;560;p58"/>
          <p:cNvSpPr/>
          <p:nvPr/>
        </p:nvSpPr>
        <p:spPr>
          <a:xfrm>
            <a:off x="6559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561" name="Google Shape;561;p58"/>
          <p:cNvSpPr/>
          <p:nvPr/>
        </p:nvSpPr>
        <p:spPr>
          <a:xfrm>
            <a:off x="7702475" y="37379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cxnSp>
        <p:nvCxnSpPr>
          <p:cNvPr id="562" name="Google Shape;562;p58"/>
          <p:cNvCxnSpPr>
            <a:stCxn id="556" idx="4"/>
            <a:endCxn id="559" idx="0"/>
          </p:cNvCxnSpPr>
          <p:nvPr/>
        </p:nvCxnSpPr>
        <p:spPr>
          <a:xfrm>
            <a:off x="5839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58"/>
          <p:cNvCxnSpPr/>
          <p:nvPr/>
        </p:nvCxnSpPr>
        <p:spPr>
          <a:xfrm>
            <a:off x="6982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58"/>
          <p:cNvCxnSpPr/>
          <p:nvPr/>
        </p:nvCxnSpPr>
        <p:spPr>
          <a:xfrm>
            <a:off x="8125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58"/>
          <p:cNvCxnSpPr>
            <a:stCxn id="556" idx="6"/>
            <a:endCxn id="557" idx="2"/>
          </p:cNvCxnSpPr>
          <p:nvPr/>
        </p:nvCxnSpPr>
        <p:spPr>
          <a:xfrm>
            <a:off x="6261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58"/>
          <p:cNvCxnSpPr/>
          <p:nvPr/>
        </p:nvCxnSpPr>
        <p:spPr>
          <a:xfrm>
            <a:off x="7404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58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Inference - marginal probabilites</a:t>
            </a:r>
            <a:endParaRPr/>
          </a:p>
        </p:txBody>
      </p:sp>
      <p:sp>
        <p:nvSpPr>
          <p:cNvPr id="569" name="Google Shape;569;p58"/>
          <p:cNvSpPr/>
          <p:nvPr/>
        </p:nvSpPr>
        <p:spPr>
          <a:xfrm>
            <a:off x="4273475" y="25949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8"/>
          <p:cNvSpPr/>
          <p:nvPr/>
        </p:nvSpPr>
        <p:spPr>
          <a:xfrm>
            <a:off x="4186311" y="373797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cxnSp>
        <p:nvCxnSpPr>
          <p:cNvPr id="571" name="Google Shape;571;p58"/>
          <p:cNvCxnSpPr/>
          <p:nvPr/>
        </p:nvCxnSpPr>
        <p:spPr>
          <a:xfrm>
            <a:off x="4696175" y="34403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58"/>
          <p:cNvCxnSpPr/>
          <p:nvPr/>
        </p:nvCxnSpPr>
        <p:spPr>
          <a:xfrm>
            <a:off x="5118875" y="3017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8"/>
          <p:cNvSpPr/>
          <p:nvPr/>
        </p:nvSpPr>
        <p:spPr>
          <a:xfrm>
            <a:off x="1361675" y="1824100"/>
            <a:ext cx="297600" cy="93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8"/>
          <p:cNvSpPr/>
          <p:nvPr/>
        </p:nvSpPr>
        <p:spPr>
          <a:xfrm>
            <a:off x="5285987" y="2474375"/>
            <a:ext cx="1106400" cy="222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9"/>
          <p:cNvSpPr txBox="1"/>
          <p:nvPr>
            <p:ph idx="4294967295" type="body"/>
          </p:nvPr>
        </p:nvSpPr>
        <p:spPr>
          <a:xfrm>
            <a:off x="594996" y="1225225"/>
            <a:ext cx="7945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Scored assignments: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V, DT, N: 0.4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N, N, N: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V, N, V, V: 0.3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r>
              <a:rPr lang="en"/>
              <a:t>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sequences to get N (or V, or whatever) in position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sequences that carry on from N in position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 them all up.</a:t>
            </a:r>
            <a:endParaRPr/>
          </a:p>
        </p:txBody>
      </p:sp>
      <p:sp>
        <p:nvSpPr>
          <p:cNvPr id="580" name="Google Shape;580;p59"/>
          <p:cNvSpPr/>
          <p:nvPr/>
        </p:nvSpPr>
        <p:spPr>
          <a:xfrm>
            <a:off x="5416475" y="12995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9"/>
          <p:cNvSpPr/>
          <p:nvPr/>
        </p:nvSpPr>
        <p:spPr>
          <a:xfrm>
            <a:off x="6559475" y="12995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9"/>
          <p:cNvSpPr/>
          <p:nvPr/>
        </p:nvSpPr>
        <p:spPr>
          <a:xfrm>
            <a:off x="7702475" y="12995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9"/>
          <p:cNvSpPr/>
          <p:nvPr/>
        </p:nvSpPr>
        <p:spPr>
          <a:xfrm>
            <a:off x="5416475" y="24425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584" name="Google Shape;584;p59"/>
          <p:cNvSpPr/>
          <p:nvPr/>
        </p:nvSpPr>
        <p:spPr>
          <a:xfrm>
            <a:off x="6559475" y="24425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585" name="Google Shape;585;p59"/>
          <p:cNvSpPr/>
          <p:nvPr/>
        </p:nvSpPr>
        <p:spPr>
          <a:xfrm>
            <a:off x="7702475" y="24425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cxnSp>
        <p:nvCxnSpPr>
          <p:cNvPr id="586" name="Google Shape;586;p59"/>
          <p:cNvCxnSpPr>
            <a:stCxn id="580" idx="4"/>
            <a:endCxn id="583" idx="0"/>
          </p:cNvCxnSpPr>
          <p:nvPr/>
        </p:nvCxnSpPr>
        <p:spPr>
          <a:xfrm>
            <a:off x="5839175" y="21449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59"/>
          <p:cNvCxnSpPr/>
          <p:nvPr/>
        </p:nvCxnSpPr>
        <p:spPr>
          <a:xfrm>
            <a:off x="6982175" y="21449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59"/>
          <p:cNvCxnSpPr/>
          <p:nvPr/>
        </p:nvCxnSpPr>
        <p:spPr>
          <a:xfrm>
            <a:off x="8125175" y="21449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59"/>
          <p:cNvCxnSpPr>
            <a:stCxn id="580" idx="6"/>
            <a:endCxn id="581" idx="2"/>
          </p:cNvCxnSpPr>
          <p:nvPr/>
        </p:nvCxnSpPr>
        <p:spPr>
          <a:xfrm>
            <a:off x="6261875" y="17222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59"/>
          <p:cNvCxnSpPr/>
          <p:nvPr/>
        </p:nvCxnSpPr>
        <p:spPr>
          <a:xfrm>
            <a:off x="7404875" y="17222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59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Forward-Backward</a:t>
            </a:r>
            <a:endParaRPr/>
          </a:p>
        </p:txBody>
      </p:sp>
      <p:sp>
        <p:nvSpPr>
          <p:cNvPr id="593" name="Google Shape;593;p59"/>
          <p:cNvSpPr/>
          <p:nvPr/>
        </p:nvSpPr>
        <p:spPr>
          <a:xfrm>
            <a:off x="4273475" y="12995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9"/>
          <p:cNvSpPr/>
          <p:nvPr/>
        </p:nvSpPr>
        <p:spPr>
          <a:xfrm>
            <a:off x="4186311" y="244257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cxnSp>
        <p:nvCxnSpPr>
          <p:cNvPr id="595" name="Google Shape;595;p59"/>
          <p:cNvCxnSpPr/>
          <p:nvPr/>
        </p:nvCxnSpPr>
        <p:spPr>
          <a:xfrm>
            <a:off x="4696175" y="21449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59"/>
          <p:cNvCxnSpPr/>
          <p:nvPr/>
        </p:nvCxnSpPr>
        <p:spPr>
          <a:xfrm>
            <a:off x="5118875" y="17222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59"/>
          <p:cNvSpPr/>
          <p:nvPr/>
        </p:nvSpPr>
        <p:spPr>
          <a:xfrm>
            <a:off x="1361675" y="1824100"/>
            <a:ext cx="297600" cy="93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9"/>
          <p:cNvSpPr/>
          <p:nvPr/>
        </p:nvSpPr>
        <p:spPr>
          <a:xfrm>
            <a:off x="5285987" y="1178950"/>
            <a:ext cx="1106400" cy="222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0"/>
          <p:cNvSpPr txBox="1"/>
          <p:nvPr>
            <p:ph idx="4294967295" type="body"/>
          </p:nvPr>
        </p:nvSpPr>
        <p:spPr>
          <a:xfrm>
            <a:off x="673275" y="1225225"/>
            <a:ext cx="7874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Scored assignments: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V, DT, N: 0.4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N, N, N: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V, N, V, V: 0.3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best sequence to get V in position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best suffix with V in position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best overall sequence</a:t>
            </a:r>
            <a:endParaRPr/>
          </a:p>
        </p:txBody>
      </p:sp>
      <p:sp>
        <p:nvSpPr>
          <p:cNvPr id="604" name="Google Shape;604;p60"/>
          <p:cNvSpPr/>
          <p:nvPr/>
        </p:nvSpPr>
        <p:spPr>
          <a:xfrm>
            <a:off x="5111675" y="9185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0"/>
          <p:cNvSpPr/>
          <p:nvPr/>
        </p:nvSpPr>
        <p:spPr>
          <a:xfrm>
            <a:off x="6254675" y="9185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0"/>
          <p:cNvSpPr/>
          <p:nvPr/>
        </p:nvSpPr>
        <p:spPr>
          <a:xfrm>
            <a:off x="7397675" y="9185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0"/>
          <p:cNvSpPr/>
          <p:nvPr/>
        </p:nvSpPr>
        <p:spPr>
          <a:xfrm>
            <a:off x="5111675" y="20615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608" name="Google Shape;608;p60"/>
          <p:cNvSpPr/>
          <p:nvPr/>
        </p:nvSpPr>
        <p:spPr>
          <a:xfrm>
            <a:off x="6254675" y="20615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609" name="Google Shape;609;p60"/>
          <p:cNvSpPr/>
          <p:nvPr/>
        </p:nvSpPr>
        <p:spPr>
          <a:xfrm>
            <a:off x="7397675" y="206157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cxnSp>
        <p:nvCxnSpPr>
          <p:cNvPr id="610" name="Google Shape;610;p60"/>
          <p:cNvCxnSpPr>
            <a:stCxn id="604" idx="4"/>
            <a:endCxn id="607" idx="0"/>
          </p:cNvCxnSpPr>
          <p:nvPr/>
        </p:nvCxnSpPr>
        <p:spPr>
          <a:xfrm>
            <a:off x="5534375" y="17639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60"/>
          <p:cNvCxnSpPr/>
          <p:nvPr/>
        </p:nvCxnSpPr>
        <p:spPr>
          <a:xfrm>
            <a:off x="6677375" y="17639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60"/>
          <p:cNvCxnSpPr/>
          <p:nvPr/>
        </p:nvCxnSpPr>
        <p:spPr>
          <a:xfrm>
            <a:off x="7820375" y="17639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60"/>
          <p:cNvCxnSpPr>
            <a:stCxn id="604" idx="6"/>
            <a:endCxn id="605" idx="2"/>
          </p:cNvCxnSpPr>
          <p:nvPr/>
        </p:nvCxnSpPr>
        <p:spPr>
          <a:xfrm>
            <a:off x="5957075" y="13412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60"/>
          <p:cNvCxnSpPr/>
          <p:nvPr/>
        </p:nvCxnSpPr>
        <p:spPr>
          <a:xfrm>
            <a:off x="7100075" y="13412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60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Viterbi</a:t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968675" y="918575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3881511" y="206157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cxnSp>
        <p:nvCxnSpPr>
          <p:cNvPr id="619" name="Google Shape;619;p60"/>
          <p:cNvCxnSpPr/>
          <p:nvPr/>
        </p:nvCxnSpPr>
        <p:spPr>
          <a:xfrm>
            <a:off x="4391375" y="1763975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60"/>
          <p:cNvCxnSpPr/>
          <p:nvPr/>
        </p:nvCxnSpPr>
        <p:spPr>
          <a:xfrm>
            <a:off x="4814075" y="13412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0"/>
          <p:cNvSpPr/>
          <p:nvPr/>
        </p:nvSpPr>
        <p:spPr>
          <a:xfrm>
            <a:off x="1124725" y="1816275"/>
            <a:ext cx="1785000" cy="29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1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Inference</a:t>
            </a:r>
            <a:endParaRPr/>
          </a:p>
        </p:txBody>
      </p:sp>
      <p:sp>
        <p:nvSpPr>
          <p:cNvPr id="628" name="Google Shape;628;p61"/>
          <p:cNvSpPr/>
          <p:nvPr/>
        </p:nvSpPr>
        <p:spPr>
          <a:xfrm>
            <a:off x="3687878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629" name="Google Shape;629;p61"/>
          <p:cNvSpPr/>
          <p:nvPr/>
        </p:nvSpPr>
        <p:spPr>
          <a:xfrm>
            <a:off x="4891133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630" name="Google Shape;630;p61"/>
          <p:cNvSpPr/>
          <p:nvPr/>
        </p:nvSpPr>
        <p:spPr>
          <a:xfrm>
            <a:off x="6094363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631" name="Google Shape;631;p61"/>
          <p:cNvSpPr/>
          <p:nvPr/>
        </p:nvSpPr>
        <p:spPr>
          <a:xfrm>
            <a:off x="2391224" y="382832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632" name="Google Shape;632;p61"/>
          <p:cNvSpPr/>
          <p:nvPr/>
        </p:nvSpPr>
        <p:spPr>
          <a:xfrm>
            <a:off x="2580072" y="26322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633" name="Google Shape;633;p61"/>
          <p:cNvSpPr/>
          <p:nvPr/>
        </p:nvSpPr>
        <p:spPr>
          <a:xfrm>
            <a:off x="2580072" y="19766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34" name="Google Shape;634;p61"/>
          <p:cNvSpPr/>
          <p:nvPr/>
        </p:nvSpPr>
        <p:spPr>
          <a:xfrm>
            <a:off x="2580072" y="13220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635" name="Google Shape;635;p61"/>
          <p:cNvSpPr/>
          <p:nvPr/>
        </p:nvSpPr>
        <p:spPr>
          <a:xfrm>
            <a:off x="3783272" y="26317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636" name="Google Shape;636;p61"/>
          <p:cNvSpPr/>
          <p:nvPr/>
        </p:nvSpPr>
        <p:spPr>
          <a:xfrm>
            <a:off x="3783272" y="19761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37" name="Google Shape;637;p61"/>
          <p:cNvSpPr/>
          <p:nvPr/>
        </p:nvSpPr>
        <p:spPr>
          <a:xfrm>
            <a:off x="3783272" y="13215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638" name="Google Shape;638;p61"/>
          <p:cNvSpPr/>
          <p:nvPr/>
        </p:nvSpPr>
        <p:spPr>
          <a:xfrm>
            <a:off x="4986472" y="26312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639" name="Google Shape;639;p61"/>
          <p:cNvSpPr/>
          <p:nvPr/>
        </p:nvSpPr>
        <p:spPr>
          <a:xfrm>
            <a:off x="4986472" y="19756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40" name="Google Shape;640;p61"/>
          <p:cNvSpPr/>
          <p:nvPr/>
        </p:nvSpPr>
        <p:spPr>
          <a:xfrm>
            <a:off x="4986472" y="13210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6189772" y="26292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6189772" y="19736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6189772" y="13190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644" name="Google Shape;644;p61"/>
          <p:cNvCxnSpPr>
            <a:stCxn id="634" idx="6"/>
            <a:endCxn id="637" idx="2"/>
          </p:cNvCxnSpPr>
          <p:nvPr/>
        </p:nvCxnSpPr>
        <p:spPr>
          <a:xfrm flipH="1" rot="10800000">
            <a:off x="3234672" y="16487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61"/>
          <p:cNvCxnSpPr>
            <a:stCxn id="634" idx="6"/>
            <a:endCxn id="636" idx="2"/>
          </p:cNvCxnSpPr>
          <p:nvPr/>
        </p:nvCxnSpPr>
        <p:spPr>
          <a:xfrm>
            <a:off x="3234672" y="1649350"/>
            <a:ext cx="548700" cy="65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61"/>
          <p:cNvCxnSpPr>
            <a:stCxn id="634" idx="6"/>
            <a:endCxn id="635" idx="2"/>
          </p:cNvCxnSpPr>
          <p:nvPr/>
        </p:nvCxnSpPr>
        <p:spPr>
          <a:xfrm>
            <a:off x="3234672" y="1649350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61"/>
          <p:cNvCxnSpPr>
            <a:stCxn id="633" idx="6"/>
            <a:endCxn id="636" idx="2"/>
          </p:cNvCxnSpPr>
          <p:nvPr/>
        </p:nvCxnSpPr>
        <p:spPr>
          <a:xfrm flipH="1" rot="10800000">
            <a:off x="3234672" y="23033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61"/>
          <p:cNvCxnSpPr>
            <a:stCxn id="633" idx="6"/>
            <a:endCxn id="637" idx="2"/>
          </p:cNvCxnSpPr>
          <p:nvPr/>
        </p:nvCxnSpPr>
        <p:spPr>
          <a:xfrm flipH="1" rot="10800000">
            <a:off x="3234672" y="16487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61"/>
          <p:cNvCxnSpPr>
            <a:stCxn id="633" idx="6"/>
            <a:endCxn id="635" idx="2"/>
          </p:cNvCxnSpPr>
          <p:nvPr/>
        </p:nvCxnSpPr>
        <p:spPr>
          <a:xfrm>
            <a:off x="3234672" y="23039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61"/>
          <p:cNvCxnSpPr>
            <a:stCxn id="632" idx="6"/>
            <a:endCxn id="637" idx="2"/>
          </p:cNvCxnSpPr>
          <p:nvPr/>
        </p:nvCxnSpPr>
        <p:spPr>
          <a:xfrm flipH="1" rot="10800000">
            <a:off x="3234672" y="1648850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61"/>
          <p:cNvCxnSpPr>
            <a:stCxn id="632" idx="6"/>
            <a:endCxn id="636" idx="2"/>
          </p:cNvCxnSpPr>
          <p:nvPr/>
        </p:nvCxnSpPr>
        <p:spPr>
          <a:xfrm flipH="1" rot="10800000">
            <a:off x="3234672" y="2303450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61"/>
          <p:cNvCxnSpPr>
            <a:stCxn id="632" idx="6"/>
            <a:endCxn id="635" idx="2"/>
          </p:cNvCxnSpPr>
          <p:nvPr/>
        </p:nvCxnSpPr>
        <p:spPr>
          <a:xfrm flipH="1" rot="10800000">
            <a:off x="3234672" y="29589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61"/>
          <p:cNvCxnSpPr/>
          <p:nvPr/>
        </p:nvCxnSpPr>
        <p:spPr>
          <a:xfrm flipH="1" rot="10800000">
            <a:off x="4437872" y="16475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61"/>
          <p:cNvCxnSpPr/>
          <p:nvPr/>
        </p:nvCxnSpPr>
        <p:spPr>
          <a:xfrm>
            <a:off x="4437872" y="1648150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61"/>
          <p:cNvCxnSpPr/>
          <p:nvPr/>
        </p:nvCxnSpPr>
        <p:spPr>
          <a:xfrm>
            <a:off x="4437872" y="1648150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61"/>
          <p:cNvCxnSpPr/>
          <p:nvPr/>
        </p:nvCxnSpPr>
        <p:spPr>
          <a:xfrm flipH="1" rot="10800000">
            <a:off x="4437872" y="23021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61"/>
          <p:cNvCxnSpPr/>
          <p:nvPr/>
        </p:nvCxnSpPr>
        <p:spPr>
          <a:xfrm flipH="1" rot="10800000">
            <a:off x="4437872" y="16475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61"/>
          <p:cNvCxnSpPr/>
          <p:nvPr/>
        </p:nvCxnSpPr>
        <p:spPr>
          <a:xfrm>
            <a:off x="4437872" y="2302750"/>
            <a:ext cx="548700" cy="6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61"/>
          <p:cNvCxnSpPr/>
          <p:nvPr/>
        </p:nvCxnSpPr>
        <p:spPr>
          <a:xfrm flipH="1" rot="10800000">
            <a:off x="4437872" y="1647650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61"/>
          <p:cNvCxnSpPr/>
          <p:nvPr/>
        </p:nvCxnSpPr>
        <p:spPr>
          <a:xfrm flipH="1" rot="10800000">
            <a:off x="4437872" y="2302250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61"/>
          <p:cNvCxnSpPr/>
          <p:nvPr/>
        </p:nvCxnSpPr>
        <p:spPr>
          <a:xfrm flipH="1" rot="10800000">
            <a:off x="4437872" y="29577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61"/>
          <p:cNvCxnSpPr/>
          <p:nvPr/>
        </p:nvCxnSpPr>
        <p:spPr>
          <a:xfrm flipH="1" rot="10800000">
            <a:off x="5641072" y="16465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61"/>
          <p:cNvCxnSpPr/>
          <p:nvPr/>
        </p:nvCxnSpPr>
        <p:spPr>
          <a:xfrm>
            <a:off x="5641072" y="1647150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61"/>
          <p:cNvCxnSpPr/>
          <p:nvPr/>
        </p:nvCxnSpPr>
        <p:spPr>
          <a:xfrm>
            <a:off x="5641072" y="1647150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61"/>
          <p:cNvCxnSpPr/>
          <p:nvPr/>
        </p:nvCxnSpPr>
        <p:spPr>
          <a:xfrm flipH="1" rot="10800000">
            <a:off x="5641072" y="23011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61"/>
          <p:cNvCxnSpPr/>
          <p:nvPr/>
        </p:nvCxnSpPr>
        <p:spPr>
          <a:xfrm flipH="1" rot="10800000">
            <a:off x="5641072" y="16465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61"/>
          <p:cNvCxnSpPr/>
          <p:nvPr/>
        </p:nvCxnSpPr>
        <p:spPr>
          <a:xfrm>
            <a:off x="5641072" y="23017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61"/>
          <p:cNvCxnSpPr/>
          <p:nvPr/>
        </p:nvCxnSpPr>
        <p:spPr>
          <a:xfrm flipH="1" rot="10800000">
            <a:off x="5641072" y="1646650"/>
            <a:ext cx="548700" cy="131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61"/>
          <p:cNvCxnSpPr/>
          <p:nvPr/>
        </p:nvCxnSpPr>
        <p:spPr>
          <a:xfrm flipH="1" rot="10800000">
            <a:off x="5641072" y="2301250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61"/>
          <p:cNvCxnSpPr/>
          <p:nvPr/>
        </p:nvCxnSpPr>
        <p:spPr>
          <a:xfrm flipH="1" rot="10800000">
            <a:off x="5641072" y="29567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71" name="Google Shape;671;p61"/>
          <p:cNvGrpSpPr/>
          <p:nvPr/>
        </p:nvGrpSpPr>
        <p:grpSpPr>
          <a:xfrm>
            <a:off x="2391224" y="1646425"/>
            <a:ext cx="3798539" cy="2604600"/>
            <a:chOff x="2391224" y="1646425"/>
            <a:chExt cx="3798539" cy="2604600"/>
          </a:xfrm>
        </p:grpSpPr>
        <p:cxnSp>
          <p:nvCxnSpPr>
            <p:cNvPr id="672" name="Google Shape;672;p61"/>
            <p:cNvCxnSpPr>
              <a:stCxn id="631" idx="2"/>
              <a:endCxn id="633" idx="2"/>
            </p:cNvCxnSpPr>
            <p:nvPr/>
          </p:nvCxnSpPr>
          <p:spPr>
            <a:xfrm flipH="1" rot="10800000">
              <a:off x="2391224" y="2304025"/>
              <a:ext cx="188700" cy="1947000"/>
            </a:xfrm>
            <a:prstGeom prst="curvedConnector3">
              <a:avLst>
                <a:gd fmla="val -17008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73" name="Google Shape;673;p61"/>
            <p:cNvCxnSpPr>
              <a:stCxn id="631" idx="2"/>
              <a:endCxn id="634" idx="2"/>
            </p:cNvCxnSpPr>
            <p:nvPr/>
          </p:nvCxnSpPr>
          <p:spPr>
            <a:xfrm flipH="1" rot="10800000">
              <a:off x="2391224" y="1649425"/>
              <a:ext cx="188700" cy="2601600"/>
            </a:xfrm>
            <a:prstGeom prst="curvedConnector3">
              <a:avLst>
                <a:gd fmla="val -21883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74" name="Google Shape;674;p61"/>
            <p:cNvCxnSpPr>
              <a:stCxn id="631" idx="2"/>
              <a:endCxn id="632" idx="2"/>
            </p:cNvCxnSpPr>
            <p:nvPr/>
          </p:nvCxnSpPr>
          <p:spPr>
            <a:xfrm flipH="1" rot="10800000">
              <a:off x="2391224" y="2959525"/>
              <a:ext cx="188700" cy="1291500"/>
            </a:xfrm>
            <a:prstGeom prst="curvedConnector3">
              <a:avLst>
                <a:gd fmla="val -1261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75" name="Google Shape;675;p61"/>
            <p:cNvCxnSpPr>
              <a:stCxn id="628" idx="2"/>
              <a:endCxn id="635" idx="2"/>
            </p:cNvCxnSpPr>
            <p:nvPr/>
          </p:nvCxnSpPr>
          <p:spPr>
            <a:xfrm flipH="1" rot="10800000">
              <a:off x="3687878" y="2958925"/>
              <a:ext cx="95400" cy="12921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76" name="Google Shape;676;p61"/>
            <p:cNvCxnSpPr>
              <a:stCxn id="628" idx="2"/>
              <a:endCxn id="636" idx="2"/>
            </p:cNvCxnSpPr>
            <p:nvPr/>
          </p:nvCxnSpPr>
          <p:spPr>
            <a:xfrm flipH="1" rot="10800000">
              <a:off x="3687878" y="2303425"/>
              <a:ext cx="95400" cy="1947600"/>
            </a:xfrm>
            <a:prstGeom prst="curvedConnector3">
              <a:avLst>
                <a:gd fmla="val -32602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77" name="Google Shape;677;p61"/>
            <p:cNvCxnSpPr>
              <a:stCxn id="628" idx="2"/>
              <a:endCxn id="637" idx="2"/>
            </p:cNvCxnSpPr>
            <p:nvPr/>
          </p:nvCxnSpPr>
          <p:spPr>
            <a:xfrm flipH="1" rot="10800000">
              <a:off x="3687878" y="1648825"/>
              <a:ext cx="95400" cy="2602200"/>
            </a:xfrm>
            <a:prstGeom prst="curvedConnector3">
              <a:avLst>
                <a:gd fmla="val -40317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78" name="Google Shape;678;p61"/>
            <p:cNvCxnSpPr>
              <a:stCxn id="629" idx="2"/>
              <a:endCxn id="640" idx="2"/>
            </p:cNvCxnSpPr>
            <p:nvPr/>
          </p:nvCxnSpPr>
          <p:spPr>
            <a:xfrm flipH="1" rot="10800000">
              <a:off x="4891133" y="1648225"/>
              <a:ext cx="95400" cy="2602800"/>
            </a:xfrm>
            <a:prstGeom prst="curvedConnector3">
              <a:avLst>
                <a:gd fmla="val -40095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79" name="Google Shape;679;p61"/>
            <p:cNvCxnSpPr>
              <a:stCxn id="629" idx="2"/>
              <a:endCxn id="639" idx="2"/>
            </p:cNvCxnSpPr>
            <p:nvPr/>
          </p:nvCxnSpPr>
          <p:spPr>
            <a:xfrm flipH="1" rot="10800000">
              <a:off x="4891133" y="2302825"/>
              <a:ext cx="95400" cy="1948200"/>
            </a:xfrm>
            <a:prstGeom prst="curvedConnector3">
              <a:avLst>
                <a:gd fmla="val -3430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80" name="Google Shape;680;p61"/>
            <p:cNvCxnSpPr>
              <a:stCxn id="629" idx="2"/>
              <a:endCxn id="638" idx="2"/>
            </p:cNvCxnSpPr>
            <p:nvPr/>
          </p:nvCxnSpPr>
          <p:spPr>
            <a:xfrm flipH="1" rot="10800000">
              <a:off x="4891133" y="2958625"/>
              <a:ext cx="95400" cy="12924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81" name="Google Shape;681;p61"/>
            <p:cNvCxnSpPr>
              <a:stCxn id="630" idx="2"/>
              <a:endCxn id="641" idx="2"/>
            </p:cNvCxnSpPr>
            <p:nvPr/>
          </p:nvCxnSpPr>
          <p:spPr>
            <a:xfrm flipH="1" rot="10800000">
              <a:off x="6094363" y="2956525"/>
              <a:ext cx="95400" cy="12945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82" name="Google Shape;682;p61"/>
            <p:cNvCxnSpPr>
              <a:stCxn id="630" idx="2"/>
              <a:endCxn id="642" idx="2"/>
            </p:cNvCxnSpPr>
            <p:nvPr/>
          </p:nvCxnSpPr>
          <p:spPr>
            <a:xfrm flipH="1" rot="10800000">
              <a:off x="6094363" y="2301025"/>
              <a:ext cx="95400" cy="1950000"/>
            </a:xfrm>
            <a:prstGeom prst="curvedConnector3">
              <a:avLst>
                <a:gd fmla="val -33122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83" name="Google Shape;683;p61"/>
            <p:cNvCxnSpPr>
              <a:stCxn id="630" idx="2"/>
              <a:endCxn id="643" idx="2"/>
            </p:cNvCxnSpPr>
            <p:nvPr/>
          </p:nvCxnSpPr>
          <p:spPr>
            <a:xfrm flipH="1" rot="10800000">
              <a:off x="6094363" y="1646425"/>
              <a:ext cx="95400" cy="2604600"/>
            </a:xfrm>
            <a:prstGeom prst="curvedConnector3">
              <a:avLst>
                <a:gd fmla="val -41801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62"/>
          <p:cNvGrpSpPr/>
          <p:nvPr/>
        </p:nvGrpSpPr>
        <p:grpSpPr>
          <a:xfrm>
            <a:off x="2391224" y="1646425"/>
            <a:ext cx="3798539" cy="2604600"/>
            <a:chOff x="2391224" y="1646425"/>
            <a:chExt cx="3798539" cy="2604600"/>
          </a:xfrm>
        </p:grpSpPr>
        <p:cxnSp>
          <p:nvCxnSpPr>
            <p:cNvPr id="689" name="Google Shape;689;p62"/>
            <p:cNvCxnSpPr>
              <a:stCxn id="690" idx="2"/>
              <a:endCxn id="691" idx="2"/>
            </p:cNvCxnSpPr>
            <p:nvPr/>
          </p:nvCxnSpPr>
          <p:spPr>
            <a:xfrm flipH="1" rot="10800000">
              <a:off x="2391224" y="2304025"/>
              <a:ext cx="188700" cy="1947000"/>
            </a:xfrm>
            <a:prstGeom prst="curvedConnector3">
              <a:avLst>
                <a:gd fmla="val -17008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92" name="Google Shape;692;p62"/>
            <p:cNvCxnSpPr>
              <a:stCxn id="690" idx="2"/>
              <a:endCxn id="693" idx="2"/>
            </p:cNvCxnSpPr>
            <p:nvPr/>
          </p:nvCxnSpPr>
          <p:spPr>
            <a:xfrm flipH="1" rot="10800000">
              <a:off x="2391224" y="1649425"/>
              <a:ext cx="188700" cy="2601600"/>
            </a:xfrm>
            <a:prstGeom prst="curvedConnector3">
              <a:avLst>
                <a:gd fmla="val -21883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94" name="Google Shape;694;p62"/>
            <p:cNvCxnSpPr>
              <a:stCxn id="690" idx="2"/>
              <a:endCxn id="695" idx="2"/>
            </p:cNvCxnSpPr>
            <p:nvPr/>
          </p:nvCxnSpPr>
          <p:spPr>
            <a:xfrm flipH="1" rot="10800000">
              <a:off x="2391224" y="2959525"/>
              <a:ext cx="188700" cy="1291500"/>
            </a:xfrm>
            <a:prstGeom prst="curvedConnector3">
              <a:avLst>
                <a:gd fmla="val -1261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96" name="Google Shape;696;p62"/>
            <p:cNvCxnSpPr>
              <a:stCxn id="697" idx="2"/>
              <a:endCxn id="698" idx="2"/>
            </p:cNvCxnSpPr>
            <p:nvPr/>
          </p:nvCxnSpPr>
          <p:spPr>
            <a:xfrm flipH="1" rot="10800000">
              <a:off x="3687878" y="2958925"/>
              <a:ext cx="95400" cy="12921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99" name="Google Shape;699;p62"/>
            <p:cNvCxnSpPr>
              <a:stCxn id="697" idx="2"/>
              <a:endCxn id="700" idx="2"/>
            </p:cNvCxnSpPr>
            <p:nvPr/>
          </p:nvCxnSpPr>
          <p:spPr>
            <a:xfrm flipH="1" rot="10800000">
              <a:off x="3687878" y="2303425"/>
              <a:ext cx="95400" cy="1947600"/>
            </a:xfrm>
            <a:prstGeom prst="curvedConnector3">
              <a:avLst>
                <a:gd fmla="val -32602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01" name="Google Shape;701;p62"/>
            <p:cNvCxnSpPr>
              <a:stCxn id="697" idx="2"/>
              <a:endCxn id="702" idx="2"/>
            </p:cNvCxnSpPr>
            <p:nvPr/>
          </p:nvCxnSpPr>
          <p:spPr>
            <a:xfrm flipH="1" rot="10800000">
              <a:off x="3687878" y="1648825"/>
              <a:ext cx="95400" cy="2602200"/>
            </a:xfrm>
            <a:prstGeom prst="curvedConnector3">
              <a:avLst>
                <a:gd fmla="val -40317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03" name="Google Shape;703;p62"/>
            <p:cNvCxnSpPr>
              <a:stCxn id="704" idx="2"/>
              <a:endCxn id="705" idx="2"/>
            </p:cNvCxnSpPr>
            <p:nvPr/>
          </p:nvCxnSpPr>
          <p:spPr>
            <a:xfrm flipH="1" rot="10800000">
              <a:off x="4891133" y="1648225"/>
              <a:ext cx="95400" cy="2602800"/>
            </a:xfrm>
            <a:prstGeom prst="curvedConnector3">
              <a:avLst>
                <a:gd fmla="val -40095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06" name="Google Shape;706;p62"/>
            <p:cNvCxnSpPr>
              <a:stCxn id="704" idx="2"/>
              <a:endCxn id="707" idx="2"/>
            </p:cNvCxnSpPr>
            <p:nvPr/>
          </p:nvCxnSpPr>
          <p:spPr>
            <a:xfrm flipH="1" rot="10800000">
              <a:off x="4891133" y="2302825"/>
              <a:ext cx="95400" cy="1948200"/>
            </a:xfrm>
            <a:prstGeom prst="curvedConnector3">
              <a:avLst>
                <a:gd fmla="val -3430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08" name="Google Shape;708;p62"/>
            <p:cNvCxnSpPr>
              <a:stCxn id="704" idx="2"/>
              <a:endCxn id="709" idx="2"/>
            </p:cNvCxnSpPr>
            <p:nvPr/>
          </p:nvCxnSpPr>
          <p:spPr>
            <a:xfrm flipH="1" rot="10800000">
              <a:off x="4891133" y="2958625"/>
              <a:ext cx="95400" cy="12924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10" name="Google Shape;710;p62"/>
            <p:cNvCxnSpPr>
              <a:stCxn id="711" idx="2"/>
              <a:endCxn id="712" idx="2"/>
            </p:cNvCxnSpPr>
            <p:nvPr/>
          </p:nvCxnSpPr>
          <p:spPr>
            <a:xfrm flipH="1" rot="10800000">
              <a:off x="6094363" y="2956525"/>
              <a:ext cx="95400" cy="12945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13" name="Google Shape;713;p62"/>
            <p:cNvCxnSpPr>
              <a:stCxn id="711" idx="2"/>
              <a:endCxn id="714" idx="2"/>
            </p:cNvCxnSpPr>
            <p:nvPr/>
          </p:nvCxnSpPr>
          <p:spPr>
            <a:xfrm flipH="1" rot="10800000">
              <a:off x="6094363" y="2301025"/>
              <a:ext cx="95400" cy="1950000"/>
            </a:xfrm>
            <a:prstGeom prst="curvedConnector3">
              <a:avLst>
                <a:gd fmla="val -33122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15" name="Google Shape;715;p62"/>
            <p:cNvCxnSpPr>
              <a:stCxn id="711" idx="2"/>
              <a:endCxn id="716" idx="2"/>
            </p:cNvCxnSpPr>
            <p:nvPr/>
          </p:nvCxnSpPr>
          <p:spPr>
            <a:xfrm flipH="1" rot="10800000">
              <a:off x="6094363" y="1646425"/>
              <a:ext cx="95400" cy="2604600"/>
            </a:xfrm>
            <a:prstGeom prst="curvedConnector3">
              <a:avLst>
                <a:gd fmla="val -41801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717" name="Google Shape;717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Inference</a:t>
            </a:r>
            <a:endParaRPr/>
          </a:p>
        </p:txBody>
      </p:sp>
      <p:sp>
        <p:nvSpPr>
          <p:cNvPr id="697" name="Google Shape;697;p62"/>
          <p:cNvSpPr/>
          <p:nvPr/>
        </p:nvSpPr>
        <p:spPr>
          <a:xfrm>
            <a:off x="3687878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704" name="Google Shape;704;p62"/>
          <p:cNvSpPr/>
          <p:nvPr/>
        </p:nvSpPr>
        <p:spPr>
          <a:xfrm>
            <a:off x="4891133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711" name="Google Shape;711;p62"/>
          <p:cNvSpPr/>
          <p:nvPr/>
        </p:nvSpPr>
        <p:spPr>
          <a:xfrm>
            <a:off x="6094363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690" name="Google Shape;690;p62"/>
          <p:cNvSpPr/>
          <p:nvPr/>
        </p:nvSpPr>
        <p:spPr>
          <a:xfrm>
            <a:off x="2391224" y="382832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695" name="Google Shape;695;p62"/>
          <p:cNvSpPr/>
          <p:nvPr/>
        </p:nvSpPr>
        <p:spPr>
          <a:xfrm>
            <a:off x="2580072" y="26322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691" name="Google Shape;691;p62"/>
          <p:cNvSpPr/>
          <p:nvPr/>
        </p:nvSpPr>
        <p:spPr>
          <a:xfrm>
            <a:off x="2580072" y="19766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93" name="Google Shape;693;p62"/>
          <p:cNvSpPr/>
          <p:nvPr/>
        </p:nvSpPr>
        <p:spPr>
          <a:xfrm>
            <a:off x="2580072" y="13220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698" name="Google Shape;698;p62"/>
          <p:cNvSpPr/>
          <p:nvPr/>
        </p:nvSpPr>
        <p:spPr>
          <a:xfrm>
            <a:off x="3783272" y="26317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700" name="Google Shape;700;p62"/>
          <p:cNvSpPr/>
          <p:nvPr/>
        </p:nvSpPr>
        <p:spPr>
          <a:xfrm>
            <a:off x="3783272" y="19761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02" name="Google Shape;702;p62"/>
          <p:cNvSpPr/>
          <p:nvPr/>
        </p:nvSpPr>
        <p:spPr>
          <a:xfrm>
            <a:off x="3783272" y="13215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09" name="Google Shape;709;p62"/>
          <p:cNvSpPr/>
          <p:nvPr/>
        </p:nvSpPr>
        <p:spPr>
          <a:xfrm>
            <a:off x="4986472" y="26312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707" name="Google Shape;707;p62"/>
          <p:cNvSpPr/>
          <p:nvPr/>
        </p:nvSpPr>
        <p:spPr>
          <a:xfrm>
            <a:off x="4986472" y="19756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05" name="Google Shape;705;p62"/>
          <p:cNvSpPr/>
          <p:nvPr/>
        </p:nvSpPr>
        <p:spPr>
          <a:xfrm>
            <a:off x="4986472" y="13210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pSp>
        <p:nvGrpSpPr>
          <p:cNvPr id="718" name="Google Shape;718;p62"/>
          <p:cNvGrpSpPr/>
          <p:nvPr/>
        </p:nvGrpSpPr>
        <p:grpSpPr>
          <a:xfrm>
            <a:off x="3234672" y="1319050"/>
            <a:ext cx="3609700" cy="1964800"/>
            <a:chOff x="3234672" y="1319050"/>
            <a:chExt cx="3609700" cy="1964800"/>
          </a:xfrm>
        </p:grpSpPr>
        <p:sp>
          <p:nvSpPr>
            <p:cNvPr id="712" name="Google Shape;712;p62"/>
            <p:cNvSpPr/>
            <p:nvPr/>
          </p:nvSpPr>
          <p:spPr>
            <a:xfrm>
              <a:off x="6189772" y="2629250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DT</a:t>
              </a:r>
              <a:endParaRPr/>
            </a:p>
          </p:txBody>
        </p:sp>
        <p:sp>
          <p:nvSpPr>
            <p:cNvPr id="714" name="Google Shape;714;p62"/>
            <p:cNvSpPr/>
            <p:nvPr/>
          </p:nvSpPr>
          <p:spPr>
            <a:xfrm>
              <a:off x="6189772" y="1973650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716" name="Google Shape;716;p62"/>
            <p:cNvSpPr/>
            <p:nvPr/>
          </p:nvSpPr>
          <p:spPr>
            <a:xfrm>
              <a:off x="6189772" y="1319050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cxnSp>
          <p:nvCxnSpPr>
            <p:cNvPr id="719" name="Google Shape;719;p62"/>
            <p:cNvCxnSpPr>
              <a:stCxn id="693" idx="6"/>
              <a:endCxn id="702" idx="2"/>
            </p:cNvCxnSpPr>
            <p:nvPr/>
          </p:nvCxnSpPr>
          <p:spPr>
            <a:xfrm flipH="1" rot="10800000">
              <a:off x="3234672" y="1648750"/>
              <a:ext cx="548700" cy="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0" name="Google Shape;720;p62"/>
            <p:cNvCxnSpPr>
              <a:stCxn id="693" idx="6"/>
              <a:endCxn id="700" idx="2"/>
            </p:cNvCxnSpPr>
            <p:nvPr/>
          </p:nvCxnSpPr>
          <p:spPr>
            <a:xfrm>
              <a:off x="3234672" y="1649350"/>
              <a:ext cx="548700" cy="6540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1" name="Google Shape;721;p62"/>
            <p:cNvCxnSpPr>
              <a:stCxn id="693" idx="6"/>
              <a:endCxn id="698" idx="2"/>
            </p:cNvCxnSpPr>
            <p:nvPr/>
          </p:nvCxnSpPr>
          <p:spPr>
            <a:xfrm>
              <a:off x="3234672" y="1649350"/>
              <a:ext cx="548700" cy="13098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2" name="Google Shape;722;p62"/>
            <p:cNvCxnSpPr>
              <a:stCxn id="691" idx="6"/>
              <a:endCxn id="700" idx="2"/>
            </p:cNvCxnSpPr>
            <p:nvPr/>
          </p:nvCxnSpPr>
          <p:spPr>
            <a:xfrm flipH="1" rot="10800000">
              <a:off x="3234672" y="2303350"/>
              <a:ext cx="548700" cy="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3" name="Google Shape;723;p62"/>
            <p:cNvCxnSpPr>
              <a:stCxn id="691" idx="6"/>
              <a:endCxn id="702" idx="2"/>
            </p:cNvCxnSpPr>
            <p:nvPr/>
          </p:nvCxnSpPr>
          <p:spPr>
            <a:xfrm flipH="1" rot="10800000">
              <a:off x="3234672" y="1648750"/>
              <a:ext cx="548700" cy="6552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4" name="Google Shape;724;p62"/>
            <p:cNvCxnSpPr>
              <a:stCxn id="691" idx="6"/>
              <a:endCxn id="698" idx="2"/>
            </p:cNvCxnSpPr>
            <p:nvPr/>
          </p:nvCxnSpPr>
          <p:spPr>
            <a:xfrm>
              <a:off x="3234672" y="2303950"/>
              <a:ext cx="548700" cy="6552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5" name="Google Shape;725;p62"/>
            <p:cNvCxnSpPr>
              <a:stCxn id="695" idx="6"/>
              <a:endCxn id="702" idx="2"/>
            </p:cNvCxnSpPr>
            <p:nvPr/>
          </p:nvCxnSpPr>
          <p:spPr>
            <a:xfrm flipH="1" rot="10800000">
              <a:off x="3234672" y="1648850"/>
              <a:ext cx="548700" cy="13107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6" name="Google Shape;726;p62"/>
            <p:cNvCxnSpPr>
              <a:stCxn id="695" idx="6"/>
              <a:endCxn id="700" idx="2"/>
            </p:cNvCxnSpPr>
            <p:nvPr/>
          </p:nvCxnSpPr>
          <p:spPr>
            <a:xfrm flipH="1" rot="10800000">
              <a:off x="3234672" y="2303450"/>
              <a:ext cx="548700" cy="6561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7" name="Google Shape;727;p62"/>
            <p:cNvCxnSpPr>
              <a:stCxn id="695" idx="6"/>
              <a:endCxn id="698" idx="2"/>
            </p:cNvCxnSpPr>
            <p:nvPr/>
          </p:nvCxnSpPr>
          <p:spPr>
            <a:xfrm flipH="1" rot="10800000">
              <a:off x="3234672" y="2958950"/>
              <a:ext cx="548700" cy="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8" name="Google Shape;728;p62"/>
            <p:cNvCxnSpPr/>
            <p:nvPr/>
          </p:nvCxnSpPr>
          <p:spPr>
            <a:xfrm flipH="1" rot="10800000">
              <a:off x="4437872" y="1647550"/>
              <a:ext cx="548700" cy="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9" name="Google Shape;729;p62"/>
            <p:cNvCxnSpPr/>
            <p:nvPr/>
          </p:nvCxnSpPr>
          <p:spPr>
            <a:xfrm>
              <a:off x="4437872" y="1648150"/>
              <a:ext cx="548700" cy="6540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0" name="Google Shape;730;p62"/>
            <p:cNvCxnSpPr/>
            <p:nvPr/>
          </p:nvCxnSpPr>
          <p:spPr>
            <a:xfrm>
              <a:off x="4437872" y="1648150"/>
              <a:ext cx="548700" cy="13098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1" name="Google Shape;731;p62"/>
            <p:cNvCxnSpPr/>
            <p:nvPr/>
          </p:nvCxnSpPr>
          <p:spPr>
            <a:xfrm flipH="1" rot="10800000">
              <a:off x="4437872" y="2302150"/>
              <a:ext cx="548700" cy="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2" name="Google Shape;732;p62"/>
            <p:cNvCxnSpPr/>
            <p:nvPr/>
          </p:nvCxnSpPr>
          <p:spPr>
            <a:xfrm flipH="1" rot="10800000">
              <a:off x="4437872" y="1647550"/>
              <a:ext cx="548700" cy="6552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3" name="Google Shape;733;p62"/>
            <p:cNvCxnSpPr/>
            <p:nvPr/>
          </p:nvCxnSpPr>
          <p:spPr>
            <a:xfrm>
              <a:off x="4437872" y="2302750"/>
              <a:ext cx="548700" cy="6552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4" name="Google Shape;734;p62"/>
            <p:cNvCxnSpPr/>
            <p:nvPr/>
          </p:nvCxnSpPr>
          <p:spPr>
            <a:xfrm flipH="1" rot="10800000">
              <a:off x="4437872" y="1647650"/>
              <a:ext cx="548700" cy="13107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5" name="Google Shape;735;p62"/>
            <p:cNvCxnSpPr/>
            <p:nvPr/>
          </p:nvCxnSpPr>
          <p:spPr>
            <a:xfrm flipH="1" rot="10800000">
              <a:off x="4437872" y="2302250"/>
              <a:ext cx="548700" cy="6561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6" name="Google Shape;736;p62"/>
            <p:cNvCxnSpPr/>
            <p:nvPr/>
          </p:nvCxnSpPr>
          <p:spPr>
            <a:xfrm flipH="1" rot="10800000">
              <a:off x="4437872" y="2957750"/>
              <a:ext cx="548700" cy="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7" name="Google Shape;737;p62"/>
            <p:cNvCxnSpPr/>
            <p:nvPr/>
          </p:nvCxnSpPr>
          <p:spPr>
            <a:xfrm flipH="1" rot="10800000">
              <a:off x="5641072" y="1646550"/>
              <a:ext cx="548700" cy="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8" name="Google Shape;738;p62"/>
            <p:cNvCxnSpPr/>
            <p:nvPr/>
          </p:nvCxnSpPr>
          <p:spPr>
            <a:xfrm>
              <a:off x="5641072" y="1647150"/>
              <a:ext cx="548700" cy="6540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9" name="Google Shape;739;p62"/>
            <p:cNvCxnSpPr/>
            <p:nvPr/>
          </p:nvCxnSpPr>
          <p:spPr>
            <a:xfrm>
              <a:off x="5641072" y="1647150"/>
              <a:ext cx="548700" cy="13098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0" name="Google Shape;740;p62"/>
            <p:cNvCxnSpPr/>
            <p:nvPr/>
          </p:nvCxnSpPr>
          <p:spPr>
            <a:xfrm flipH="1" rot="10800000">
              <a:off x="5641072" y="2301150"/>
              <a:ext cx="548700" cy="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1" name="Google Shape;741;p62"/>
            <p:cNvCxnSpPr/>
            <p:nvPr/>
          </p:nvCxnSpPr>
          <p:spPr>
            <a:xfrm flipH="1" rot="10800000">
              <a:off x="5641072" y="1646550"/>
              <a:ext cx="548700" cy="6552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2" name="Google Shape;742;p62"/>
            <p:cNvCxnSpPr/>
            <p:nvPr/>
          </p:nvCxnSpPr>
          <p:spPr>
            <a:xfrm>
              <a:off x="5641072" y="2301750"/>
              <a:ext cx="548700" cy="6552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3" name="Google Shape;743;p62"/>
            <p:cNvCxnSpPr/>
            <p:nvPr/>
          </p:nvCxnSpPr>
          <p:spPr>
            <a:xfrm flipH="1" rot="10800000">
              <a:off x="5641072" y="1646650"/>
              <a:ext cx="548700" cy="13107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4" name="Google Shape;744;p62"/>
            <p:cNvCxnSpPr/>
            <p:nvPr/>
          </p:nvCxnSpPr>
          <p:spPr>
            <a:xfrm flipH="1" rot="10800000">
              <a:off x="5641072" y="2301250"/>
              <a:ext cx="548700" cy="6561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5" name="Google Shape;745;p62"/>
            <p:cNvCxnSpPr/>
            <p:nvPr/>
          </p:nvCxnSpPr>
          <p:spPr>
            <a:xfrm flipH="1" rot="10800000">
              <a:off x="5641072" y="2956750"/>
              <a:ext cx="548700" cy="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46" name="Google Shape;746;p62"/>
          <p:cNvSpPr txBox="1"/>
          <p:nvPr/>
        </p:nvSpPr>
        <p:spPr>
          <a:xfrm>
            <a:off x="4812250" y="664450"/>
            <a:ext cx="2916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Transitions: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p(y</a:t>
            </a:r>
            <a:r>
              <a:rPr baseline="-25000"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 | y</a:t>
            </a:r>
            <a:r>
              <a:rPr baseline="-25000"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i-1</a:t>
            </a:r>
            <a:r>
              <a:rPr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3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Inference</a:t>
            </a:r>
            <a:endParaRPr/>
          </a:p>
        </p:txBody>
      </p:sp>
      <p:sp>
        <p:nvSpPr>
          <p:cNvPr id="753" name="Google Shape;753;p63"/>
          <p:cNvSpPr/>
          <p:nvPr/>
        </p:nvSpPr>
        <p:spPr>
          <a:xfrm>
            <a:off x="3687878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754" name="Google Shape;754;p63"/>
          <p:cNvSpPr/>
          <p:nvPr/>
        </p:nvSpPr>
        <p:spPr>
          <a:xfrm>
            <a:off x="4891133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755" name="Google Shape;755;p63"/>
          <p:cNvSpPr/>
          <p:nvPr/>
        </p:nvSpPr>
        <p:spPr>
          <a:xfrm>
            <a:off x="6094363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756" name="Google Shape;756;p63"/>
          <p:cNvSpPr/>
          <p:nvPr/>
        </p:nvSpPr>
        <p:spPr>
          <a:xfrm>
            <a:off x="2391224" y="382832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757" name="Google Shape;757;p63"/>
          <p:cNvSpPr/>
          <p:nvPr/>
        </p:nvSpPr>
        <p:spPr>
          <a:xfrm>
            <a:off x="2580072" y="26322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758" name="Google Shape;758;p63"/>
          <p:cNvSpPr/>
          <p:nvPr/>
        </p:nvSpPr>
        <p:spPr>
          <a:xfrm>
            <a:off x="2580072" y="19766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59" name="Google Shape;759;p63"/>
          <p:cNvSpPr/>
          <p:nvPr/>
        </p:nvSpPr>
        <p:spPr>
          <a:xfrm>
            <a:off x="2580072" y="13220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60" name="Google Shape;760;p63"/>
          <p:cNvSpPr/>
          <p:nvPr/>
        </p:nvSpPr>
        <p:spPr>
          <a:xfrm>
            <a:off x="3783272" y="26317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761" name="Google Shape;761;p63"/>
          <p:cNvSpPr/>
          <p:nvPr/>
        </p:nvSpPr>
        <p:spPr>
          <a:xfrm>
            <a:off x="3783272" y="19761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62" name="Google Shape;762;p63"/>
          <p:cNvSpPr/>
          <p:nvPr/>
        </p:nvSpPr>
        <p:spPr>
          <a:xfrm>
            <a:off x="3783272" y="13215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63" name="Google Shape;763;p63"/>
          <p:cNvSpPr/>
          <p:nvPr/>
        </p:nvSpPr>
        <p:spPr>
          <a:xfrm>
            <a:off x="4986472" y="26312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764" name="Google Shape;764;p63"/>
          <p:cNvSpPr/>
          <p:nvPr/>
        </p:nvSpPr>
        <p:spPr>
          <a:xfrm>
            <a:off x="4986472" y="19756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65" name="Google Shape;765;p63"/>
          <p:cNvSpPr/>
          <p:nvPr/>
        </p:nvSpPr>
        <p:spPr>
          <a:xfrm>
            <a:off x="4986472" y="13210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66" name="Google Shape;766;p63"/>
          <p:cNvSpPr/>
          <p:nvPr/>
        </p:nvSpPr>
        <p:spPr>
          <a:xfrm>
            <a:off x="6189772" y="26292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767" name="Google Shape;767;p63"/>
          <p:cNvSpPr/>
          <p:nvPr/>
        </p:nvSpPr>
        <p:spPr>
          <a:xfrm>
            <a:off x="6189772" y="19736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68" name="Google Shape;768;p63"/>
          <p:cNvSpPr/>
          <p:nvPr/>
        </p:nvSpPr>
        <p:spPr>
          <a:xfrm>
            <a:off x="6189772" y="13190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769" name="Google Shape;769;p63"/>
          <p:cNvCxnSpPr>
            <a:stCxn id="759" idx="6"/>
            <a:endCxn id="762" idx="2"/>
          </p:cNvCxnSpPr>
          <p:nvPr/>
        </p:nvCxnSpPr>
        <p:spPr>
          <a:xfrm flipH="1" rot="10800000">
            <a:off x="3234672" y="16487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63"/>
          <p:cNvCxnSpPr>
            <a:stCxn id="759" idx="6"/>
            <a:endCxn id="761" idx="2"/>
          </p:cNvCxnSpPr>
          <p:nvPr/>
        </p:nvCxnSpPr>
        <p:spPr>
          <a:xfrm>
            <a:off x="3234672" y="1649350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63"/>
          <p:cNvCxnSpPr>
            <a:stCxn id="759" idx="6"/>
            <a:endCxn id="760" idx="2"/>
          </p:cNvCxnSpPr>
          <p:nvPr/>
        </p:nvCxnSpPr>
        <p:spPr>
          <a:xfrm>
            <a:off x="3234672" y="1649350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63"/>
          <p:cNvCxnSpPr>
            <a:stCxn id="758" idx="6"/>
            <a:endCxn id="761" idx="2"/>
          </p:cNvCxnSpPr>
          <p:nvPr/>
        </p:nvCxnSpPr>
        <p:spPr>
          <a:xfrm flipH="1" rot="10800000">
            <a:off x="3234672" y="23033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63"/>
          <p:cNvCxnSpPr>
            <a:stCxn id="758" idx="6"/>
            <a:endCxn id="762" idx="2"/>
          </p:cNvCxnSpPr>
          <p:nvPr/>
        </p:nvCxnSpPr>
        <p:spPr>
          <a:xfrm flipH="1" rot="10800000">
            <a:off x="3234672" y="16487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63"/>
          <p:cNvCxnSpPr>
            <a:stCxn id="758" idx="6"/>
            <a:endCxn id="760" idx="2"/>
          </p:cNvCxnSpPr>
          <p:nvPr/>
        </p:nvCxnSpPr>
        <p:spPr>
          <a:xfrm>
            <a:off x="3234672" y="23039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stCxn id="757" idx="6"/>
            <a:endCxn id="762" idx="2"/>
          </p:cNvCxnSpPr>
          <p:nvPr/>
        </p:nvCxnSpPr>
        <p:spPr>
          <a:xfrm flipH="1" rot="10800000">
            <a:off x="3234672" y="1648850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57" idx="6"/>
            <a:endCxn id="761" idx="2"/>
          </p:cNvCxnSpPr>
          <p:nvPr/>
        </p:nvCxnSpPr>
        <p:spPr>
          <a:xfrm flipH="1" rot="10800000">
            <a:off x="3234672" y="2303450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" name="Google Shape;777;p63"/>
          <p:cNvCxnSpPr>
            <a:stCxn id="757" idx="6"/>
            <a:endCxn id="760" idx="2"/>
          </p:cNvCxnSpPr>
          <p:nvPr/>
        </p:nvCxnSpPr>
        <p:spPr>
          <a:xfrm flipH="1" rot="10800000">
            <a:off x="3234672" y="29589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63"/>
          <p:cNvCxnSpPr/>
          <p:nvPr/>
        </p:nvCxnSpPr>
        <p:spPr>
          <a:xfrm flipH="1" rot="10800000">
            <a:off x="4437872" y="16475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63"/>
          <p:cNvCxnSpPr/>
          <p:nvPr/>
        </p:nvCxnSpPr>
        <p:spPr>
          <a:xfrm>
            <a:off x="4437872" y="1648150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63"/>
          <p:cNvCxnSpPr/>
          <p:nvPr/>
        </p:nvCxnSpPr>
        <p:spPr>
          <a:xfrm>
            <a:off x="4437872" y="1648150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63"/>
          <p:cNvCxnSpPr/>
          <p:nvPr/>
        </p:nvCxnSpPr>
        <p:spPr>
          <a:xfrm flipH="1" rot="10800000">
            <a:off x="4437872" y="23021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63"/>
          <p:cNvCxnSpPr/>
          <p:nvPr/>
        </p:nvCxnSpPr>
        <p:spPr>
          <a:xfrm flipH="1" rot="10800000">
            <a:off x="4437872" y="16475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63"/>
          <p:cNvCxnSpPr/>
          <p:nvPr/>
        </p:nvCxnSpPr>
        <p:spPr>
          <a:xfrm>
            <a:off x="4437872" y="23027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63"/>
          <p:cNvCxnSpPr/>
          <p:nvPr/>
        </p:nvCxnSpPr>
        <p:spPr>
          <a:xfrm flipH="1" rot="10800000">
            <a:off x="4437872" y="1647650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63"/>
          <p:cNvCxnSpPr/>
          <p:nvPr/>
        </p:nvCxnSpPr>
        <p:spPr>
          <a:xfrm flipH="1" rot="10800000">
            <a:off x="4437872" y="2302250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3"/>
          <p:cNvCxnSpPr/>
          <p:nvPr/>
        </p:nvCxnSpPr>
        <p:spPr>
          <a:xfrm flipH="1" rot="10800000">
            <a:off x="4437872" y="29577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3"/>
          <p:cNvCxnSpPr/>
          <p:nvPr/>
        </p:nvCxnSpPr>
        <p:spPr>
          <a:xfrm flipH="1" rot="10800000">
            <a:off x="5641072" y="16465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63"/>
          <p:cNvCxnSpPr/>
          <p:nvPr/>
        </p:nvCxnSpPr>
        <p:spPr>
          <a:xfrm>
            <a:off x="5641072" y="1647150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63"/>
          <p:cNvCxnSpPr/>
          <p:nvPr/>
        </p:nvCxnSpPr>
        <p:spPr>
          <a:xfrm>
            <a:off x="5641072" y="1647150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63"/>
          <p:cNvCxnSpPr/>
          <p:nvPr/>
        </p:nvCxnSpPr>
        <p:spPr>
          <a:xfrm flipH="1" rot="10800000">
            <a:off x="5641072" y="23011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63"/>
          <p:cNvCxnSpPr/>
          <p:nvPr/>
        </p:nvCxnSpPr>
        <p:spPr>
          <a:xfrm flipH="1" rot="10800000">
            <a:off x="5641072" y="16465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63"/>
          <p:cNvCxnSpPr/>
          <p:nvPr/>
        </p:nvCxnSpPr>
        <p:spPr>
          <a:xfrm>
            <a:off x="5641072" y="23017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3"/>
          <p:cNvCxnSpPr/>
          <p:nvPr/>
        </p:nvCxnSpPr>
        <p:spPr>
          <a:xfrm flipH="1" rot="10800000">
            <a:off x="5641072" y="1646650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3"/>
          <p:cNvCxnSpPr/>
          <p:nvPr/>
        </p:nvCxnSpPr>
        <p:spPr>
          <a:xfrm flipH="1" rot="10800000">
            <a:off x="5641072" y="2301250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3"/>
          <p:cNvCxnSpPr/>
          <p:nvPr/>
        </p:nvCxnSpPr>
        <p:spPr>
          <a:xfrm flipH="1" rot="10800000">
            <a:off x="5641072" y="29567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6" name="Google Shape;796;p63"/>
          <p:cNvGrpSpPr/>
          <p:nvPr/>
        </p:nvGrpSpPr>
        <p:grpSpPr>
          <a:xfrm>
            <a:off x="2391224" y="1646425"/>
            <a:ext cx="3798539" cy="2604600"/>
            <a:chOff x="2391224" y="1646425"/>
            <a:chExt cx="3798539" cy="2604600"/>
          </a:xfrm>
        </p:grpSpPr>
        <p:cxnSp>
          <p:nvCxnSpPr>
            <p:cNvPr id="797" name="Google Shape;797;p63"/>
            <p:cNvCxnSpPr>
              <a:stCxn id="756" idx="2"/>
              <a:endCxn id="758" idx="2"/>
            </p:cNvCxnSpPr>
            <p:nvPr/>
          </p:nvCxnSpPr>
          <p:spPr>
            <a:xfrm flipH="1" rot="10800000">
              <a:off x="2391224" y="2304025"/>
              <a:ext cx="188700" cy="1947000"/>
            </a:xfrm>
            <a:prstGeom prst="curvedConnector3">
              <a:avLst>
                <a:gd fmla="val -170084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98" name="Google Shape;798;p63"/>
            <p:cNvCxnSpPr>
              <a:stCxn id="756" idx="2"/>
              <a:endCxn id="759" idx="2"/>
            </p:cNvCxnSpPr>
            <p:nvPr/>
          </p:nvCxnSpPr>
          <p:spPr>
            <a:xfrm flipH="1" rot="10800000">
              <a:off x="2391224" y="1649425"/>
              <a:ext cx="188700" cy="2601600"/>
            </a:xfrm>
            <a:prstGeom prst="curvedConnector3">
              <a:avLst>
                <a:gd fmla="val -218839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99" name="Google Shape;799;p63"/>
            <p:cNvCxnSpPr>
              <a:stCxn id="756" idx="2"/>
              <a:endCxn id="757" idx="2"/>
            </p:cNvCxnSpPr>
            <p:nvPr/>
          </p:nvCxnSpPr>
          <p:spPr>
            <a:xfrm flipH="1" rot="10800000">
              <a:off x="2391224" y="2959525"/>
              <a:ext cx="188700" cy="1291500"/>
            </a:xfrm>
            <a:prstGeom prst="curvedConnector3">
              <a:avLst>
                <a:gd fmla="val -126192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0" name="Google Shape;800;p63"/>
            <p:cNvCxnSpPr>
              <a:stCxn id="753" idx="2"/>
              <a:endCxn id="760" idx="2"/>
            </p:cNvCxnSpPr>
            <p:nvPr/>
          </p:nvCxnSpPr>
          <p:spPr>
            <a:xfrm flipH="1" rot="10800000">
              <a:off x="3687878" y="2958925"/>
              <a:ext cx="95400" cy="1292100"/>
            </a:xfrm>
            <a:prstGeom prst="curvedConnector3">
              <a:avLst>
                <a:gd fmla="val -249607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1" name="Google Shape;801;p63"/>
            <p:cNvCxnSpPr>
              <a:stCxn id="753" idx="2"/>
              <a:endCxn id="761" idx="2"/>
            </p:cNvCxnSpPr>
            <p:nvPr/>
          </p:nvCxnSpPr>
          <p:spPr>
            <a:xfrm flipH="1" rot="10800000">
              <a:off x="3687878" y="2303425"/>
              <a:ext cx="95400" cy="1947600"/>
            </a:xfrm>
            <a:prstGeom prst="curvedConnector3">
              <a:avLst>
                <a:gd fmla="val -326026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2" name="Google Shape;802;p63"/>
            <p:cNvCxnSpPr>
              <a:stCxn id="753" idx="2"/>
              <a:endCxn id="762" idx="2"/>
            </p:cNvCxnSpPr>
            <p:nvPr/>
          </p:nvCxnSpPr>
          <p:spPr>
            <a:xfrm flipH="1" rot="10800000">
              <a:off x="3687878" y="1648825"/>
              <a:ext cx="95400" cy="2602200"/>
            </a:xfrm>
            <a:prstGeom prst="curvedConnector3">
              <a:avLst>
                <a:gd fmla="val -403174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3" name="Google Shape;803;p63"/>
            <p:cNvCxnSpPr>
              <a:stCxn id="754" idx="2"/>
              <a:endCxn id="765" idx="2"/>
            </p:cNvCxnSpPr>
            <p:nvPr/>
          </p:nvCxnSpPr>
          <p:spPr>
            <a:xfrm flipH="1" rot="10800000">
              <a:off x="4891133" y="1648225"/>
              <a:ext cx="95400" cy="2602800"/>
            </a:xfrm>
            <a:prstGeom prst="curvedConnector3">
              <a:avLst>
                <a:gd fmla="val -400952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4" name="Google Shape;804;p63"/>
            <p:cNvCxnSpPr>
              <a:stCxn id="754" idx="2"/>
              <a:endCxn id="764" idx="2"/>
            </p:cNvCxnSpPr>
            <p:nvPr/>
          </p:nvCxnSpPr>
          <p:spPr>
            <a:xfrm flipH="1" rot="10800000">
              <a:off x="4891133" y="2302825"/>
              <a:ext cx="95400" cy="1948200"/>
            </a:xfrm>
            <a:prstGeom prst="curvedConnector3">
              <a:avLst>
                <a:gd fmla="val -343090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5" name="Google Shape;805;p63"/>
            <p:cNvCxnSpPr>
              <a:stCxn id="754" idx="2"/>
              <a:endCxn id="763" idx="2"/>
            </p:cNvCxnSpPr>
            <p:nvPr/>
          </p:nvCxnSpPr>
          <p:spPr>
            <a:xfrm flipH="1" rot="10800000">
              <a:off x="4891133" y="2958625"/>
              <a:ext cx="95400" cy="1292400"/>
            </a:xfrm>
            <a:prstGeom prst="curvedConnector3">
              <a:avLst>
                <a:gd fmla="val -249607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6" name="Google Shape;806;p63"/>
            <p:cNvCxnSpPr>
              <a:stCxn id="755" idx="2"/>
              <a:endCxn id="766" idx="2"/>
            </p:cNvCxnSpPr>
            <p:nvPr/>
          </p:nvCxnSpPr>
          <p:spPr>
            <a:xfrm flipH="1" rot="10800000">
              <a:off x="6094363" y="2956525"/>
              <a:ext cx="95400" cy="1294500"/>
            </a:xfrm>
            <a:prstGeom prst="curvedConnector3">
              <a:avLst>
                <a:gd fmla="val -249607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7" name="Google Shape;807;p63"/>
            <p:cNvCxnSpPr>
              <a:stCxn id="755" idx="2"/>
              <a:endCxn id="767" idx="2"/>
            </p:cNvCxnSpPr>
            <p:nvPr/>
          </p:nvCxnSpPr>
          <p:spPr>
            <a:xfrm flipH="1" rot="10800000">
              <a:off x="6094363" y="2301025"/>
              <a:ext cx="95400" cy="1950000"/>
            </a:xfrm>
            <a:prstGeom prst="curvedConnector3">
              <a:avLst>
                <a:gd fmla="val -331224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8" name="Google Shape;808;p63"/>
            <p:cNvCxnSpPr>
              <a:stCxn id="755" idx="2"/>
              <a:endCxn id="768" idx="2"/>
            </p:cNvCxnSpPr>
            <p:nvPr/>
          </p:nvCxnSpPr>
          <p:spPr>
            <a:xfrm flipH="1" rot="10800000">
              <a:off x="6094363" y="1646425"/>
              <a:ext cx="95400" cy="2604600"/>
            </a:xfrm>
            <a:prstGeom prst="curvedConnector3">
              <a:avLst>
                <a:gd fmla="val -418016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809" name="Google Shape;809;p63"/>
          <p:cNvSpPr txBox="1"/>
          <p:nvPr/>
        </p:nvSpPr>
        <p:spPr>
          <a:xfrm>
            <a:off x="4812250" y="664450"/>
            <a:ext cx="2916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Emissions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p(x</a:t>
            </a:r>
            <a:r>
              <a:rPr baseline="-25000"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| y</a:t>
            </a:r>
            <a:r>
              <a:rPr baseline="-25000"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level goals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programming review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 Markov Models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perspectives on decoding: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Forward/Backward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Viterbi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Expectation-Maximization (EM) algorithm</a:t>
            </a:r>
            <a:endParaRPr/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week...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math… the details, slowly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math...</a:t>
            </a:r>
            <a:endParaRPr/>
          </a:p>
        </p:txBody>
      </p:sp>
      <p:pic>
        <p:nvPicPr>
          <p:cNvPr id="820" name="Google Shape;8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768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56875"/>
            <a:ext cx="606742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2" name="Google Shape;822;p65"/>
          <p:cNvCxnSpPr/>
          <p:nvPr/>
        </p:nvCxnSpPr>
        <p:spPr>
          <a:xfrm>
            <a:off x="4444100" y="1857775"/>
            <a:ext cx="1602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23" name="Google Shape;823;p65"/>
          <p:cNvSpPr txBox="1"/>
          <p:nvPr/>
        </p:nvSpPr>
        <p:spPr>
          <a:xfrm>
            <a:off x="6047000" y="1662475"/>
            <a:ext cx="2673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Does not depend on POS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824" name="Google Shape;824;p65"/>
          <p:cNvCxnSpPr/>
          <p:nvPr/>
        </p:nvCxnSpPr>
        <p:spPr>
          <a:xfrm>
            <a:off x="400700" y="1056375"/>
            <a:ext cx="2156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/ Backward</a:t>
            </a:r>
            <a:endParaRPr/>
          </a:p>
        </p:txBody>
      </p:sp>
      <p:pic>
        <p:nvPicPr>
          <p:cNvPr id="830" name="Google Shape;8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5800"/>
            <a:ext cx="41052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1600"/>
            <a:ext cx="58102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56925"/>
            <a:ext cx="68770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214150"/>
            <a:ext cx="68580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804700"/>
            <a:ext cx="1685925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5" name="Google Shape;835;p66"/>
          <p:cNvCxnSpPr/>
          <p:nvPr/>
        </p:nvCxnSpPr>
        <p:spPr>
          <a:xfrm>
            <a:off x="466275" y="3584425"/>
            <a:ext cx="36063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66"/>
          <p:cNvCxnSpPr/>
          <p:nvPr/>
        </p:nvCxnSpPr>
        <p:spPr>
          <a:xfrm>
            <a:off x="4320250" y="3577125"/>
            <a:ext cx="26883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66"/>
          <p:cNvCxnSpPr/>
          <p:nvPr/>
        </p:nvCxnSpPr>
        <p:spPr>
          <a:xfrm>
            <a:off x="422550" y="1027250"/>
            <a:ext cx="3431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66"/>
          <p:cNvCxnSpPr/>
          <p:nvPr/>
        </p:nvCxnSpPr>
        <p:spPr>
          <a:xfrm>
            <a:off x="473550" y="4223800"/>
            <a:ext cx="521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66"/>
          <p:cNvCxnSpPr/>
          <p:nvPr/>
        </p:nvCxnSpPr>
        <p:spPr>
          <a:xfrm>
            <a:off x="1152075" y="4218260"/>
            <a:ext cx="5601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66"/>
          <p:cNvSpPr txBox="1"/>
          <p:nvPr/>
        </p:nvSpPr>
        <p:spPr>
          <a:xfrm>
            <a:off x="3413300" y="3810275"/>
            <a:ext cx="45972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ways to start, resulting in a N at position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ways to carry on from a N in position 2</a:t>
            </a:r>
            <a:endParaRPr/>
          </a:p>
        </p:txBody>
      </p:sp>
      <p:cxnSp>
        <p:nvCxnSpPr>
          <p:cNvPr id="841" name="Google Shape;841;p66"/>
          <p:cNvCxnSpPr/>
          <p:nvPr/>
        </p:nvCxnSpPr>
        <p:spPr>
          <a:xfrm>
            <a:off x="2835750" y="3995200"/>
            <a:ext cx="521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66"/>
          <p:cNvCxnSpPr/>
          <p:nvPr/>
        </p:nvCxnSpPr>
        <p:spPr>
          <a:xfrm>
            <a:off x="2816550" y="4446860"/>
            <a:ext cx="5601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925" y="3358213"/>
            <a:ext cx="37528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/ Backward: Apply Dynamic Programming</a:t>
            </a:r>
            <a:endParaRPr/>
          </a:p>
        </p:txBody>
      </p:sp>
      <p:pic>
        <p:nvPicPr>
          <p:cNvPr id="849" name="Google Shape;84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2950"/>
            <a:ext cx="68580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23500"/>
            <a:ext cx="1685925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Google Shape;851;p67"/>
          <p:cNvCxnSpPr/>
          <p:nvPr/>
        </p:nvCxnSpPr>
        <p:spPr>
          <a:xfrm>
            <a:off x="422550" y="1027250"/>
            <a:ext cx="8327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2" name="Google Shape;852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01075"/>
            <a:ext cx="420052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3" name="Google Shape;853;p67"/>
          <p:cNvCxnSpPr/>
          <p:nvPr/>
        </p:nvCxnSpPr>
        <p:spPr>
          <a:xfrm>
            <a:off x="721250" y="2222050"/>
            <a:ext cx="3081600" cy="1231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67"/>
          <p:cNvCxnSpPr/>
          <p:nvPr/>
        </p:nvCxnSpPr>
        <p:spPr>
          <a:xfrm>
            <a:off x="1537225" y="2243900"/>
            <a:ext cx="6600600" cy="1209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67"/>
          <p:cNvSpPr txBox="1"/>
          <p:nvPr/>
        </p:nvSpPr>
        <p:spPr>
          <a:xfrm>
            <a:off x="3569850" y="2243900"/>
            <a:ext cx="4313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recompute the summation from scratch...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 Algorithm</a:t>
            </a:r>
            <a:endParaRPr/>
          </a:p>
        </p:txBody>
      </p:sp>
      <p:sp>
        <p:nvSpPr>
          <p:cNvPr id="861" name="Google Shape;861;p68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862" name="Google Shape;862;p68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863" name="Google Shape;863;p68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864" name="Google Shape;864;p68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865" name="Google Shape;865;p68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866" name="Google Shape;866;p68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67" name="Google Shape;867;p68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868" name="Google Shape;868;p68"/>
          <p:cNvCxnSpPr>
            <a:stCxn id="864" idx="2"/>
            <a:endCxn id="866" idx="2"/>
          </p:cNvCxnSpPr>
          <p:nvPr/>
        </p:nvCxnSpPr>
        <p:spPr>
          <a:xfrm flipH="1" rot="10800000">
            <a:off x="848424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9" name="Google Shape;869;p68"/>
          <p:cNvCxnSpPr>
            <a:stCxn id="864" idx="2"/>
            <a:endCxn id="867" idx="2"/>
          </p:cNvCxnSpPr>
          <p:nvPr/>
        </p:nvCxnSpPr>
        <p:spPr>
          <a:xfrm flipH="1" rot="10800000">
            <a:off x="848424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70" name="Google Shape;870;p68"/>
          <p:cNvCxnSpPr>
            <a:stCxn id="864" idx="2"/>
            <a:endCxn id="865" idx="2"/>
          </p:cNvCxnSpPr>
          <p:nvPr/>
        </p:nvCxnSpPr>
        <p:spPr>
          <a:xfrm flipH="1" rot="10800000">
            <a:off x="848424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1" name="Google Shape;871;p68"/>
          <p:cNvSpPr txBox="1"/>
          <p:nvPr/>
        </p:nvSpPr>
        <p:spPr>
          <a:xfrm>
            <a:off x="2145075" y="1288275"/>
            <a:ext cx="4524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α(0,N) = </a:t>
            </a:r>
            <a:r>
              <a:rPr lang="en">
                <a:solidFill>
                  <a:srgbClr val="0000FF"/>
                </a:solidFill>
              </a:rPr>
              <a:t>p(James | N)</a:t>
            </a:r>
            <a:r>
              <a:rPr lang="en"/>
              <a:t> x p(N)</a:t>
            </a: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[for first element]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2" name="Google Shape;872;p68"/>
          <p:cNvSpPr txBox="1"/>
          <p:nvPr/>
        </p:nvSpPr>
        <p:spPr>
          <a:xfrm>
            <a:off x="2145075" y="1938575"/>
            <a:ext cx="4743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α(0,V) = </a:t>
            </a:r>
            <a:r>
              <a:rPr lang="en">
                <a:solidFill>
                  <a:srgbClr val="0000FF"/>
                </a:solidFill>
              </a:rPr>
              <a:t>p(James | V) </a:t>
            </a:r>
            <a:r>
              <a:rPr lang="en"/>
              <a:t>x p(V)  </a:t>
            </a:r>
            <a:r>
              <a:rPr lang="en">
                <a:solidFill>
                  <a:srgbClr val="FF0000"/>
                </a:solidFill>
              </a:rPr>
              <a:t>[for first element]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3" name="Google Shape;873;p68"/>
          <p:cNvSpPr txBox="1"/>
          <p:nvPr/>
        </p:nvSpPr>
        <p:spPr>
          <a:xfrm>
            <a:off x="2145075" y="2539125"/>
            <a:ext cx="494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α(0,DT) = </a:t>
            </a:r>
            <a:r>
              <a:rPr lang="en">
                <a:solidFill>
                  <a:srgbClr val="0000FF"/>
                </a:solidFill>
              </a:rPr>
              <a:t>p(James | DT) </a:t>
            </a:r>
            <a:r>
              <a:rPr lang="en"/>
              <a:t>x p(DT)  </a:t>
            </a:r>
            <a:r>
              <a:rPr lang="en">
                <a:solidFill>
                  <a:srgbClr val="FF0000"/>
                </a:solidFill>
              </a:rPr>
              <a:t>[for first element]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 Algorithm</a:t>
            </a: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880" name="Google Shape;880;p69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881" name="Google Shape;881;p69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882" name="Google Shape;882;p69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883" name="Google Shape;883;p69"/>
          <p:cNvSpPr/>
          <p:nvPr/>
        </p:nvSpPr>
        <p:spPr>
          <a:xfrm>
            <a:off x="1037272" y="27001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884" name="Google Shape;884;p69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85" name="Google Shape;885;p69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86" name="Google Shape;886;p69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887" name="Google Shape;887;p69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88" name="Google Shape;888;p69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889" name="Google Shape;889;p69"/>
          <p:cNvCxnSpPr>
            <a:stCxn id="885" idx="6"/>
            <a:endCxn id="887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69"/>
          <p:cNvCxnSpPr>
            <a:stCxn id="885" idx="6"/>
            <a:endCxn id="886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69"/>
          <p:cNvCxnSpPr>
            <a:stCxn id="884" idx="6"/>
            <a:endCxn id="887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69"/>
          <p:cNvCxnSpPr>
            <a:stCxn id="884" idx="6"/>
            <a:endCxn id="886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69"/>
          <p:cNvCxnSpPr>
            <a:stCxn id="883" idx="6"/>
            <a:endCxn id="887" idx="2"/>
          </p:cNvCxnSpPr>
          <p:nvPr/>
        </p:nvCxnSpPr>
        <p:spPr>
          <a:xfrm flipH="1" rot="10800000">
            <a:off x="1691872" y="2265150"/>
            <a:ext cx="54870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69"/>
          <p:cNvCxnSpPr>
            <a:stCxn id="883" idx="6"/>
            <a:endCxn id="886" idx="2"/>
          </p:cNvCxnSpPr>
          <p:nvPr/>
        </p:nvCxnSpPr>
        <p:spPr>
          <a:xfrm flipH="1" rot="10800000">
            <a:off x="1691872" y="2920650"/>
            <a:ext cx="5487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69"/>
          <p:cNvCxnSpPr>
            <a:stCxn id="882" idx="2"/>
            <a:endCxn id="884" idx="2"/>
          </p:cNvCxnSpPr>
          <p:nvPr/>
        </p:nvCxnSpPr>
        <p:spPr>
          <a:xfrm flipH="1" rot="10800000">
            <a:off x="848424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6" name="Google Shape;896;p69"/>
          <p:cNvCxnSpPr>
            <a:stCxn id="882" idx="2"/>
            <a:endCxn id="885" idx="2"/>
          </p:cNvCxnSpPr>
          <p:nvPr/>
        </p:nvCxnSpPr>
        <p:spPr>
          <a:xfrm flipH="1" rot="10800000">
            <a:off x="848424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7" name="Google Shape;897;p69"/>
          <p:cNvCxnSpPr>
            <a:stCxn id="882" idx="2"/>
            <a:endCxn id="883" idx="2"/>
          </p:cNvCxnSpPr>
          <p:nvPr/>
        </p:nvCxnSpPr>
        <p:spPr>
          <a:xfrm flipH="1" rot="10800000">
            <a:off x="848424" y="3027338"/>
            <a:ext cx="188700" cy="1185300"/>
          </a:xfrm>
          <a:prstGeom prst="curvedConnector3">
            <a:avLst>
              <a:gd fmla="val -12619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8" name="Google Shape;898;p69"/>
          <p:cNvCxnSpPr>
            <a:stCxn id="879" idx="2"/>
            <a:endCxn id="886" idx="2"/>
          </p:cNvCxnSpPr>
          <p:nvPr/>
        </p:nvCxnSpPr>
        <p:spPr>
          <a:xfrm flipH="1" rot="10800000">
            <a:off x="2145078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9" name="Google Shape;899;p69"/>
          <p:cNvCxnSpPr>
            <a:stCxn id="879" idx="2"/>
            <a:endCxn id="887" idx="2"/>
          </p:cNvCxnSpPr>
          <p:nvPr/>
        </p:nvCxnSpPr>
        <p:spPr>
          <a:xfrm flipH="1" rot="10800000">
            <a:off x="2145078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00" name="Google Shape;900;p69"/>
          <p:cNvSpPr txBox="1"/>
          <p:nvPr/>
        </p:nvSpPr>
        <p:spPr>
          <a:xfrm>
            <a:off x="3443675" y="128858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α(1,N) = </a:t>
            </a:r>
            <a:r>
              <a:rPr lang="en">
                <a:solidFill>
                  <a:srgbClr val="0000FF"/>
                </a:solidFill>
              </a:rPr>
              <a:t>p(ate | N)</a:t>
            </a:r>
            <a:r>
              <a:rPr lang="en"/>
              <a:t> x [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α(0,N) + </a:t>
            </a:r>
            <a:r>
              <a:rPr lang="en">
                <a:solidFill>
                  <a:srgbClr val="9900FF"/>
                </a:solidFill>
              </a:rPr>
              <a:t>p(N | V)</a:t>
            </a:r>
            <a:r>
              <a:rPr lang="en">
                <a:solidFill>
                  <a:schemeClr val="dk1"/>
                </a:solidFill>
              </a:rPr>
              <a:t> α(0,V) + </a:t>
            </a:r>
            <a:r>
              <a:rPr lang="en">
                <a:solidFill>
                  <a:srgbClr val="9900FF"/>
                </a:solidFill>
              </a:rPr>
              <a:t>p(N | DT)</a:t>
            </a:r>
            <a:r>
              <a:rPr lang="en">
                <a:solidFill>
                  <a:schemeClr val="dk1"/>
                </a:solidFill>
              </a:rPr>
              <a:t> α(0,DT) ]</a:t>
            </a:r>
            <a:endParaRPr/>
          </a:p>
        </p:txBody>
      </p:sp>
      <p:sp>
        <p:nvSpPr>
          <p:cNvPr id="901" name="Google Shape;901;p69"/>
          <p:cNvSpPr txBox="1"/>
          <p:nvPr/>
        </p:nvSpPr>
        <p:spPr>
          <a:xfrm>
            <a:off x="3443675" y="1943500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α(1,V)</a:t>
            </a:r>
            <a:endParaRPr/>
          </a:p>
        </p:txBody>
      </p:sp>
      <p:sp>
        <p:nvSpPr>
          <p:cNvPr id="902" name="Google Shape;902;p69"/>
          <p:cNvSpPr txBox="1"/>
          <p:nvPr/>
        </p:nvSpPr>
        <p:spPr>
          <a:xfrm>
            <a:off x="3443675" y="2589163"/>
            <a:ext cx="84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α(1,DT)</a:t>
            </a:r>
            <a:endParaRPr/>
          </a:p>
        </p:txBody>
      </p:sp>
      <p:cxnSp>
        <p:nvCxnSpPr>
          <p:cNvPr id="903" name="Google Shape;903;p69"/>
          <p:cNvCxnSpPr>
            <a:stCxn id="885" idx="6"/>
            <a:endCxn id="888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69"/>
          <p:cNvCxnSpPr>
            <a:stCxn id="884" idx="6"/>
            <a:endCxn id="888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69"/>
          <p:cNvCxnSpPr>
            <a:stCxn id="883" idx="6"/>
            <a:endCxn id="888" idx="2"/>
          </p:cNvCxnSpPr>
          <p:nvPr/>
        </p:nvCxnSpPr>
        <p:spPr>
          <a:xfrm flipH="1" rot="10800000">
            <a:off x="1691872" y="1610550"/>
            <a:ext cx="548700" cy="14169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>
            <a:stCxn id="879" idx="2"/>
            <a:endCxn id="888" idx="2"/>
          </p:cNvCxnSpPr>
          <p:nvPr/>
        </p:nvCxnSpPr>
        <p:spPr>
          <a:xfrm flipH="1" rot="10800000">
            <a:off x="2145078" y="1610438"/>
            <a:ext cx="95400" cy="2602200"/>
          </a:xfrm>
          <a:prstGeom prst="curvedConnector3">
            <a:avLst>
              <a:gd fmla="val -24960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 Algorithm</a:t>
            </a:r>
            <a:endParaRPr/>
          </a:p>
        </p:txBody>
      </p:sp>
      <p:sp>
        <p:nvSpPr>
          <p:cNvPr id="912" name="Google Shape;912;p70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913" name="Google Shape;913;p70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914" name="Google Shape;914;p70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915" name="Google Shape;915;p70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916" name="Google Shape;916;p70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917" name="Google Shape;917;p70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18" name="Google Shape;918;p70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919" name="Google Shape;919;p70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920" name="Google Shape;920;p70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21" name="Google Shape;921;p70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922" name="Google Shape;922;p70"/>
          <p:cNvCxnSpPr>
            <a:stCxn id="918" idx="6"/>
            <a:endCxn id="919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70"/>
          <p:cNvCxnSpPr>
            <a:stCxn id="917" idx="6"/>
            <a:endCxn id="919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70"/>
          <p:cNvCxnSpPr>
            <a:stCxn id="916" idx="6"/>
            <a:endCxn id="919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70"/>
          <p:cNvCxnSpPr>
            <a:stCxn id="915" idx="2"/>
            <a:endCxn id="917" idx="2"/>
          </p:cNvCxnSpPr>
          <p:nvPr/>
        </p:nvCxnSpPr>
        <p:spPr>
          <a:xfrm flipH="1" rot="10800000">
            <a:off x="848424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6" name="Google Shape;926;p70"/>
          <p:cNvCxnSpPr>
            <a:stCxn id="915" idx="2"/>
            <a:endCxn id="918" idx="2"/>
          </p:cNvCxnSpPr>
          <p:nvPr/>
        </p:nvCxnSpPr>
        <p:spPr>
          <a:xfrm flipH="1" rot="10800000">
            <a:off x="848424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7" name="Google Shape;927;p70"/>
          <p:cNvCxnSpPr>
            <a:stCxn id="915" idx="2"/>
            <a:endCxn id="916" idx="2"/>
          </p:cNvCxnSpPr>
          <p:nvPr/>
        </p:nvCxnSpPr>
        <p:spPr>
          <a:xfrm flipH="1" rot="10800000">
            <a:off x="848424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8" name="Google Shape;928;p70"/>
          <p:cNvCxnSpPr>
            <a:stCxn id="912" idx="2"/>
            <a:endCxn id="919" idx="2"/>
          </p:cNvCxnSpPr>
          <p:nvPr/>
        </p:nvCxnSpPr>
        <p:spPr>
          <a:xfrm flipH="1" rot="10800000">
            <a:off x="2145078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29" name="Google Shape;929;p70"/>
          <p:cNvSpPr txBox="1"/>
          <p:nvPr/>
        </p:nvSpPr>
        <p:spPr>
          <a:xfrm>
            <a:off x="3443675" y="128858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α(1,N) = </a:t>
            </a:r>
            <a:r>
              <a:rPr lang="en">
                <a:solidFill>
                  <a:srgbClr val="0000FF"/>
                </a:solidFill>
              </a:rPr>
              <a:t>p(ate | N)</a:t>
            </a:r>
            <a:r>
              <a:rPr lang="en"/>
              <a:t> x [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α(0,N) + </a:t>
            </a:r>
            <a:r>
              <a:rPr lang="en">
                <a:solidFill>
                  <a:srgbClr val="9900FF"/>
                </a:solidFill>
              </a:rPr>
              <a:t>p(N | V)</a:t>
            </a:r>
            <a:r>
              <a:rPr lang="en">
                <a:solidFill>
                  <a:schemeClr val="dk1"/>
                </a:solidFill>
              </a:rPr>
              <a:t> α(0,V) + </a:t>
            </a:r>
            <a:r>
              <a:rPr lang="en">
                <a:solidFill>
                  <a:srgbClr val="9900FF"/>
                </a:solidFill>
              </a:rPr>
              <a:t>p(N | DT)</a:t>
            </a:r>
            <a:r>
              <a:rPr lang="en">
                <a:solidFill>
                  <a:schemeClr val="dk1"/>
                </a:solidFill>
              </a:rPr>
              <a:t> α(0,DT) ]</a:t>
            </a:r>
            <a:endParaRPr/>
          </a:p>
        </p:txBody>
      </p:sp>
      <p:sp>
        <p:nvSpPr>
          <p:cNvPr id="930" name="Google Shape;930;p70"/>
          <p:cNvSpPr txBox="1"/>
          <p:nvPr/>
        </p:nvSpPr>
        <p:spPr>
          <a:xfrm>
            <a:off x="3443675" y="1943500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α(1,V) = </a:t>
            </a:r>
            <a:r>
              <a:rPr lang="en">
                <a:solidFill>
                  <a:srgbClr val="0000FF"/>
                </a:solidFill>
              </a:rPr>
              <a:t>p(ate | V)</a:t>
            </a:r>
            <a:r>
              <a:rPr lang="en"/>
              <a:t> x [ </a:t>
            </a:r>
            <a:r>
              <a:rPr lang="en">
                <a:solidFill>
                  <a:srgbClr val="9900FF"/>
                </a:solidFill>
              </a:rPr>
              <a:t>p(V | N)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α(0,N) + </a:t>
            </a:r>
            <a:r>
              <a:rPr lang="en">
                <a:solidFill>
                  <a:srgbClr val="9900FF"/>
                </a:solidFill>
              </a:rPr>
              <a:t>p(V | V)</a:t>
            </a:r>
            <a:r>
              <a:rPr lang="en">
                <a:solidFill>
                  <a:schemeClr val="dk1"/>
                </a:solidFill>
              </a:rPr>
              <a:t> α(0,V) + </a:t>
            </a:r>
            <a:r>
              <a:rPr lang="en">
                <a:solidFill>
                  <a:srgbClr val="9900FF"/>
                </a:solidFill>
              </a:rPr>
              <a:t>p(V | DT)</a:t>
            </a:r>
            <a:r>
              <a:rPr lang="en">
                <a:solidFill>
                  <a:schemeClr val="dk1"/>
                </a:solidFill>
              </a:rPr>
              <a:t> α(0,DT)</a:t>
            </a:r>
            <a:r>
              <a:rPr lang="en"/>
              <a:t> ]</a:t>
            </a:r>
            <a:endParaRPr/>
          </a:p>
        </p:txBody>
      </p:sp>
      <p:sp>
        <p:nvSpPr>
          <p:cNvPr id="931" name="Google Shape;931;p70"/>
          <p:cNvSpPr txBox="1"/>
          <p:nvPr/>
        </p:nvSpPr>
        <p:spPr>
          <a:xfrm>
            <a:off x="3443675" y="2589163"/>
            <a:ext cx="84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α(1,DT)</a:t>
            </a:r>
            <a:endParaRPr/>
          </a:p>
        </p:txBody>
      </p:sp>
      <p:cxnSp>
        <p:nvCxnSpPr>
          <p:cNvPr id="932" name="Google Shape;932;p70"/>
          <p:cNvCxnSpPr>
            <a:stCxn id="918" idx="6"/>
            <a:endCxn id="921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70"/>
          <p:cNvCxnSpPr>
            <a:stCxn id="917" idx="6"/>
            <a:endCxn id="921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70"/>
          <p:cNvCxnSpPr>
            <a:stCxn id="916" idx="6"/>
            <a:endCxn id="921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70"/>
          <p:cNvCxnSpPr>
            <a:stCxn id="912" idx="2"/>
            <a:endCxn id="921" idx="2"/>
          </p:cNvCxnSpPr>
          <p:nvPr/>
        </p:nvCxnSpPr>
        <p:spPr>
          <a:xfrm flipH="1" rot="10800000">
            <a:off x="2145078" y="1610438"/>
            <a:ext cx="95400" cy="2602200"/>
          </a:xfrm>
          <a:prstGeom prst="curvedConnector3">
            <a:avLst>
              <a:gd fmla="val -40317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6" name="Google Shape;936;p70"/>
          <p:cNvCxnSpPr>
            <a:stCxn id="918" idx="6"/>
            <a:endCxn id="920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70"/>
          <p:cNvCxnSpPr>
            <a:stCxn id="917" idx="6"/>
            <a:endCxn id="920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70"/>
          <p:cNvCxnSpPr>
            <a:stCxn id="916" idx="6"/>
            <a:endCxn id="920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70"/>
          <p:cNvCxnSpPr>
            <a:stCxn id="912" idx="2"/>
            <a:endCxn id="920" idx="2"/>
          </p:cNvCxnSpPr>
          <p:nvPr/>
        </p:nvCxnSpPr>
        <p:spPr>
          <a:xfrm flipH="1" rot="10800000">
            <a:off x="2145078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 Algorithm</a:t>
            </a:r>
            <a:endParaRPr/>
          </a:p>
        </p:txBody>
      </p:sp>
      <p:sp>
        <p:nvSpPr>
          <p:cNvPr id="945" name="Google Shape;945;p71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946" name="Google Shape;946;p71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947" name="Google Shape;947;p71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948" name="Google Shape;948;p71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949" name="Google Shape;949;p71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950" name="Google Shape;950;p71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51" name="Google Shape;951;p71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952" name="Google Shape;952;p71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953" name="Google Shape;953;p71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54" name="Google Shape;954;p71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955" name="Google Shape;955;p71"/>
          <p:cNvCxnSpPr>
            <a:stCxn id="951" idx="6"/>
            <a:endCxn id="954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71"/>
          <p:cNvCxnSpPr>
            <a:stCxn id="951" idx="6"/>
            <a:endCxn id="953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71"/>
          <p:cNvCxnSpPr>
            <a:stCxn id="951" idx="6"/>
            <a:endCxn id="952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stCxn id="950" idx="6"/>
            <a:endCxn id="953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9" name="Google Shape;959;p71"/>
          <p:cNvCxnSpPr>
            <a:stCxn id="950" idx="6"/>
            <a:endCxn id="954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71"/>
          <p:cNvCxnSpPr>
            <a:stCxn id="950" idx="6"/>
            <a:endCxn id="952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71"/>
          <p:cNvCxnSpPr>
            <a:stCxn id="949" idx="6"/>
            <a:endCxn id="954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71"/>
          <p:cNvCxnSpPr>
            <a:stCxn id="949" idx="6"/>
            <a:endCxn id="953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71"/>
          <p:cNvCxnSpPr>
            <a:stCxn id="949" idx="6"/>
            <a:endCxn id="952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64" name="Google Shape;964;p71"/>
          <p:cNvGrpSpPr/>
          <p:nvPr/>
        </p:nvGrpSpPr>
        <p:grpSpPr>
          <a:xfrm>
            <a:off x="848424" y="1610438"/>
            <a:ext cx="1392055" cy="2602200"/>
            <a:chOff x="848424" y="1610438"/>
            <a:chExt cx="1392055" cy="2602200"/>
          </a:xfrm>
        </p:grpSpPr>
        <p:cxnSp>
          <p:nvCxnSpPr>
            <p:cNvPr id="965" name="Google Shape;965;p71"/>
            <p:cNvCxnSpPr>
              <a:stCxn id="948" idx="2"/>
              <a:endCxn id="950" idx="2"/>
            </p:cNvCxnSpPr>
            <p:nvPr/>
          </p:nvCxnSpPr>
          <p:spPr>
            <a:xfrm flipH="1" rot="10800000">
              <a:off x="848424" y="2265638"/>
              <a:ext cx="188700" cy="1947000"/>
            </a:xfrm>
            <a:prstGeom prst="curvedConnector3">
              <a:avLst>
                <a:gd fmla="val -170084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66" name="Google Shape;966;p71"/>
            <p:cNvCxnSpPr>
              <a:stCxn id="948" idx="2"/>
              <a:endCxn id="951" idx="2"/>
            </p:cNvCxnSpPr>
            <p:nvPr/>
          </p:nvCxnSpPr>
          <p:spPr>
            <a:xfrm flipH="1" rot="10800000">
              <a:off x="848424" y="1611038"/>
              <a:ext cx="188700" cy="2601600"/>
            </a:xfrm>
            <a:prstGeom prst="curvedConnector3">
              <a:avLst>
                <a:gd fmla="val -218839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67" name="Google Shape;967;p71"/>
            <p:cNvCxnSpPr>
              <a:stCxn id="948" idx="2"/>
              <a:endCxn id="949" idx="2"/>
            </p:cNvCxnSpPr>
            <p:nvPr/>
          </p:nvCxnSpPr>
          <p:spPr>
            <a:xfrm flipH="1" rot="10800000">
              <a:off x="848424" y="2921138"/>
              <a:ext cx="188700" cy="1291500"/>
            </a:xfrm>
            <a:prstGeom prst="curvedConnector3">
              <a:avLst>
                <a:gd fmla="val -126192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68" name="Google Shape;968;p71"/>
            <p:cNvCxnSpPr>
              <a:stCxn id="945" idx="2"/>
              <a:endCxn id="952" idx="2"/>
            </p:cNvCxnSpPr>
            <p:nvPr/>
          </p:nvCxnSpPr>
          <p:spPr>
            <a:xfrm flipH="1" rot="10800000">
              <a:off x="2145078" y="2920538"/>
              <a:ext cx="95400" cy="12921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69" name="Google Shape;969;p71"/>
            <p:cNvCxnSpPr>
              <a:stCxn id="945" idx="2"/>
              <a:endCxn id="953" idx="2"/>
            </p:cNvCxnSpPr>
            <p:nvPr/>
          </p:nvCxnSpPr>
          <p:spPr>
            <a:xfrm flipH="1" rot="10800000">
              <a:off x="2145078" y="2265038"/>
              <a:ext cx="95400" cy="1947600"/>
            </a:xfrm>
            <a:prstGeom prst="curvedConnector3">
              <a:avLst>
                <a:gd fmla="val -326026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70" name="Google Shape;970;p71"/>
            <p:cNvCxnSpPr>
              <a:stCxn id="945" idx="2"/>
              <a:endCxn id="954" idx="2"/>
            </p:cNvCxnSpPr>
            <p:nvPr/>
          </p:nvCxnSpPr>
          <p:spPr>
            <a:xfrm flipH="1" rot="10800000">
              <a:off x="2145078" y="1610438"/>
              <a:ext cx="95400" cy="2602200"/>
            </a:xfrm>
            <a:prstGeom prst="curvedConnector3">
              <a:avLst>
                <a:gd fmla="val -403174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971" name="Google Shape;971;p71"/>
          <p:cNvSpPr txBox="1"/>
          <p:nvPr/>
        </p:nvSpPr>
        <p:spPr>
          <a:xfrm>
            <a:off x="4646875" y="128858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α(2,N) = </a:t>
            </a:r>
            <a:r>
              <a:rPr lang="en">
                <a:solidFill>
                  <a:srgbClr val="0000FF"/>
                </a:solidFill>
              </a:rPr>
              <a:t>p(the | N)</a:t>
            </a:r>
            <a:r>
              <a:rPr lang="en"/>
              <a:t> x [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α(1,N) + </a:t>
            </a:r>
            <a:r>
              <a:rPr lang="en">
                <a:solidFill>
                  <a:srgbClr val="9900FF"/>
                </a:solidFill>
              </a:rPr>
              <a:t>p(N | V)</a:t>
            </a:r>
            <a:r>
              <a:rPr lang="en">
                <a:solidFill>
                  <a:schemeClr val="dk1"/>
                </a:solidFill>
              </a:rPr>
              <a:t> α(1,V) + </a:t>
            </a:r>
            <a:r>
              <a:rPr lang="en">
                <a:solidFill>
                  <a:srgbClr val="9900FF"/>
                </a:solidFill>
              </a:rPr>
              <a:t>p(N | DT)</a:t>
            </a:r>
            <a:r>
              <a:rPr lang="en">
                <a:solidFill>
                  <a:schemeClr val="dk1"/>
                </a:solidFill>
              </a:rPr>
              <a:t> α(1,DT) ]</a:t>
            </a:r>
            <a:endParaRPr/>
          </a:p>
        </p:txBody>
      </p:sp>
      <p:sp>
        <p:nvSpPr>
          <p:cNvPr id="972" name="Google Shape;972;p71"/>
          <p:cNvSpPr txBox="1"/>
          <p:nvPr/>
        </p:nvSpPr>
        <p:spPr>
          <a:xfrm>
            <a:off x="4646875" y="1943488"/>
            <a:ext cx="84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α(2,V)</a:t>
            </a:r>
            <a:endParaRPr/>
          </a:p>
        </p:txBody>
      </p:sp>
      <p:sp>
        <p:nvSpPr>
          <p:cNvPr id="973" name="Google Shape;973;p71"/>
          <p:cNvSpPr txBox="1"/>
          <p:nvPr/>
        </p:nvSpPr>
        <p:spPr>
          <a:xfrm>
            <a:off x="4646875" y="2589163"/>
            <a:ext cx="84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α(2,DT)</a:t>
            </a:r>
            <a:endParaRPr/>
          </a:p>
        </p:txBody>
      </p:sp>
      <p:sp>
        <p:nvSpPr>
          <p:cNvPr id="974" name="Google Shape;974;p71"/>
          <p:cNvSpPr/>
          <p:nvPr/>
        </p:nvSpPr>
        <p:spPr>
          <a:xfrm>
            <a:off x="3443672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975" name="Google Shape;975;p71"/>
          <p:cNvSpPr/>
          <p:nvPr/>
        </p:nvSpPr>
        <p:spPr>
          <a:xfrm>
            <a:off x="3443672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76" name="Google Shape;976;p71"/>
          <p:cNvSpPr/>
          <p:nvPr/>
        </p:nvSpPr>
        <p:spPr>
          <a:xfrm>
            <a:off x="3443672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977" name="Google Shape;977;p71"/>
          <p:cNvCxnSpPr/>
          <p:nvPr/>
        </p:nvCxnSpPr>
        <p:spPr>
          <a:xfrm>
            <a:off x="2895022" y="16092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71"/>
          <p:cNvCxnSpPr/>
          <p:nvPr/>
        </p:nvCxnSpPr>
        <p:spPr>
          <a:xfrm>
            <a:off x="2895022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71"/>
          <p:cNvCxnSpPr/>
          <p:nvPr/>
        </p:nvCxnSpPr>
        <p:spPr>
          <a:xfrm flipH="1" rot="10800000">
            <a:off x="2895022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71"/>
          <p:cNvCxnSpPr/>
          <p:nvPr/>
        </p:nvCxnSpPr>
        <p:spPr>
          <a:xfrm>
            <a:off x="2895022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71"/>
          <p:cNvCxnSpPr/>
          <p:nvPr/>
        </p:nvCxnSpPr>
        <p:spPr>
          <a:xfrm flipH="1" rot="10800000">
            <a:off x="2895022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71"/>
          <p:cNvCxnSpPr/>
          <p:nvPr/>
        </p:nvCxnSpPr>
        <p:spPr>
          <a:xfrm flipH="1" rot="10800000">
            <a:off x="2895022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1"/>
          <p:cNvCxnSpPr>
            <a:stCxn id="946" idx="2"/>
            <a:endCxn id="974" idx="2"/>
          </p:cNvCxnSpPr>
          <p:nvPr/>
        </p:nvCxnSpPr>
        <p:spPr>
          <a:xfrm flipH="1" rot="10800000">
            <a:off x="3348333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4" name="Google Shape;984;p71"/>
          <p:cNvCxnSpPr>
            <a:stCxn id="946" idx="2"/>
            <a:endCxn id="975" idx="2"/>
          </p:cNvCxnSpPr>
          <p:nvPr/>
        </p:nvCxnSpPr>
        <p:spPr>
          <a:xfrm flipH="1" rot="10800000">
            <a:off x="3348333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5" name="Google Shape;985;p71"/>
          <p:cNvCxnSpPr>
            <a:stCxn id="946" idx="2"/>
            <a:endCxn id="976" idx="2"/>
          </p:cNvCxnSpPr>
          <p:nvPr/>
        </p:nvCxnSpPr>
        <p:spPr>
          <a:xfrm flipH="1" rot="10800000">
            <a:off x="3348333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6" name="Google Shape;986;p71"/>
          <p:cNvCxnSpPr/>
          <p:nvPr/>
        </p:nvCxnSpPr>
        <p:spPr>
          <a:xfrm flipH="1" rot="10800000">
            <a:off x="2895022" y="16086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71"/>
          <p:cNvCxnSpPr/>
          <p:nvPr/>
        </p:nvCxnSpPr>
        <p:spPr>
          <a:xfrm flipH="1" rot="10800000">
            <a:off x="2895022" y="1608763"/>
            <a:ext cx="548700" cy="1310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71"/>
          <p:cNvCxnSpPr/>
          <p:nvPr/>
        </p:nvCxnSpPr>
        <p:spPr>
          <a:xfrm flipH="1" rot="10800000">
            <a:off x="2895022" y="1608663"/>
            <a:ext cx="548700" cy="6552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 Algorithm</a:t>
            </a:r>
            <a:endParaRPr/>
          </a:p>
        </p:txBody>
      </p:sp>
      <p:sp>
        <p:nvSpPr>
          <p:cNvPr id="994" name="Google Shape;994;p72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995" name="Google Shape;995;p72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996" name="Google Shape;996;p72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997" name="Google Shape;997;p72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998" name="Google Shape;998;p72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999" name="Google Shape;999;p72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00" name="Google Shape;1000;p72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001" name="Google Shape;1001;p72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002" name="Google Shape;1002;p72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03" name="Google Shape;1003;p72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004" name="Google Shape;1004;p72"/>
          <p:cNvCxnSpPr>
            <a:stCxn id="1000" idx="6"/>
            <a:endCxn id="1003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72"/>
          <p:cNvCxnSpPr>
            <a:stCxn id="1000" idx="6"/>
            <a:endCxn id="1002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72"/>
          <p:cNvCxnSpPr>
            <a:stCxn id="1000" idx="6"/>
            <a:endCxn id="1001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stCxn id="999" idx="6"/>
            <a:endCxn id="1002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72"/>
          <p:cNvCxnSpPr>
            <a:stCxn id="999" idx="6"/>
            <a:endCxn id="1003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72"/>
          <p:cNvCxnSpPr>
            <a:stCxn id="999" idx="6"/>
            <a:endCxn id="1001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72"/>
          <p:cNvCxnSpPr>
            <a:stCxn id="998" idx="6"/>
            <a:endCxn id="1003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1" name="Google Shape;1011;p72"/>
          <p:cNvCxnSpPr>
            <a:stCxn id="998" idx="6"/>
            <a:endCxn id="1002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2" name="Google Shape;1012;p72"/>
          <p:cNvCxnSpPr>
            <a:stCxn id="998" idx="6"/>
            <a:endCxn id="1001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3" name="Google Shape;1013;p72"/>
          <p:cNvGrpSpPr/>
          <p:nvPr/>
        </p:nvGrpSpPr>
        <p:grpSpPr>
          <a:xfrm>
            <a:off x="848424" y="1610438"/>
            <a:ext cx="1392055" cy="2602200"/>
            <a:chOff x="848424" y="1610438"/>
            <a:chExt cx="1392055" cy="2602200"/>
          </a:xfrm>
        </p:grpSpPr>
        <p:cxnSp>
          <p:nvCxnSpPr>
            <p:cNvPr id="1014" name="Google Shape;1014;p72"/>
            <p:cNvCxnSpPr>
              <a:stCxn id="997" idx="2"/>
              <a:endCxn id="999" idx="2"/>
            </p:cNvCxnSpPr>
            <p:nvPr/>
          </p:nvCxnSpPr>
          <p:spPr>
            <a:xfrm flipH="1" rot="10800000">
              <a:off x="848424" y="2265638"/>
              <a:ext cx="188700" cy="1947000"/>
            </a:xfrm>
            <a:prstGeom prst="curvedConnector3">
              <a:avLst>
                <a:gd fmla="val -170084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15" name="Google Shape;1015;p72"/>
            <p:cNvCxnSpPr>
              <a:stCxn id="997" idx="2"/>
              <a:endCxn id="1000" idx="2"/>
            </p:cNvCxnSpPr>
            <p:nvPr/>
          </p:nvCxnSpPr>
          <p:spPr>
            <a:xfrm flipH="1" rot="10800000">
              <a:off x="848424" y="1611038"/>
              <a:ext cx="188700" cy="2601600"/>
            </a:xfrm>
            <a:prstGeom prst="curvedConnector3">
              <a:avLst>
                <a:gd fmla="val -218839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16" name="Google Shape;1016;p72"/>
            <p:cNvCxnSpPr>
              <a:stCxn id="997" idx="2"/>
              <a:endCxn id="998" idx="2"/>
            </p:cNvCxnSpPr>
            <p:nvPr/>
          </p:nvCxnSpPr>
          <p:spPr>
            <a:xfrm flipH="1" rot="10800000">
              <a:off x="848424" y="2921138"/>
              <a:ext cx="188700" cy="1291500"/>
            </a:xfrm>
            <a:prstGeom prst="curvedConnector3">
              <a:avLst>
                <a:gd fmla="val -126192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17" name="Google Shape;1017;p72"/>
            <p:cNvCxnSpPr>
              <a:stCxn id="994" idx="2"/>
              <a:endCxn id="1001" idx="2"/>
            </p:cNvCxnSpPr>
            <p:nvPr/>
          </p:nvCxnSpPr>
          <p:spPr>
            <a:xfrm flipH="1" rot="10800000">
              <a:off x="2145078" y="2920538"/>
              <a:ext cx="95400" cy="12921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18" name="Google Shape;1018;p72"/>
            <p:cNvCxnSpPr>
              <a:stCxn id="994" idx="2"/>
              <a:endCxn id="1002" idx="2"/>
            </p:cNvCxnSpPr>
            <p:nvPr/>
          </p:nvCxnSpPr>
          <p:spPr>
            <a:xfrm flipH="1" rot="10800000">
              <a:off x="2145078" y="2265038"/>
              <a:ext cx="95400" cy="1947600"/>
            </a:xfrm>
            <a:prstGeom prst="curvedConnector3">
              <a:avLst>
                <a:gd fmla="val -326026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19" name="Google Shape;1019;p72"/>
            <p:cNvCxnSpPr>
              <a:stCxn id="994" idx="2"/>
              <a:endCxn id="1003" idx="2"/>
            </p:cNvCxnSpPr>
            <p:nvPr/>
          </p:nvCxnSpPr>
          <p:spPr>
            <a:xfrm flipH="1" rot="10800000">
              <a:off x="2145078" y="1610438"/>
              <a:ext cx="95400" cy="2602200"/>
            </a:xfrm>
            <a:prstGeom prst="curvedConnector3">
              <a:avLst>
                <a:gd fmla="val -403174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020" name="Google Shape;1020;p72"/>
          <p:cNvSpPr txBox="1"/>
          <p:nvPr/>
        </p:nvSpPr>
        <p:spPr>
          <a:xfrm>
            <a:off x="5559475" y="1288575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α(3,N) = </a:t>
            </a:r>
            <a:r>
              <a:rPr lang="en">
                <a:solidFill>
                  <a:srgbClr val="0000FF"/>
                </a:solidFill>
              </a:rPr>
              <a:t>p(food | N)</a:t>
            </a:r>
            <a:r>
              <a:rPr lang="en"/>
              <a:t> x [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α(2,N) + </a:t>
            </a:r>
            <a:r>
              <a:rPr lang="en">
                <a:solidFill>
                  <a:srgbClr val="9900FF"/>
                </a:solidFill>
              </a:rPr>
              <a:t>p(N | V)</a:t>
            </a:r>
            <a:r>
              <a:rPr lang="en">
                <a:solidFill>
                  <a:schemeClr val="dk1"/>
                </a:solidFill>
              </a:rPr>
              <a:t> α(2,V) + </a:t>
            </a:r>
            <a:r>
              <a:rPr lang="en">
                <a:solidFill>
                  <a:srgbClr val="9900FF"/>
                </a:solidFill>
              </a:rPr>
              <a:t>p(N | DT)</a:t>
            </a:r>
            <a:r>
              <a:rPr lang="en">
                <a:solidFill>
                  <a:schemeClr val="dk1"/>
                </a:solidFill>
              </a:rPr>
              <a:t> α(2,DT) ]</a:t>
            </a:r>
            <a:endParaRPr/>
          </a:p>
        </p:txBody>
      </p:sp>
      <p:sp>
        <p:nvSpPr>
          <p:cNvPr id="1021" name="Google Shape;1021;p72"/>
          <p:cNvSpPr txBox="1"/>
          <p:nvPr/>
        </p:nvSpPr>
        <p:spPr>
          <a:xfrm>
            <a:off x="5559475" y="1943475"/>
            <a:ext cx="84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α(3,V)</a:t>
            </a:r>
            <a:endParaRPr/>
          </a:p>
        </p:txBody>
      </p:sp>
      <p:sp>
        <p:nvSpPr>
          <p:cNvPr id="1022" name="Google Shape;1022;p72"/>
          <p:cNvSpPr txBox="1"/>
          <p:nvPr/>
        </p:nvSpPr>
        <p:spPr>
          <a:xfrm>
            <a:off x="5559475" y="2589150"/>
            <a:ext cx="84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α(3,DT)</a:t>
            </a:r>
            <a:endParaRPr/>
          </a:p>
        </p:txBody>
      </p:sp>
      <p:sp>
        <p:nvSpPr>
          <p:cNvPr id="1023" name="Google Shape;1023;p72"/>
          <p:cNvSpPr/>
          <p:nvPr/>
        </p:nvSpPr>
        <p:spPr>
          <a:xfrm>
            <a:off x="3443672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024" name="Google Shape;1024;p72"/>
          <p:cNvSpPr/>
          <p:nvPr/>
        </p:nvSpPr>
        <p:spPr>
          <a:xfrm>
            <a:off x="3443672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25" name="Google Shape;1025;p72"/>
          <p:cNvSpPr/>
          <p:nvPr/>
        </p:nvSpPr>
        <p:spPr>
          <a:xfrm>
            <a:off x="3443672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026" name="Google Shape;1026;p72"/>
          <p:cNvSpPr/>
          <p:nvPr/>
        </p:nvSpPr>
        <p:spPr>
          <a:xfrm>
            <a:off x="4646872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027" name="Google Shape;1027;p72"/>
          <p:cNvSpPr/>
          <p:nvPr/>
        </p:nvSpPr>
        <p:spPr>
          <a:xfrm>
            <a:off x="4646872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28" name="Google Shape;1028;p72"/>
          <p:cNvSpPr/>
          <p:nvPr/>
        </p:nvSpPr>
        <p:spPr>
          <a:xfrm>
            <a:off x="4646872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029" name="Google Shape;1029;p72"/>
          <p:cNvCxnSpPr/>
          <p:nvPr/>
        </p:nvCxnSpPr>
        <p:spPr>
          <a:xfrm flipH="1" rot="10800000">
            <a:off x="2895022" y="16086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72"/>
          <p:cNvCxnSpPr/>
          <p:nvPr/>
        </p:nvCxnSpPr>
        <p:spPr>
          <a:xfrm>
            <a:off x="2895022" y="16092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72"/>
          <p:cNvCxnSpPr/>
          <p:nvPr/>
        </p:nvCxnSpPr>
        <p:spPr>
          <a:xfrm>
            <a:off x="2895022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2"/>
          <p:cNvCxnSpPr/>
          <p:nvPr/>
        </p:nvCxnSpPr>
        <p:spPr>
          <a:xfrm flipH="1" rot="10800000">
            <a:off x="2895022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72"/>
          <p:cNvCxnSpPr/>
          <p:nvPr/>
        </p:nvCxnSpPr>
        <p:spPr>
          <a:xfrm flipH="1" rot="10800000">
            <a:off x="2895022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72"/>
          <p:cNvCxnSpPr/>
          <p:nvPr/>
        </p:nvCxnSpPr>
        <p:spPr>
          <a:xfrm>
            <a:off x="2895022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72"/>
          <p:cNvCxnSpPr/>
          <p:nvPr/>
        </p:nvCxnSpPr>
        <p:spPr>
          <a:xfrm flipH="1" rot="10800000">
            <a:off x="2895022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72"/>
          <p:cNvCxnSpPr/>
          <p:nvPr/>
        </p:nvCxnSpPr>
        <p:spPr>
          <a:xfrm flipH="1" rot="10800000">
            <a:off x="2895022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7" name="Google Shape;1037;p72"/>
          <p:cNvCxnSpPr/>
          <p:nvPr/>
        </p:nvCxnSpPr>
        <p:spPr>
          <a:xfrm flipH="1" rot="10800000">
            <a:off x="2895022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2"/>
          <p:cNvCxnSpPr/>
          <p:nvPr/>
        </p:nvCxnSpPr>
        <p:spPr>
          <a:xfrm>
            <a:off x="4098272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72"/>
          <p:cNvCxnSpPr/>
          <p:nvPr/>
        </p:nvCxnSpPr>
        <p:spPr>
          <a:xfrm>
            <a:off x="4098272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72"/>
          <p:cNvCxnSpPr/>
          <p:nvPr/>
        </p:nvCxnSpPr>
        <p:spPr>
          <a:xfrm flipH="1" rot="10800000">
            <a:off x="4098272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72"/>
          <p:cNvCxnSpPr/>
          <p:nvPr/>
        </p:nvCxnSpPr>
        <p:spPr>
          <a:xfrm>
            <a:off x="4098272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p72"/>
          <p:cNvCxnSpPr/>
          <p:nvPr/>
        </p:nvCxnSpPr>
        <p:spPr>
          <a:xfrm flipH="1" rot="10800000">
            <a:off x="4098272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72"/>
          <p:cNvCxnSpPr/>
          <p:nvPr/>
        </p:nvCxnSpPr>
        <p:spPr>
          <a:xfrm flipH="1" rot="10800000">
            <a:off x="4098272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2"/>
          <p:cNvCxnSpPr>
            <a:stCxn id="995" idx="2"/>
            <a:endCxn id="1023" idx="2"/>
          </p:cNvCxnSpPr>
          <p:nvPr/>
        </p:nvCxnSpPr>
        <p:spPr>
          <a:xfrm flipH="1" rot="10800000">
            <a:off x="3348333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45" name="Google Shape;1045;p72"/>
          <p:cNvCxnSpPr>
            <a:stCxn id="995" idx="2"/>
            <a:endCxn id="1024" idx="2"/>
          </p:cNvCxnSpPr>
          <p:nvPr/>
        </p:nvCxnSpPr>
        <p:spPr>
          <a:xfrm flipH="1" rot="10800000">
            <a:off x="3348333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46" name="Google Shape;1046;p72"/>
          <p:cNvCxnSpPr>
            <a:stCxn id="995" idx="2"/>
            <a:endCxn id="1025" idx="2"/>
          </p:cNvCxnSpPr>
          <p:nvPr/>
        </p:nvCxnSpPr>
        <p:spPr>
          <a:xfrm flipH="1" rot="10800000">
            <a:off x="3348333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47" name="Google Shape;1047;p72"/>
          <p:cNvCxnSpPr>
            <a:stCxn id="996" idx="2"/>
            <a:endCxn id="1026" idx="2"/>
          </p:cNvCxnSpPr>
          <p:nvPr/>
        </p:nvCxnSpPr>
        <p:spPr>
          <a:xfrm flipH="1" rot="10800000">
            <a:off x="4551563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48" name="Google Shape;1048;p72"/>
          <p:cNvCxnSpPr>
            <a:stCxn id="996" idx="2"/>
            <a:endCxn id="1027" idx="2"/>
          </p:cNvCxnSpPr>
          <p:nvPr/>
        </p:nvCxnSpPr>
        <p:spPr>
          <a:xfrm flipH="1" rot="10800000">
            <a:off x="4551563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49" name="Google Shape;1049;p72"/>
          <p:cNvCxnSpPr/>
          <p:nvPr/>
        </p:nvCxnSpPr>
        <p:spPr>
          <a:xfrm flipH="1" rot="10800000">
            <a:off x="4098272" y="16081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72"/>
          <p:cNvCxnSpPr/>
          <p:nvPr/>
        </p:nvCxnSpPr>
        <p:spPr>
          <a:xfrm flipH="1" rot="10800000">
            <a:off x="4098272" y="1608163"/>
            <a:ext cx="548700" cy="6552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72"/>
          <p:cNvCxnSpPr/>
          <p:nvPr/>
        </p:nvCxnSpPr>
        <p:spPr>
          <a:xfrm flipH="1" rot="10800000">
            <a:off x="4098272" y="1608263"/>
            <a:ext cx="548700" cy="1310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72"/>
          <p:cNvCxnSpPr>
            <a:stCxn id="996" idx="2"/>
            <a:endCxn id="1028" idx="2"/>
          </p:cNvCxnSpPr>
          <p:nvPr/>
        </p:nvCxnSpPr>
        <p:spPr>
          <a:xfrm flipH="1" rot="10800000">
            <a:off x="4551563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 Algorithm</a:t>
            </a:r>
            <a:endParaRPr/>
          </a:p>
        </p:txBody>
      </p:sp>
      <p:sp>
        <p:nvSpPr>
          <p:cNvPr id="1058" name="Google Shape;1058;p73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059" name="Google Shape;1059;p73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060" name="Google Shape;1060;p73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061" name="Google Shape;1061;p73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062" name="Google Shape;1062;p73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063" name="Google Shape;1063;p73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64" name="Google Shape;1064;p73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065" name="Google Shape;1065;p73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066" name="Google Shape;1066;p73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67" name="Google Shape;1067;p73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068" name="Google Shape;1068;p73"/>
          <p:cNvCxnSpPr>
            <a:stCxn id="1064" idx="6"/>
            <a:endCxn id="1067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73"/>
          <p:cNvCxnSpPr>
            <a:stCxn id="1064" idx="6"/>
            <a:endCxn id="1066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73"/>
          <p:cNvCxnSpPr>
            <a:stCxn id="1064" idx="6"/>
            <a:endCxn id="1065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73"/>
          <p:cNvCxnSpPr>
            <a:stCxn id="1063" idx="6"/>
            <a:endCxn id="1066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73"/>
          <p:cNvCxnSpPr>
            <a:stCxn id="1063" idx="6"/>
            <a:endCxn id="1067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73"/>
          <p:cNvCxnSpPr>
            <a:stCxn id="1063" idx="6"/>
            <a:endCxn id="1065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73"/>
          <p:cNvCxnSpPr>
            <a:stCxn id="1062" idx="6"/>
            <a:endCxn id="1067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73"/>
          <p:cNvCxnSpPr>
            <a:stCxn id="1062" idx="6"/>
            <a:endCxn id="1066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6" name="Google Shape;1076;p73"/>
          <p:cNvCxnSpPr>
            <a:stCxn id="1062" idx="6"/>
            <a:endCxn id="1065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77" name="Google Shape;1077;p73"/>
          <p:cNvGrpSpPr/>
          <p:nvPr/>
        </p:nvGrpSpPr>
        <p:grpSpPr>
          <a:xfrm>
            <a:off x="848424" y="1610438"/>
            <a:ext cx="1392055" cy="2602200"/>
            <a:chOff x="848424" y="1610438"/>
            <a:chExt cx="1392055" cy="2602200"/>
          </a:xfrm>
        </p:grpSpPr>
        <p:cxnSp>
          <p:nvCxnSpPr>
            <p:cNvPr id="1078" name="Google Shape;1078;p73"/>
            <p:cNvCxnSpPr>
              <a:stCxn id="1061" idx="2"/>
              <a:endCxn id="1063" idx="2"/>
            </p:cNvCxnSpPr>
            <p:nvPr/>
          </p:nvCxnSpPr>
          <p:spPr>
            <a:xfrm flipH="1" rot="10800000">
              <a:off x="848424" y="2265638"/>
              <a:ext cx="188700" cy="1947000"/>
            </a:xfrm>
            <a:prstGeom prst="curvedConnector3">
              <a:avLst>
                <a:gd fmla="val -170084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79" name="Google Shape;1079;p73"/>
            <p:cNvCxnSpPr>
              <a:stCxn id="1061" idx="2"/>
              <a:endCxn id="1064" idx="2"/>
            </p:cNvCxnSpPr>
            <p:nvPr/>
          </p:nvCxnSpPr>
          <p:spPr>
            <a:xfrm flipH="1" rot="10800000">
              <a:off x="848424" y="1611038"/>
              <a:ext cx="188700" cy="2601600"/>
            </a:xfrm>
            <a:prstGeom prst="curvedConnector3">
              <a:avLst>
                <a:gd fmla="val -218839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80" name="Google Shape;1080;p73"/>
            <p:cNvCxnSpPr>
              <a:stCxn id="1061" idx="2"/>
              <a:endCxn id="1062" idx="2"/>
            </p:cNvCxnSpPr>
            <p:nvPr/>
          </p:nvCxnSpPr>
          <p:spPr>
            <a:xfrm flipH="1" rot="10800000">
              <a:off x="848424" y="2921138"/>
              <a:ext cx="188700" cy="1291500"/>
            </a:xfrm>
            <a:prstGeom prst="curvedConnector3">
              <a:avLst>
                <a:gd fmla="val -126192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81" name="Google Shape;1081;p73"/>
            <p:cNvCxnSpPr>
              <a:stCxn id="1058" idx="2"/>
              <a:endCxn id="1065" idx="2"/>
            </p:cNvCxnSpPr>
            <p:nvPr/>
          </p:nvCxnSpPr>
          <p:spPr>
            <a:xfrm flipH="1" rot="10800000">
              <a:off x="2145078" y="2920538"/>
              <a:ext cx="95400" cy="12921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82" name="Google Shape;1082;p73"/>
            <p:cNvCxnSpPr>
              <a:stCxn id="1058" idx="2"/>
              <a:endCxn id="1066" idx="2"/>
            </p:cNvCxnSpPr>
            <p:nvPr/>
          </p:nvCxnSpPr>
          <p:spPr>
            <a:xfrm flipH="1" rot="10800000">
              <a:off x="2145078" y="2265038"/>
              <a:ext cx="95400" cy="1947600"/>
            </a:xfrm>
            <a:prstGeom prst="curvedConnector3">
              <a:avLst>
                <a:gd fmla="val -326026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83" name="Google Shape;1083;p73"/>
            <p:cNvCxnSpPr>
              <a:stCxn id="1058" idx="2"/>
              <a:endCxn id="1067" idx="2"/>
            </p:cNvCxnSpPr>
            <p:nvPr/>
          </p:nvCxnSpPr>
          <p:spPr>
            <a:xfrm flipH="1" rot="10800000">
              <a:off x="2145078" y="1610438"/>
              <a:ext cx="95400" cy="2602200"/>
            </a:xfrm>
            <a:prstGeom prst="curvedConnector3">
              <a:avLst>
                <a:gd fmla="val -403174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084" name="Google Shape;1084;p73"/>
          <p:cNvSpPr txBox="1"/>
          <p:nvPr/>
        </p:nvSpPr>
        <p:spPr>
          <a:xfrm>
            <a:off x="5559475" y="1288575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α(3,N)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/>
              <a:t> p(y</a:t>
            </a:r>
            <a:r>
              <a:rPr baseline="-25000" lang="en"/>
              <a:t>3</a:t>
            </a:r>
            <a:r>
              <a:rPr lang="en"/>
              <a:t> = N)  </a:t>
            </a:r>
            <a:r>
              <a:rPr lang="en">
                <a:solidFill>
                  <a:srgbClr val="FF0000"/>
                </a:solidFill>
              </a:rPr>
              <a:t>[for last element]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5" name="Google Shape;1085;p73"/>
          <p:cNvSpPr/>
          <p:nvPr/>
        </p:nvSpPr>
        <p:spPr>
          <a:xfrm>
            <a:off x="3443672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086" name="Google Shape;1086;p73"/>
          <p:cNvSpPr/>
          <p:nvPr/>
        </p:nvSpPr>
        <p:spPr>
          <a:xfrm>
            <a:off x="3443672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87" name="Google Shape;1087;p73"/>
          <p:cNvSpPr/>
          <p:nvPr/>
        </p:nvSpPr>
        <p:spPr>
          <a:xfrm>
            <a:off x="3443672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088" name="Google Shape;1088;p73"/>
          <p:cNvSpPr/>
          <p:nvPr/>
        </p:nvSpPr>
        <p:spPr>
          <a:xfrm>
            <a:off x="4646872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089" name="Google Shape;1089;p73"/>
          <p:cNvSpPr/>
          <p:nvPr/>
        </p:nvSpPr>
        <p:spPr>
          <a:xfrm>
            <a:off x="4646872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90" name="Google Shape;1090;p73"/>
          <p:cNvSpPr/>
          <p:nvPr/>
        </p:nvSpPr>
        <p:spPr>
          <a:xfrm>
            <a:off x="4646872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091" name="Google Shape;1091;p73"/>
          <p:cNvCxnSpPr/>
          <p:nvPr/>
        </p:nvCxnSpPr>
        <p:spPr>
          <a:xfrm flipH="1" rot="10800000">
            <a:off x="2895022" y="16086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2" name="Google Shape;1092;p73"/>
          <p:cNvCxnSpPr/>
          <p:nvPr/>
        </p:nvCxnSpPr>
        <p:spPr>
          <a:xfrm>
            <a:off x="2895022" y="16092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73"/>
          <p:cNvCxnSpPr/>
          <p:nvPr/>
        </p:nvCxnSpPr>
        <p:spPr>
          <a:xfrm>
            <a:off x="2895022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3"/>
          <p:cNvCxnSpPr/>
          <p:nvPr/>
        </p:nvCxnSpPr>
        <p:spPr>
          <a:xfrm flipH="1" rot="10800000">
            <a:off x="2895022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5" name="Google Shape;1095;p73"/>
          <p:cNvCxnSpPr/>
          <p:nvPr/>
        </p:nvCxnSpPr>
        <p:spPr>
          <a:xfrm flipH="1" rot="10800000">
            <a:off x="2895022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6" name="Google Shape;1096;p73"/>
          <p:cNvCxnSpPr/>
          <p:nvPr/>
        </p:nvCxnSpPr>
        <p:spPr>
          <a:xfrm>
            <a:off x="2895022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73"/>
          <p:cNvCxnSpPr/>
          <p:nvPr/>
        </p:nvCxnSpPr>
        <p:spPr>
          <a:xfrm flipH="1" rot="10800000">
            <a:off x="2895022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73"/>
          <p:cNvCxnSpPr/>
          <p:nvPr/>
        </p:nvCxnSpPr>
        <p:spPr>
          <a:xfrm flipH="1" rot="10800000">
            <a:off x="2895022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3"/>
          <p:cNvCxnSpPr/>
          <p:nvPr/>
        </p:nvCxnSpPr>
        <p:spPr>
          <a:xfrm flipH="1" rot="10800000">
            <a:off x="2895022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3"/>
          <p:cNvCxnSpPr/>
          <p:nvPr/>
        </p:nvCxnSpPr>
        <p:spPr>
          <a:xfrm flipH="1" rot="10800000">
            <a:off x="4098272" y="16081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73"/>
          <p:cNvCxnSpPr/>
          <p:nvPr/>
        </p:nvCxnSpPr>
        <p:spPr>
          <a:xfrm>
            <a:off x="4098272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73"/>
          <p:cNvCxnSpPr/>
          <p:nvPr/>
        </p:nvCxnSpPr>
        <p:spPr>
          <a:xfrm>
            <a:off x="4098272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73"/>
          <p:cNvCxnSpPr/>
          <p:nvPr/>
        </p:nvCxnSpPr>
        <p:spPr>
          <a:xfrm flipH="1" rot="10800000">
            <a:off x="4098272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73"/>
          <p:cNvCxnSpPr/>
          <p:nvPr/>
        </p:nvCxnSpPr>
        <p:spPr>
          <a:xfrm flipH="1" rot="10800000">
            <a:off x="4098272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73"/>
          <p:cNvCxnSpPr/>
          <p:nvPr/>
        </p:nvCxnSpPr>
        <p:spPr>
          <a:xfrm>
            <a:off x="4098272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6" name="Google Shape;1106;p73"/>
          <p:cNvCxnSpPr/>
          <p:nvPr/>
        </p:nvCxnSpPr>
        <p:spPr>
          <a:xfrm flipH="1" rot="10800000">
            <a:off x="4098272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73"/>
          <p:cNvCxnSpPr/>
          <p:nvPr/>
        </p:nvCxnSpPr>
        <p:spPr>
          <a:xfrm flipH="1" rot="10800000">
            <a:off x="4098272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73"/>
          <p:cNvCxnSpPr/>
          <p:nvPr/>
        </p:nvCxnSpPr>
        <p:spPr>
          <a:xfrm flipH="1" rot="10800000">
            <a:off x="4098272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73"/>
          <p:cNvCxnSpPr>
            <a:stCxn id="1059" idx="2"/>
            <a:endCxn id="1085" idx="2"/>
          </p:cNvCxnSpPr>
          <p:nvPr/>
        </p:nvCxnSpPr>
        <p:spPr>
          <a:xfrm flipH="1" rot="10800000">
            <a:off x="3348333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0" name="Google Shape;1110;p73"/>
          <p:cNvCxnSpPr>
            <a:stCxn id="1059" idx="2"/>
            <a:endCxn id="1086" idx="2"/>
          </p:cNvCxnSpPr>
          <p:nvPr/>
        </p:nvCxnSpPr>
        <p:spPr>
          <a:xfrm flipH="1" rot="10800000">
            <a:off x="3348333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1" name="Google Shape;1111;p73"/>
          <p:cNvCxnSpPr>
            <a:stCxn id="1059" idx="2"/>
            <a:endCxn id="1087" idx="2"/>
          </p:cNvCxnSpPr>
          <p:nvPr/>
        </p:nvCxnSpPr>
        <p:spPr>
          <a:xfrm flipH="1" rot="10800000">
            <a:off x="3348333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2" name="Google Shape;1112;p73"/>
          <p:cNvCxnSpPr>
            <a:stCxn id="1060" idx="2"/>
            <a:endCxn id="1088" idx="2"/>
          </p:cNvCxnSpPr>
          <p:nvPr/>
        </p:nvCxnSpPr>
        <p:spPr>
          <a:xfrm flipH="1" rot="10800000">
            <a:off x="4551563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3" name="Google Shape;1113;p73"/>
          <p:cNvCxnSpPr>
            <a:stCxn id="1060" idx="2"/>
            <a:endCxn id="1089" idx="2"/>
          </p:cNvCxnSpPr>
          <p:nvPr/>
        </p:nvCxnSpPr>
        <p:spPr>
          <a:xfrm flipH="1" rot="10800000">
            <a:off x="4551563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4" name="Google Shape;1114;p73"/>
          <p:cNvCxnSpPr>
            <a:stCxn id="1060" idx="2"/>
            <a:endCxn id="1090" idx="2"/>
          </p:cNvCxnSpPr>
          <p:nvPr/>
        </p:nvCxnSpPr>
        <p:spPr>
          <a:xfrm flipH="1" rot="10800000">
            <a:off x="4551563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5" name="Google Shape;1115;p73"/>
          <p:cNvSpPr txBox="1"/>
          <p:nvPr/>
        </p:nvSpPr>
        <p:spPr>
          <a:xfrm>
            <a:off x="5559475" y="1938875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α(3,V)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/>
              <a:t> p(y</a:t>
            </a:r>
            <a:r>
              <a:rPr baseline="-25000" lang="en"/>
              <a:t>3</a:t>
            </a:r>
            <a:r>
              <a:rPr lang="en"/>
              <a:t> = V)  </a:t>
            </a:r>
            <a:r>
              <a:rPr lang="en">
                <a:solidFill>
                  <a:srgbClr val="FF0000"/>
                </a:solidFill>
              </a:rPr>
              <a:t>[for last element]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6" name="Google Shape;1116;p73"/>
          <p:cNvSpPr txBox="1"/>
          <p:nvPr/>
        </p:nvSpPr>
        <p:spPr>
          <a:xfrm>
            <a:off x="5559475" y="2584100"/>
            <a:ext cx="3272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α(3,DT)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/>
              <a:t> p(y</a:t>
            </a:r>
            <a:r>
              <a:rPr baseline="-25000" lang="en"/>
              <a:t>3</a:t>
            </a:r>
            <a:r>
              <a:rPr lang="en"/>
              <a:t> = DT)  </a:t>
            </a:r>
            <a:r>
              <a:rPr lang="en">
                <a:solidFill>
                  <a:srgbClr val="FF0000"/>
                </a:solidFill>
              </a:rPr>
              <a:t>[for last element]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7" name="Google Shape;1117;p73"/>
          <p:cNvSpPr txBox="1"/>
          <p:nvPr/>
        </p:nvSpPr>
        <p:spPr>
          <a:xfrm>
            <a:off x="5661325" y="3558650"/>
            <a:ext cx="3272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α(n-1,N) + α(n-1,V) + </a:t>
            </a:r>
            <a:r>
              <a:rPr lang="en"/>
              <a:t>α(n-1,DT) = p(x)</a:t>
            </a:r>
            <a:endParaRPr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 Tagging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Backward Algorithm</a:t>
            </a:r>
            <a:endParaRPr/>
          </a:p>
        </p:txBody>
      </p:sp>
      <p:sp>
        <p:nvSpPr>
          <p:cNvPr id="1123" name="Google Shape;1123;p74"/>
          <p:cNvSpPr/>
          <p:nvPr/>
        </p:nvSpPr>
        <p:spPr>
          <a:xfrm>
            <a:off x="558040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124" name="Google Shape;1124;p74"/>
          <p:cNvSpPr/>
          <p:nvPr/>
        </p:nvSpPr>
        <p:spPr>
          <a:xfrm>
            <a:off x="678365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125" name="Google Shape;1125;p74"/>
          <p:cNvSpPr/>
          <p:nvPr/>
        </p:nvSpPr>
        <p:spPr>
          <a:xfrm>
            <a:off x="798688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126" name="Google Shape;1126;p74"/>
          <p:cNvSpPr/>
          <p:nvPr/>
        </p:nvSpPr>
        <p:spPr>
          <a:xfrm>
            <a:off x="4283749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127" name="Google Shape;1127;p74"/>
          <p:cNvSpPr/>
          <p:nvPr/>
        </p:nvSpPr>
        <p:spPr>
          <a:xfrm>
            <a:off x="6878997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128" name="Google Shape;1128;p74"/>
          <p:cNvSpPr/>
          <p:nvPr/>
        </p:nvSpPr>
        <p:spPr>
          <a:xfrm>
            <a:off x="6878997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29" name="Google Shape;1129;p74"/>
          <p:cNvSpPr/>
          <p:nvPr/>
        </p:nvSpPr>
        <p:spPr>
          <a:xfrm>
            <a:off x="6878997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130" name="Google Shape;1130;p74"/>
          <p:cNvSpPr/>
          <p:nvPr/>
        </p:nvSpPr>
        <p:spPr>
          <a:xfrm>
            <a:off x="8082197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131" name="Google Shape;1131;p74"/>
          <p:cNvSpPr/>
          <p:nvPr/>
        </p:nvSpPr>
        <p:spPr>
          <a:xfrm>
            <a:off x="8082297" y="1935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32" name="Google Shape;1132;p74"/>
          <p:cNvSpPr/>
          <p:nvPr/>
        </p:nvSpPr>
        <p:spPr>
          <a:xfrm>
            <a:off x="8082197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133" name="Google Shape;1133;p74"/>
          <p:cNvCxnSpPr/>
          <p:nvPr/>
        </p:nvCxnSpPr>
        <p:spPr>
          <a:xfrm flipH="1" rot="10800000">
            <a:off x="7533597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4" name="Google Shape;1134;p74"/>
          <p:cNvCxnSpPr/>
          <p:nvPr/>
        </p:nvCxnSpPr>
        <p:spPr>
          <a:xfrm flipH="1" rot="10800000">
            <a:off x="7533597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74"/>
          <p:cNvCxnSpPr/>
          <p:nvPr/>
        </p:nvCxnSpPr>
        <p:spPr>
          <a:xfrm>
            <a:off x="7533597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6" name="Google Shape;1136;p74"/>
          <p:cNvCxnSpPr/>
          <p:nvPr/>
        </p:nvCxnSpPr>
        <p:spPr>
          <a:xfrm flipH="1" rot="10800000">
            <a:off x="7533597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7" name="Google Shape;1137;p74"/>
          <p:cNvCxnSpPr/>
          <p:nvPr/>
        </p:nvCxnSpPr>
        <p:spPr>
          <a:xfrm flipH="1" rot="10800000">
            <a:off x="7533597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8" name="Google Shape;1138;p74"/>
          <p:cNvCxnSpPr/>
          <p:nvPr/>
        </p:nvCxnSpPr>
        <p:spPr>
          <a:xfrm flipH="1" rot="10800000">
            <a:off x="7533597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9" name="Google Shape;1139;p74"/>
          <p:cNvCxnSpPr>
            <a:stCxn id="1125" idx="2"/>
            <a:endCxn id="1130" idx="2"/>
          </p:cNvCxnSpPr>
          <p:nvPr/>
        </p:nvCxnSpPr>
        <p:spPr>
          <a:xfrm flipH="1" rot="10800000">
            <a:off x="7986888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40" name="Google Shape;1140;p74"/>
          <p:cNvCxnSpPr>
            <a:stCxn id="1125" idx="2"/>
            <a:endCxn id="1131" idx="2"/>
          </p:cNvCxnSpPr>
          <p:nvPr/>
        </p:nvCxnSpPr>
        <p:spPr>
          <a:xfrm flipH="1" rot="10800000">
            <a:off x="7986888" y="2262938"/>
            <a:ext cx="95400" cy="1949700"/>
          </a:xfrm>
          <a:prstGeom prst="curvedConnector3">
            <a:avLst>
              <a:gd fmla="val -24960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41" name="Google Shape;1141;p74"/>
          <p:cNvSpPr txBox="1"/>
          <p:nvPr/>
        </p:nvSpPr>
        <p:spPr>
          <a:xfrm>
            <a:off x="3217300" y="12898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β(2,N) = [ </a:t>
            </a:r>
            <a:r>
              <a:rPr lang="en">
                <a:solidFill>
                  <a:srgbClr val="0000FF"/>
                </a:solidFill>
              </a:rPr>
              <a:t>p(food | N)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>
                <a:solidFill>
                  <a:schemeClr val="dk1"/>
                </a:solidFill>
              </a:rPr>
              <a:t> β(3,N)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+ </a:t>
            </a:r>
            <a:r>
              <a:rPr lang="en">
                <a:solidFill>
                  <a:srgbClr val="0000FF"/>
                </a:solidFill>
              </a:rPr>
              <a:t>p(food | V) </a:t>
            </a:r>
            <a:r>
              <a:rPr lang="en">
                <a:solidFill>
                  <a:srgbClr val="9900FF"/>
                </a:solidFill>
              </a:rPr>
              <a:t>p(V | N)</a:t>
            </a:r>
            <a:r>
              <a:rPr lang="en">
                <a:solidFill>
                  <a:schemeClr val="dk1"/>
                </a:solidFill>
              </a:rPr>
              <a:t> β(3,V)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+ </a:t>
            </a:r>
            <a:r>
              <a:rPr lang="en">
                <a:solidFill>
                  <a:srgbClr val="0000FF"/>
                </a:solidFill>
              </a:rPr>
              <a:t>p(food | DT) </a:t>
            </a:r>
            <a:r>
              <a:rPr lang="en">
                <a:solidFill>
                  <a:srgbClr val="9900FF"/>
                </a:solidFill>
              </a:rPr>
              <a:t>p(DT | N)</a:t>
            </a:r>
            <a:r>
              <a:rPr lang="en">
                <a:solidFill>
                  <a:schemeClr val="dk1"/>
                </a:solidFill>
              </a:rPr>
              <a:t> β(3,DT) ]</a:t>
            </a:r>
            <a:endParaRPr/>
          </a:p>
        </p:txBody>
      </p:sp>
      <p:sp>
        <p:nvSpPr>
          <p:cNvPr id="1142" name="Google Shape;1142;p74"/>
          <p:cNvSpPr txBox="1"/>
          <p:nvPr/>
        </p:nvSpPr>
        <p:spPr>
          <a:xfrm>
            <a:off x="3217300" y="19401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/>
              <a:t>(2,V)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3" name="Google Shape;1143;p74"/>
          <p:cNvSpPr txBox="1"/>
          <p:nvPr/>
        </p:nvSpPr>
        <p:spPr>
          <a:xfrm>
            <a:off x="3195650" y="2539875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/>
              <a:t>(2,DT)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44" name="Google Shape;1144;p74"/>
          <p:cNvCxnSpPr/>
          <p:nvPr/>
        </p:nvCxnSpPr>
        <p:spPr>
          <a:xfrm flipH="1" rot="10800000">
            <a:off x="7533597" y="16081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5" name="Google Shape;1145;p74"/>
          <p:cNvCxnSpPr/>
          <p:nvPr/>
        </p:nvCxnSpPr>
        <p:spPr>
          <a:xfrm>
            <a:off x="7533597" y="1608763"/>
            <a:ext cx="548700" cy="654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74"/>
          <p:cNvCxnSpPr/>
          <p:nvPr/>
        </p:nvCxnSpPr>
        <p:spPr>
          <a:xfrm>
            <a:off x="7533597" y="1608763"/>
            <a:ext cx="548700" cy="1309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74"/>
          <p:cNvCxnSpPr>
            <a:stCxn id="1125" idx="2"/>
            <a:endCxn id="1132" idx="2"/>
          </p:cNvCxnSpPr>
          <p:nvPr/>
        </p:nvCxnSpPr>
        <p:spPr>
          <a:xfrm flipH="1" rot="10800000">
            <a:off x="7986888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48" name="Google Shape;1148;p74"/>
          <p:cNvSpPr txBox="1"/>
          <p:nvPr/>
        </p:nvSpPr>
        <p:spPr>
          <a:xfrm flipH="1">
            <a:off x="375225" y="1289823"/>
            <a:ext cx="25728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Forward Algorithm, but go backwards.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Be careful not to double-count an edge!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Initialize: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[for last element]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β(3,N) = 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β(3,V) = 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β(3,DT) =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Backward Algorithm</a:t>
            </a:r>
            <a:endParaRPr/>
          </a:p>
        </p:txBody>
      </p:sp>
      <p:sp>
        <p:nvSpPr>
          <p:cNvPr id="1154" name="Google Shape;1154;p75"/>
          <p:cNvSpPr/>
          <p:nvPr/>
        </p:nvSpPr>
        <p:spPr>
          <a:xfrm>
            <a:off x="558040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155" name="Google Shape;1155;p75"/>
          <p:cNvSpPr/>
          <p:nvPr/>
        </p:nvSpPr>
        <p:spPr>
          <a:xfrm>
            <a:off x="678365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156" name="Google Shape;1156;p75"/>
          <p:cNvSpPr/>
          <p:nvPr/>
        </p:nvSpPr>
        <p:spPr>
          <a:xfrm>
            <a:off x="798688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157" name="Google Shape;1157;p75"/>
          <p:cNvSpPr/>
          <p:nvPr/>
        </p:nvSpPr>
        <p:spPr>
          <a:xfrm>
            <a:off x="4283749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158" name="Google Shape;1158;p75"/>
          <p:cNvSpPr/>
          <p:nvPr/>
        </p:nvSpPr>
        <p:spPr>
          <a:xfrm>
            <a:off x="6878997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159" name="Google Shape;1159;p75"/>
          <p:cNvSpPr/>
          <p:nvPr/>
        </p:nvSpPr>
        <p:spPr>
          <a:xfrm>
            <a:off x="6878997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60" name="Google Shape;1160;p75"/>
          <p:cNvSpPr/>
          <p:nvPr/>
        </p:nvSpPr>
        <p:spPr>
          <a:xfrm>
            <a:off x="6878997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161" name="Google Shape;1161;p75"/>
          <p:cNvSpPr/>
          <p:nvPr/>
        </p:nvSpPr>
        <p:spPr>
          <a:xfrm>
            <a:off x="8082197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162" name="Google Shape;1162;p75"/>
          <p:cNvSpPr/>
          <p:nvPr/>
        </p:nvSpPr>
        <p:spPr>
          <a:xfrm>
            <a:off x="8082197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63" name="Google Shape;1163;p75"/>
          <p:cNvSpPr/>
          <p:nvPr/>
        </p:nvSpPr>
        <p:spPr>
          <a:xfrm>
            <a:off x="8082197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164" name="Google Shape;1164;p75"/>
          <p:cNvCxnSpPr/>
          <p:nvPr/>
        </p:nvCxnSpPr>
        <p:spPr>
          <a:xfrm flipH="1" rot="10800000">
            <a:off x="7533597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75"/>
          <p:cNvCxnSpPr/>
          <p:nvPr/>
        </p:nvCxnSpPr>
        <p:spPr>
          <a:xfrm flipH="1" rot="10800000">
            <a:off x="7533597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75"/>
          <p:cNvCxnSpPr/>
          <p:nvPr/>
        </p:nvCxnSpPr>
        <p:spPr>
          <a:xfrm>
            <a:off x="7533597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75"/>
          <p:cNvCxnSpPr/>
          <p:nvPr/>
        </p:nvCxnSpPr>
        <p:spPr>
          <a:xfrm flipH="1" rot="10800000">
            <a:off x="7533597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8" name="Google Shape;1168;p75"/>
          <p:cNvCxnSpPr/>
          <p:nvPr/>
        </p:nvCxnSpPr>
        <p:spPr>
          <a:xfrm flipH="1" rot="10800000">
            <a:off x="7533597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75"/>
          <p:cNvCxnSpPr/>
          <p:nvPr/>
        </p:nvCxnSpPr>
        <p:spPr>
          <a:xfrm flipH="1" rot="10800000">
            <a:off x="7533597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75"/>
          <p:cNvCxnSpPr>
            <a:stCxn id="1156" idx="2"/>
            <a:endCxn id="1161" idx="2"/>
          </p:cNvCxnSpPr>
          <p:nvPr/>
        </p:nvCxnSpPr>
        <p:spPr>
          <a:xfrm flipH="1" rot="10800000">
            <a:off x="7986888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71" name="Google Shape;1171;p75"/>
          <p:cNvCxnSpPr>
            <a:stCxn id="1156" idx="2"/>
            <a:endCxn id="1162" idx="2"/>
          </p:cNvCxnSpPr>
          <p:nvPr/>
        </p:nvCxnSpPr>
        <p:spPr>
          <a:xfrm flipH="1" rot="10800000">
            <a:off x="7986888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72" name="Google Shape;1172;p75"/>
          <p:cNvSpPr txBox="1"/>
          <p:nvPr/>
        </p:nvSpPr>
        <p:spPr>
          <a:xfrm>
            <a:off x="3217300" y="12898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β(2,N) = [ </a:t>
            </a:r>
            <a:r>
              <a:rPr lang="en">
                <a:solidFill>
                  <a:srgbClr val="0000FF"/>
                </a:solidFill>
              </a:rPr>
              <a:t>p(food | N)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>
                <a:solidFill>
                  <a:schemeClr val="dk1"/>
                </a:solidFill>
              </a:rPr>
              <a:t> β(3,N)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+ </a:t>
            </a:r>
            <a:r>
              <a:rPr lang="en">
                <a:solidFill>
                  <a:srgbClr val="0000FF"/>
                </a:solidFill>
              </a:rPr>
              <a:t>p(food | V) </a:t>
            </a:r>
            <a:r>
              <a:rPr lang="en">
                <a:solidFill>
                  <a:srgbClr val="9900FF"/>
                </a:solidFill>
              </a:rPr>
              <a:t>p(V | N)</a:t>
            </a:r>
            <a:r>
              <a:rPr lang="en">
                <a:solidFill>
                  <a:schemeClr val="dk1"/>
                </a:solidFill>
              </a:rPr>
              <a:t> β(3,V)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+ </a:t>
            </a:r>
            <a:r>
              <a:rPr lang="en">
                <a:solidFill>
                  <a:srgbClr val="0000FF"/>
                </a:solidFill>
              </a:rPr>
              <a:t>p(food | DT) </a:t>
            </a:r>
            <a:r>
              <a:rPr lang="en">
                <a:solidFill>
                  <a:srgbClr val="9900FF"/>
                </a:solidFill>
              </a:rPr>
              <a:t>p(DT | N)</a:t>
            </a:r>
            <a:r>
              <a:rPr lang="en">
                <a:solidFill>
                  <a:schemeClr val="dk1"/>
                </a:solidFill>
              </a:rPr>
              <a:t> β(3,DT) ]</a:t>
            </a:r>
            <a:endParaRPr/>
          </a:p>
        </p:txBody>
      </p:sp>
      <p:sp>
        <p:nvSpPr>
          <p:cNvPr id="1173" name="Google Shape;1173;p75"/>
          <p:cNvSpPr txBox="1"/>
          <p:nvPr/>
        </p:nvSpPr>
        <p:spPr>
          <a:xfrm>
            <a:off x="3217300" y="19401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/>
              <a:t>(2,V)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4" name="Google Shape;1174;p75"/>
          <p:cNvSpPr txBox="1"/>
          <p:nvPr/>
        </p:nvSpPr>
        <p:spPr>
          <a:xfrm>
            <a:off x="3217300" y="258533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/>
              <a:t>(2,DT)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75" name="Google Shape;1175;p75"/>
          <p:cNvCxnSpPr/>
          <p:nvPr/>
        </p:nvCxnSpPr>
        <p:spPr>
          <a:xfrm flipH="1" rot="10800000">
            <a:off x="7533597" y="16081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75"/>
          <p:cNvCxnSpPr/>
          <p:nvPr/>
        </p:nvCxnSpPr>
        <p:spPr>
          <a:xfrm>
            <a:off x="7533597" y="1608763"/>
            <a:ext cx="548700" cy="654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7" name="Google Shape;1177;p75"/>
          <p:cNvCxnSpPr/>
          <p:nvPr/>
        </p:nvCxnSpPr>
        <p:spPr>
          <a:xfrm>
            <a:off x="7533597" y="1608763"/>
            <a:ext cx="548700" cy="1309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8" name="Google Shape;1178;p75"/>
          <p:cNvCxnSpPr>
            <a:stCxn id="1156" idx="2"/>
            <a:endCxn id="1163" idx="2"/>
          </p:cNvCxnSpPr>
          <p:nvPr/>
        </p:nvCxnSpPr>
        <p:spPr>
          <a:xfrm flipH="1" rot="10800000">
            <a:off x="7986888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79" name="Google Shape;1179;p75"/>
          <p:cNvSpPr txBox="1"/>
          <p:nvPr/>
        </p:nvSpPr>
        <p:spPr>
          <a:xfrm flipH="1">
            <a:off x="375225" y="1289823"/>
            <a:ext cx="25728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Forward Algorithm, but go backwards.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Be careful not to double-count an edge!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Backward Algorithm</a:t>
            </a:r>
            <a:endParaRPr/>
          </a:p>
        </p:txBody>
      </p:sp>
      <p:sp>
        <p:nvSpPr>
          <p:cNvPr id="1185" name="Google Shape;1185;p76"/>
          <p:cNvSpPr/>
          <p:nvPr/>
        </p:nvSpPr>
        <p:spPr>
          <a:xfrm>
            <a:off x="558040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186" name="Google Shape;1186;p76"/>
          <p:cNvSpPr/>
          <p:nvPr/>
        </p:nvSpPr>
        <p:spPr>
          <a:xfrm>
            <a:off x="678365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187" name="Google Shape;1187;p76"/>
          <p:cNvSpPr/>
          <p:nvPr/>
        </p:nvSpPr>
        <p:spPr>
          <a:xfrm>
            <a:off x="798688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188" name="Google Shape;1188;p76"/>
          <p:cNvSpPr/>
          <p:nvPr/>
        </p:nvSpPr>
        <p:spPr>
          <a:xfrm>
            <a:off x="4283749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189" name="Google Shape;1189;p76"/>
          <p:cNvSpPr/>
          <p:nvPr/>
        </p:nvSpPr>
        <p:spPr>
          <a:xfrm>
            <a:off x="5675797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190" name="Google Shape;1190;p76"/>
          <p:cNvSpPr/>
          <p:nvPr/>
        </p:nvSpPr>
        <p:spPr>
          <a:xfrm>
            <a:off x="5675797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91" name="Google Shape;1191;p76"/>
          <p:cNvSpPr/>
          <p:nvPr/>
        </p:nvSpPr>
        <p:spPr>
          <a:xfrm>
            <a:off x="5675797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192" name="Google Shape;1192;p76"/>
          <p:cNvSpPr/>
          <p:nvPr/>
        </p:nvSpPr>
        <p:spPr>
          <a:xfrm>
            <a:off x="6878997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193" name="Google Shape;1193;p76"/>
          <p:cNvSpPr/>
          <p:nvPr/>
        </p:nvSpPr>
        <p:spPr>
          <a:xfrm>
            <a:off x="6878997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94" name="Google Shape;1194;p76"/>
          <p:cNvSpPr/>
          <p:nvPr/>
        </p:nvSpPr>
        <p:spPr>
          <a:xfrm>
            <a:off x="6878997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195" name="Google Shape;1195;p76"/>
          <p:cNvSpPr/>
          <p:nvPr/>
        </p:nvSpPr>
        <p:spPr>
          <a:xfrm>
            <a:off x="8082197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196" name="Google Shape;1196;p76"/>
          <p:cNvSpPr/>
          <p:nvPr/>
        </p:nvSpPr>
        <p:spPr>
          <a:xfrm>
            <a:off x="8082197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97" name="Google Shape;1197;p76"/>
          <p:cNvSpPr/>
          <p:nvPr/>
        </p:nvSpPr>
        <p:spPr>
          <a:xfrm>
            <a:off x="8082197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198" name="Google Shape;1198;p76"/>
          <p:cNvCxnSpPr/>
          <p:nvPr/>
        </p:nvCxnSpPr>
        <p:spPr>
          <a:xfrm flipH="1" rot="10800000">
            <a:off x="6330347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p76"/>
          <p:cNvCxnSpPr/>
          <p:nvPr/>
        </p:nvCxnSpPr>
        <p:spPr>
          <a:xfrm flipH="1" rot="10800000">
            <a:off x="6330347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76"/>
          <p:cNvCxnSpPr/>
          <p:nvPr/>
        </p:nvCxnSpPr>
        <p:spPr>
          <a:xfrm>
            <a:off x="6330347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76"/>
          <p:cNvCxnSpPr/>
          <p:nvPr/>
        </p:nvCxnSpPr>
        <p:spPr>
          <a:xfrm flipH="1" rot="10800000">
            <a:off x="6330347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2" name="Google Shape;1202;p76"/>
          <p:cNvCxnSpPr/>
          <p:nvPr/>
        </p:nvCxnSpPr>
        <p:spPr>
          <a:xfrm flipH="1" rot="10800000">
            <a:off x="6330347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76"/>
          <p:cNvCxnSpPr/>
          <p:nvPr/>
        </p:nvCxnSpPr>
        <p:spPr>
          <a:xfrm flipH="1" rot="10800000">
            <a:off x="6330347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76"/>
          <p:cNvCxnSpPr/>
          <p:nvPr/>
        </p:nvCxnSpPr>
        <p:spPr>
          <a:xfrm flipH="1" rot="10800000">
            <a:off x="7533597" y="16081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76"/>
          <p:cNvCxnSpPr/>
          <p:nvPr/>
        </p:nvCxnSpPr>
        <p:spPr>
          <a:xfrm>
            <a:off x="7533597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6" name="Google Shape;1206;p76"/>
          <p:cNvCxnSpPr/>
          <p:nvPr/>
        </p:nvCxnSpPr>
        <p:spPr>
          <a:xfrm>
            <a:off x="7533597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76"/>
          <p:cNvCxnSpPr/>
          <p:nvPr/>
        </p:nvCxnSpPr>
        <p:spPr>
          <a:xfrm flipH="1" rot="10800000">
            <a:off x="7533597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76"/>
          <p:cNvCxnSpPr/>
          <p:nvPr/>
        </p:nvCxnSpPr>
        <p:spPr>
          <a:xfrm flipH="1" rot="10800000">
            <a:off x="7533597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76"/>
          <p:cNvCxnSpPr/>
          <p:nvPr/>
        </p:nvCxnSpPr>
        <p:spPr>
          <a:xfrm>
            <a:off x="7533597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76"/>
          <p:cNvCxnSpPr/>
          <p:nvPr/>
        </p:nvCxnSpPr>
        <p:spPr>
          <a:xfrm flipH="1" rot="10800000">
            <a:off x="7533597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76"/>
          <p:cNvCxnSpPr/>
          <p:nvPr/>
        </p:nvCxnSpPr>
        <p:spPr>
          <a:xfrm flipH="1" rot="10800000">
            <a:off x="7533597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2" name="Google Shape;1212;p76"/>
          <p:cNvCxnSpPr/>
          <p:nvPr/>
        </p:nvCxnSpPr>
        <p:spPr>
          <a:xfrm flipH="1" rot="10800000">
            <a:off x="7533597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3" name="Google Shape;1213;p76"/>
          <p:cNvCxnSpPr>
            <a:stCxn id="1186" idx="2"/>
            <a:endCxn id="1192" idx="2"/>
          </p:cNvCxnSpPr>
          <p:nvPr/>
        </p:nvCxnSpPr>
        <p:spPr>
          <a:xfrm flipH="1" rot="10800000">
            <a:off x="6783658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14" name="Google Shape;1214;p76"/>
          <p:cNvCxnSpPr>
            <a:stCxn id="1186" idx="2"/>
            <a:endCxn id="1193" idx="2"/>
          </p:cNvCxnSpPr>
          <p:nvPr/>
        </p:nvCxnSpPr>
        <p:spPr>
          <a:xfrm flipH="1" rot="10800000">
            <a:off x="6783658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15" name="Google Shape;1215;p76"/>
          <p:cNvCxnSpPr>
            <a:stCxn id="1187" idx="2"/>
            <a:endCxn id="1195" idx="2"/>
          </p:cNvCxnSpPr>
          <p:nvPr/>
        </p:nvCxnSpPr>
        <p:spPr>
          <a:xfrm flipH="1" rot="10800000">
            <a:off x="7986888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16" name="Google Shape;1216;p76"/>
          <p:cNvCxnSpPr>
            <a:stCxn id="1187" idx="2"/>
            <a:endCxn id="1196" idx="2"/>
          </p:cNvCxnSpPr>
          <p:nvPr/>
        </p:nvCxnSpPr>
        <p:spPr>
          <a:xfrm flipH="1" rot="10800000">
            <a:off x="7986888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17" name="Google Shape;1217;p76"/>
          <p:cNvCxnSpPr>
            <a:stCxn id="1187" idx="2"/>
            <a:endCxn id="1197" idx="2"/>
          </p:cNvCxnSpPr>
          <p:nvPr/>
        </p:nvCxnSpPr>
        <p:spPr>
          <a:xfrm flipH="1" rot="10800000">
            <a:off x="7986888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18" name="Google Shape;1218;p76"/>
          <p:cNvSpPr txBox="1"/>
          <p:nvPr/>
        </p:nvSpPr>
        <p:spPr>
          <a:xfrm>
            <a:off x="2102700" y="12898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β(1,N) = [ </a:t>
            </a:r>
            <a:r>
              <a:rPr lang="en">
                <a:solidFill>
                  <a:srgbClr val="0000FF"/>
                </a:solidFill>
              </a:rPr>
              <a:t>p(the | N)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>
                <a:solidFill>
                  <a:schemeClr val="dk1"/>
                </a:solidFill>
              </a:rPr>
              <a:t> β(2,N)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+ </a:t>
            </a:r>
            <a:r>
              <a:rPr lang="en">
                <a:solidFill>
                  <a:srgbClr val="0000FF"/>
                </a:solidFill>
              </a:rPr>
              <a:t>p(the | V) </a:t>
            </a:r>
            <a:r>
              <a:rPr lang="en">
                <a:solidFill>
                  <a:srgbClr val="9900FF"/>
                </a:solidFill>
              </a:rPr>
              <a:t>p(V | N)</a:t>
            </a:r>
            <a:r>
              <a:rPr lang="en">
                <a:solidFill>
                  <a:schemeClr val="dk1"/>
                </a:solidFill>
              </a:rPr>
              <a:t> β(2,V)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+ </a:t>
            </a:r>
            <a:r>
              <a:rPr lang="en">
                <a:solidFill>
                  <a:srgbClr val="0000FF"/>
                </a:solidFill>
              </a:rPr>
              <a:t>p(the | DT) </a:t>
            </a:r>
            <a:r>
              <a:rPr lang="en">
                <a:solidFill>
                  <a:srgbClr val="9900FF"/>
                </a:solidFill>
              </a:rPr>
              <a:t>p(DT | N)</a:t>
            </a:r>
            <a:r>
              <a:rPr lang="en">
                <a:solidFill>
                  <a:schemeClr val="dk1"/>
                </a:solidFill>
              </a:rPr>
              <a:t> β(2,DT) ]</a:t>
            </a:r>
            <a:endParaRPr/>
          </a:p>
        </p:txBody>
      </p:sp>
      <p:sp>
        <p:nvSpPr>
          <p:cNvPr id="1219" name="Google Shape;1219;p76"/>
          <p:cNvSpPr txBox="1"/>
          <p:nvPr/>
        </p:nvSpPr>
        <p:spPr>
          <a:xfrm>
            <a:off x="2102700" y="19401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/>
              <a:t>(1,V)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0" name="Google Shape;1220;p76"/>
          <p:cNvSpPr txBox="1"/>
          <p:nvPr/>
        </p:nvSpPr>
        <p:spPr>
          <a:xfrm>
            <a:off x="2102700" y="258533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/>
              <a:t>(1,DT)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21" name="Google Shape;1221;p76"/>
          <p:cNvCxnSpPr/>
          <p:nvPr/>
        </p:nvCxnSpPr>
        <p:spPr>
          <a:xfrm flipH="1" rot="10800000">
            <a:off x="6330347" y="16086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2" name="Google Shape;1222;p76"/>
          <p:cNvCxnSpPr/>
          <p:nvPr/>
        </p:nvCxnSpPr>
        <p:spPr>
          <a:xfrm>
            <a:off x="6330347" y="1609263"/>
            <a:ext cx="548700" cy="654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3" name="Google Shape;1223;p76"/>
          <p:cNvCxnSpPr/>
          <p:nvPr/>
        </p:nvCxnSpPr>
        <p:spPr>
          <a:xfrm>
            <a:off x="6330347" y="1609263"/>
            <a:ext cx="548700" cy="1309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4" name="Google Shape;1224;p76"/>
          <p:cNvCxnSpPr>
            <a:stCxn id="1186" idx="2"/>
            <a:endCxn id="1194" idx="2"/>
          </p:cNvCxnSpPr>
          <p:nvPr/>
        </p:nvCxnSpPr>
        <p:spPr>
          <a:xfrm flipH="1" rot="10800000">
            <a:off x="6783658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Backward Algorithm</a:t>
            </a:r>
            <a:endParaRPr/>
          </a:p>
        </p:txBody>
      </p:sp>
      <p:sp>
        <p:nvSpPr>
          <p:cNvPr id="1230" name="Google Shape;1230;p77"/>
          <p:cNvSpPr/>
          <p:nvPr/>
        </p:nvSpPr>
        <p:spPr>
          <a:xfrm>
            <a:off x="558040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231" name="Google Shape;1231;p77"/>
          <p:cNvSpPr/>
          <p:nvPr/>
        </p:nvSpPr>
        <p:spPr>
          <a:xfrm>
            <a:off x="678365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232" name="Google Shape;1232;p77"/>
          <p:cNvSpPr/>
          <p:nvPr/>
        </p:nvSpPr>
        <p:spPr>
          <a:xfrm>
            <a:off x="798688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233" name="Google Shape;1233;p77"/>
          <p:cNvSpPr/>
          <p:nvPr/>
        </p:nvSpPr>
        <p:spPr>
          <a:xfrm>
            <a:off x="4283749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234" name="Google Shape;1234;p77"/>
          <p:cNvSpPr/>
          <p:nvPr/>
        </p:nvSpPr>
        <p:spPr>
          <a:xfrm>
            <a:off x="4472597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235" name="Google Shape;1235;p77"/>
          <p:cNvSpPr/>
          <p:nvPr/>
        </p:nvSpPr>
        <p:spPr>
          <a:xfrm>
            <a:off x="4472597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36" name="Google Shape;1236;p77"/>
          <p:cNvSpPr/>
          <p:nvPr/>
        </p:nvSpPr>
        <p:spPr>
          <a:xfrm>
            <a:off x="4472597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37" name="Google Shape;1237;p77"/>
          <p:cNvSpPr/>
          <p:nvPr/>
        </p:nvSpPr>
        <p:spPr>
          <a:xfrm>
            <a:off x="5675797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238" name="Google Shape;1238;p77"/>
          <p:cNvSpPr/>
          <p:nvPr/>
        </p:nvSpPr>
        <p:spPr>
          <a:xfrm>
            <a:off x="5675797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39" name="Google Shape;1239;p77"/>
          <p:cNvSpPr/>
          <p:nvPr/>
        </p:nvSpPr>
        <p:spPr>
          <a:xfrm>
            <a:off x="5675797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240" name="Google Shape;1240;p77"/>
          <p:cNvCxnSpPr>
            <a:stCxn id="1235" idx="6"/>
            <a:endCxn id="1238" idx="2"/>
          </p:cNvCxnSpPr>
          <p:nvPr/>
        </p:nvCxnSpPr>
        <p:spPr>
          <a:xfrm flipH="1" rot="10800000">
            <a:off x="5127197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77"/>
          <p:cNvCxnSpPr>
            <a:stCxn id="1235" idx="6"/>
            <a:endCxn id="1239" idx="2"/>
          </p:cNvCxnSpPr>
          <p:nvPr/>
        </p:nvCxnSpPr>
        <p:spPr>
          <a:xfrm flipH="1" rot="10800000">
            <a:off x="5127197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2" name="Google Shape;1242;p77"/>
          <p:cNvCxnSpPr>
            <a:stCxn id="1235" idx="6"/>
            <a:endCxn id="1237" idx="2"/>
          </p:cNvCxnSpPr>
          <p:nvPr/>
        </p:nvCxnSpPr>
        <p:spPr>
          <a:xfrm>
            <a:off x="5127197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3" name="Google Shape;1243;p77"/>
          <p:cNvCxnSpPr>
            <a:stCxn id="1234" idx="6"/>
            <a:endCxn id="1239" idx="2"/>
          </p:cNvCxnSpPr>
          <p:nvPr/>
        </p:nvCxnSpPr>
        <p:spPr>
          <a:xfrm flipH="1" rot="10800000">
            <a:off x="5127197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4" name="Google Shape;1244;p77"/>
          <p:cNvCxnSpPr>
            <a:stCxn id="1234" idx="6"/>
            <a:endCxn id="1238" idx="2"/>
          </p:cNvCxnSpPr>
          <p:nvPr/>
        </p:nvCxnSpPr>
        <p:spPr>
          <a:xfrm flipH="1" rot="10800000">
            <a:off x="5127197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5" name="Google Shape;1245;p77"/>
          <p:cNvCxnSpPr>
            <a:stCxn id="1234" idx="6"/>
            <a:endCxn id="1237" idx="2"/>
          </p:cNvCxnSpPr>
          <p:nvPr/>
        </p:nvCxnSpPr>
        <p:spPr>
          <a:xfrm flipH="1" rot="10800000">
            <a:off x="5127197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6" name="Google Shape;1246;p77"/>
          <p:cNvCxnSpPr>
            <a:stCxn id="1233" idx="2"/>
            <a:endCxn id="1235" idx="2"/>
          </p:cNvCxnSpPr>
          <p:nvPr/>
        </p:nvCxnSpPr>
        <p:spPr>
          <a:xfrm flipH="1" rot="10800000">
            <a:off x="4283749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7" name="Google Shape;1247;p77"/>
          <p:cNvCxnSpPr>
            <a:stCxn id="1233" idx="2"/>
            <a:endCxn id="1236" idx="2"/>
          </p:cNvCxnSpPr>
          <p:nvPr/>
        </p:nvCxnSpPr>
        <p:spPr>
          <a:xfrm flipH="1" rot="10800000">
            <a:off x="4283749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8" name="Google Shape;1248;p77"/>
          <p:cNvCxnSpPr>
            <a:stCxn id="1233" idx="2"/>
            <a:endCxn id="1234" idx="2"/>
          </p:cNvCxnSpPr>
          <p:nvPr/>
        </p:nvCxnSpPr>
        <p:spPr>
          <a:xfrm flipH="1" rot="10800000">
            <a:off x="4283749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9" name="Google Shape;1249;p77"/>
          <p:cNvCxnSpPr>
            <a:stCxn id="1230" idx="2"/>
            <a:endCxn id="1237" idx="2"/>
          </p:cNvCxnSpPr>
          <p:nvPr/>
        </p:nvCxnSpPr>
        <p:spPr>
          <a:xfrm flipH="1" rot="10800000">
            <a:off x="5580403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50" name="Google Shape;1250;p77"/>
          <p:cNvCxnSpPr>
            <a:stCxn id="1230" idx="2"/>
            <a:endCxn id="1238" idx="2"/>
          </p:cNvCxnSpPr>
          <p:nvPr/>
        </p:nvCxnSpPr>
        <p:spPr>
          <a:xfrm flipH="1" rot="10800000">
            <a:off x="5580403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51" name="Google Shape;1251;p77"/>
          <p:cNvSpPr/>
          <p:nvPr/>
        </p:nvSpPr>
        <p:spPr>
          <a:xfrm>
            <a:off x="6878997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252" name="Google Shape;1252;p77"/>
          <p:cNvSpPr/>
          <p:nvPr/>
        </p:nvSpPr>
        <p:spPr>
          <a:xfrm>
            <a:off x="6878997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53" name="Google Shape;1253;p77"/>
          <p:cNvSpPr/>
          <p:nvPr/>
        </p:nvSpPr>
        <p:spPr>
          <a:xfrm>
            <a:off x="6878997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54" name="Google Shape;1254;p77"/>
          <p:cNvSpPr/>
          <p:nvPr/>
        </p:nvSpPr>
        <p:spPr>
          <a:xfrm>
            <a:off x="8082197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255" name="Google Shape;1255;p77"/>
          <p:cNvSpPr/>
          <p:nvPr/>
        </p:nvSpPr>
        <p:spPr>
          <a:xfrm>
            <a:off x="8082197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56" name="Google Shape;1256;p77"/>
          <p:cNvSpPr/>
          <p:nvPr/>
        </p:nvSpPr>
        <p:spPr>
          <a:xfrm>
            <a:off x="8082197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257" name="Google Shape;1257;p77"/>
          <p:cNvCxnSpPr/>
          <p:nvPr/>
        </p:nvCxnSpPr>
        <p:spPr>
          <a:xfrm flipH="1" rot="10800000">
            <a:off x="6330347" y="16086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77"/>
          <p:cNvCxnSpPr/>
          <p:nvPr/>
        </p:nvCxnSpPr>
        <p:spPr>
          <a:xfrm>
            <a:off x="6330347" y="16092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77"/>
          <p:cNvCxnSpPr/>
          <p:nvPr/>
        </p:nvCxnSpPr>
        <p:spPr>
          <a:xfrm>
            <a:off x="6330347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0" name="Google Shape;1260;p77"/>
          <p:cNvCxnSpPr/>
          <p:nvPr/>
        </p:nvCxnSpPr>
        <p:spPr>
          <a:xfrm flipH="1" rot="10800000">
            <a:off x="6330347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1" name="Google Shape;1261;p77"/>
          <p:cNvCxnSpPr/>
          <p:nvPr/>
        </p:nvCxnSpPr>
        <p:spPr>
          <a:xfrm flipH="1" rot="10800000">
            <a:off x="6330347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77"/>
          <p:cNvCxnSpPr/>
          <p:nvPr/>
        </p:nvCxnSpPr>
        <p:spPr>
          <a:xfrm>
            <a:off x="6330347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3" name="Google Shape;1263;p77"/>
          <p:cNvCxnSpPr/>
          <p:nvPr/>
        </p:nvCxnSpPr>
        <p:spPr>
          <a:xfrm flipH="1" rot="10800000">
            <a:off x="6330347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4" name="Google Shape;1264;p77"/>
          <p:cNvCxnSpPr/>
          <p:nvPr/>
        </p:nvCxnSpPr>
        <p:spPr>
          <a:xfrm flipH="1" rot="10800000">
            <a:off x="6330347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5" name="Google Shape;1265;p77"/>
          <p:cNvCxnSpPr/>
          <p:nvPr/>
        </p:nvCxnSpPr>
        <p:spPr>
          <a:xfrm flipH="1" rot="10800000">
            <a:off x="6330347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77"/>
          <p:cNvCxnSpPr/>
          <p:nvPr/>
        </p:nvCxnSpPr>
        <p:spPr>
          <a:xfrm flipH="1" rot="10800000">
            <a:off x="7533597" y="16081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77"/>
          <p:cNvCxnSpPr/>
          <p:nvPr/>
        </p:nvCxnSpPr>
        <p:spPr>
          <a:xfrm>
            <a:off x="7533597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77"/>
          <p:cNvCxnSpPr/>
          <p:nvPr/>
        </p:nvCxnSpPr>
        <p:spPr>
          <a:xfrm>
            <a:off x="7533597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77"/>
          <p:cNvCxnSpPr/>
          <p:nvPr/>
        </p:nvCxnSpPr>
        <p:spPr>
          <a:xfrm flipH="1" rot="10800000">
            <a:off x="7533597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77"/>
          <p:cNvCxnSpPr/>
          <p:nvPr/>
        </p:nvCxnSpPr>
        <p:spPr>
          <a:xfrm flipH="1" rot="10800000">
            <a:off x="7533597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77"/>
          <p:cNvCxnSpPr/>
          <p:nvPr/>
        </p:nvCxnSpPr>
        <p:spPr>
          <a:xfrm>
            <a:off x="7533597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77"/>
          <p:cNvCxnSpPr/>
          <p:nvPr/>
        </p:nvCxnSpPr>
        <p:spPr>
          <a:xfrm flipH="1" rot="10800000">
            <a:off x="7533597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77"/>
          <p:cNvCxnSpPr/>
          <p:nvPr/>
        </p:nvCxnSpPr>
        <p:spPr>
          <a:xfrm flipH="1" rot="10800000">
            <a:off x="7533597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4" name="Google Shape;1274;p77"/>
          <p:cNvCxnSpPr/>
          <p:nvPr/>
        </p:nvCxnSpPr>
        <p:spPr>
          <a:xfrm flipH="1" rot="10800000">
            <a:off x="7533597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5" name="Google Shape;1275;p77"/>
          <p:cNvCxnSpPr>
            <a:stCxn id="1231" idx="2"/>
            <a:endCxn id="1251" idx="2"/>
          </p:cNvCxnSpPr>
          <p:nvPr/>
        </p:nvCxnSpPr>
        <p:spPr>
          <a:xfrm flipH="1" rot="10800000">
            <a:off x="6783658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6" name="Google Shape;1276;p77"/>
          <p:cNvCxnSpPr>
            <a:stCxn id="1231" idx="2"/>
            <a:endCxn id="1252" idx="2"/>
          </p:cNvCxnSpPr>
          <p:nvPr/>
        </p:nvCxnSpPr>
        <p:spPr>
          <a:xfrm flipH="1" rot="10800000">
            <a:off x="6783658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77"/>
          <p:cNvCxnSpPr>
            <a:stCxn id="1231" idx="2"/>
            <a:endCxn id="1253" idx="2"/>
          </p:cNvCxnSpPr>
          <p:nvPr/>
        </p:nvCxnSpPr>
        <p:spPr>
          <a:xfrm flipH="1" rot="10800000">
            <a:off x="6783658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8" name="Google Shape;1278;p77"/>
          <p:cNvCxnSpPr>
            <a:stCxn id="1232" idx="2"/>
            <a:endCxn id="1254" idx="2"/>
          </p:cNvCxnSpPr>
          <p:nvPr/>
        </p:nvCxnSpPr>
        <p:spPr>
          <a:xfrm flipH="1" rot="10800000">
            <a:off x="7986888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9" name="Google Shape;1279;p77"/>
          <p:cNvCxnSpPr>
            <a:stCxn id="1232" idx="2"/>
            <a:endCxn id="1255" idx="2"/>
          </p:cNvCxnSpPr>
          <p:nvPr/>
        </p:nvCxnSpPr>
        <p:spPr>
          <a:xfrm flipH="1" rot="10800000">
            <a:off x="7986888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80" name="Google Shape;1280;p77"/>
          <p:cNvCxnSpPr>
            <a:stCxn id="1232" idx="2"/>
            <a:endCxn id="1256" idx="2"/>
          </p:cNvCxnSpPr>
          <p:nvPr/>
        </p:nvCxnSpPr>
        <p:spPr>
          <a:xfrm flipH="1" rot="10800000">
            <a:off x="7986888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81" name="Google Shape;1281;p77"/>
          <p:cNvSpPr txBox="1"/>
          <p:nvPr/>
        </p:nvSpPr>
        <p:spPr>
          <a:xfrm>
            <a:off x="521675" y="12898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β(0,N) = [ </a:t>
            </a:r>
            <a:r>
              <a:rPr lang="en">
                <a:solidFill>
                  <a:srgbClr val="0000FF"/>
                </a:solidFill>
              </a:rPr>
              <a:t>p(ate | N)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>
                <a:solidFill>
                  <a:schemeClr val="dk1"/>
                </a:solidFill>
              </a:rPr>
              <a:t> β(1,N)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+ </a:t>
            </a:r>
            <a:r>
              <a:rPr lang="en">
                <a:solidFill>
                  <a:srgbClr val="0000FF"/>
                </a:solidFill>
              </a:rPr>
              <a:t>p(ate | V) </a:t>
            </a:r>
            <a:r>
              <a:rPr lang="en">
                <a:solidFill>
                  <a:srgbClr val="9900FF"/>
                </a:solidFill>
              </a:rPr>
              <a:t>p(V | N)</a:t>
            </a:r>
            <a:r>
              <a:rPr lang="en">
                <a:solidFill>
                  <a:schemeClr val="dk1"/>
                </a:solidFill>
              </a:rPr>
              <a:t> β(1,V)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+ </a:t>
            </a:r>
            <a:r>
              <a:rPr lang="en">
                <a:solidFill>
                  <a:srgbClr val="0000FF"/>
                </a:solidFill>
              </a:rPr>
              <a:t>p(ate | DT) </a:t>
            </a:r>
            <a:r>
              <a:rPr lang="en">
                <a:solidFill>
                  <a:srgbClr val="9900FF"/>
                </a:solidFill>
              </a:rPr>
              <a:t>p(DT | N)</a:t>
            </a:r>
            <a:r>
              <a:rPr lang="en">
                <a:solidFill>
                  <a:schemeClr val="dk1"/>
                </a:solidFill>
              </a:rPr>
              <a:t> β(1,DT) ]</a:t>
            </a:r>
            <a:endParaRPr/>
          </a:p>
        </p:txBody>
      </p:sp>
      <p:sp>
        <p:nvSpPr>
          <p:cNvPr id="1282" name="Google Shape;1282;p77"/>
          <p:cNvSpPr txBox="1"/>
          <p:nvPr/>
        </p:nvSpPr>
        <p:spPr>
          <a:xfrm>
            <a:off x="521675" y="19401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/>
              <a:t>(0,V)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83" name="Google Shape;1283;p77"/>
          <p:cNvSpPr txBox="1"/>
          <p:nvPr/>
        </p:nvSpPr>
        <p:spPr>
          <a:xfrm>
            <a:off x="521675" y="258533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r>
              <a:rPr lang="en"/>
              <a:t>(0,DT)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84" name="Google Shape;1284;p77"/>
          <p:cNvCxnSpPr>
            <a:stCxn id="1236" idx="6"/>
            <a:endCxn id="1239" idx="2"/>
          </p:cNvCxnSpPr>
          <p:nvPr/>
        </p:nvCxnSpPr>
        <p:spPr>
          <a:xfrm flipH="1" rot="10800000">
            <a:off x="5127197" y="16103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77"/>
          <p:cNvCxnSpPr>
            <a:stCxn id="1236" idx="6"/>
            <a:endCxn id="1238" idx="2"/>
          </p:cNvCxnSpPr>
          <p:nvPr/>
        </p:nvCxnSpPr>
        <p:spPr>
          <a:xfrm>
            <a:off x="5127197" y="1610963"/>
            <a:ext cx="548700" cy="654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6" name="Google Shape;1286;p77"/>
          <p:cNvCxnSpPr>
            <a:stCxn id="1236" idx="6"/>
            <a:endCxn id="1237" idx="2"/>
          </p:cNvCxnSpPr>
          <p:nvPr/>
        </p:nvCxnSpPr>
        <p:spPr>
          <a:xfrm>
            <a:off x="5127197" y="1610963"/>
            <a:ext cx="548700" cy="1309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77"/>
          <p:cNvCxnSpPr>
            <a:stCxn id="1230" idx="2"/>
            <a:endCxn id="1239" idx="2"/>
          </p:cNvCxnSpPr>
          <p:nvPr/>
        </p:nvCxnSpPr>
        <p:spPr>
          <a:xfrm flipH="1" rot="10800000">
            <a:off x="5580403" y="1610438"/>
            <a:ext cx="95400" cy="2602200"/>
          </a:xfrm>
          <a:prstGeom prst="curvedConnector3">
            <a:avLst>
              <a:gd fmla="val -40317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Backward Algorithm</a:t>
            </a:r>
            <a:endParaRPr/>
          </a:p>
        </p:txBody>
      </p:sp>
      <p:sp>
        <p:nvSpPr>
          <p:cNvPr id="1293" name="Google Shape;1293;p78"/>
          <p:cNvSpPr/>
          <p:nvPr/>
        </p:nvSpPr>
        <p:spPr>
          <a:xfrm>
            <a:off x="558040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294" name="Google Shape;1294;p78"/>
          <p:cNvSpPr/>
          <p:nvPr/>
        </p:nvSpPr>
        <p:spPr>
          <a:xfrm>
            <a:off x="678365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295" name="Google Shape;1295;p78"/>
          <p:cNvSpPr/>
          <p:nvPr/>
        </p:nvSpPr>
        <p:spPr>
          <a:xfrm>
            <a:off x="798688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296" name="Google Shape;1296;p78"/>
          <p:cNvSpPr/>
          <p:nvPr/>
        </p:nvSpPr>
        <p:spPr>
          <a:xfrm>
            <a:off x="4283749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297" name="Google Shape;1297;p78"/>
          <p:cNvSpPr/>
          <p:nvPr/>
        </p:nvSpPr>
        <p:spPr>
          <a:xfrm>
            <a:off x="4472597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298" name="Google Shape;1298;p78"/>
          <p:cNvSpPr/>
          <p:nvPr/>
        </p:nvSpPr>
        <p:spPr>
          <a:xfrm>
            <a:off x="4472597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99" name="Google Shape;1299;p78"/>
          <p:cNvSpPr/>
          <p:nvPr/>
        </p:nvSpPr>
        <p:spPr>
          <a:xfrm>
            <a:off x="4472597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300" name="Google Shape;1300;p78"/>
          <p:cNvSpPr/>
          <p:nvPr/>
        </p:nvSpPr>
        <p:spPr>
          <a:xfrm>
            <a:off x="5675797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301" name="Google Shape;1301;p78"/>
          <p:cNvSpPr/>
          <p:nvPr/>
        </p:nvSpPr>
        <p:spPr>
          <a:xfrm>
            <a:off x="5675797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02" name="Google Shape;1302;p78"/>
          <p:cNvSpPr/>
          <p:nvPr/>
        </p:nvSpPr>
        <p:spPr>
          <a:xfrm>
            <a:off x="5675797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303" name="Google Shape;1303;p78"/>
          <p:cNvCxnSpPr>
            <a:stCxn id="1298" idx="6"/>
            <a:endCxn id="1301" idx="2"/>
          </p:cNvCxnSpPr>
          <p:nvPr/>
        </p:nvCxnSpPr>
        <p:spPr>
          <a:xfrm flipH="1" rot="10800000">
            <a:off x="5127197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4" name="Google Shape;1304;p78"/>
          <p:cNvCxnSpPr>
            <a:stCxn id="1298" idx="6"/>
            <a:endCxn id="1302" idx="2"/>
          </p:cNvCxnSpPr>
          <p:nvPr/>
        </p:nvCxnSpPr>
        <p:spPr>
          <a:xfrm flipH="1" rot="10800000">
            <a:off x="5127197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5" name="Google Shape;1305;p78"/>
          <p:cNvCxnSpPr>
            <a:stCxn id="1298" idx="6"/>
            <a:endCxn id="1300" idx="2"/>
          </p:cNvCxnSpPr>
          <p:nvPr/>
        </p:nvCxnSpPr>
        <p:spPr>
          <a:xfrm>
            <a:off x="5127197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6" name="Google Shape;1306;p78"/>
          <p:cNvCxnSpPr>
            <a:stCxn id="1297" idx="6"/>
            <a:endCxn id="1302" idx="2"/>
          </p:cNvCxnSpPr>
          <p:nvPr/>
        </p:nvCxnSpPr>
        <p:spPr>
          <a:xfrm flipH="1" rot="10800000">
            <a:off x="5127197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7" name="Google Shape;1307;p78"/>
          <p:cNvCxnSpPr>
            <a:stCxn id="1297" idx="6"/>
            <a:endCxn id="1301" idx="2"/>
          </p:cNvCxnSpPr>
          <p:nvPr/>
        </p:nvCxnSpPr>
        <p:spPr>
          <a:xfrm flipH="1" rot="10800000">
            <a:off x="5127197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78"/>
          <p:cNvCxnSpPr>
            <a:stCxn id="1297" idx="6"/>
            <a:endCxn id="1300" idx="2"/>
          </p:cNvCxnSpPr>
          <p:nvPr/>
        </p:nvCxnSpPr>
        <p:spPr>
          <a:xfrm flipH="1" rot="10800000">
            <a:off x="5127197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78"/>
          <p:cNvCxnSpPr>
            <a:stCxn id="1296" idx="2"/>
            <a:endCxn id="1298" idx="2"/>
          </p:cNvCxnSpPr>
          <p:nvPr/>
        </p:nvCxnSpPr>
        <p:spPr>
          <a:xfrm flipH="1" rot="10800000">
            <a:off x="4283749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10" name="Google Shape;1310;p78"/>
          <p:cNvCxnSpPr>
            <a:stCxn id="1296" idx="2"/>
            <a:endCxn id="1299" idx="2"/>
          </p:cNvCxnSpPr>
          <p:nvPr/>
        </p:nvCxnSpPr>
        <p:spPr>
          <a:xfrm flipH="1" rot="10800000">
            <a:off x="4283749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11" name="Google Shape;1311;p78"/>
          <p:cNvCxnSpPr>
            <a:stCxn id="1296" idx="2"/>
            <a:endCxn id="1297" idx="2"/>
          </p:cNvCxnSpPr>
          <p:nvPr/>
        </p:nvCxnSpPr>
        <p:spPr>
          <a:xfrm flipH="1" rot="10800000">
            <a:off x="4283749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12" name="Google Shape;1312;p78"/>
          <p:cNvCxnSpPr>
            <a:stCxn id="1293" idx="2"/>
            <a:endCxn id="1300" idx="2"/>
          </p:cNvCxnSpPr>
          <p:nvPr/>
        </p:nvCxnSpPr>
        <p:spPr>
          <a:xfrm flipH="1" rot="10800000">
            <a:off x="5580403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13" name="Google Shape;1313;p78"/>
          <p:cNvCxnSpPr>
            <a:stCxn id="1293" idx="2"/>
            <a:endCxn id="1301" idx="2"/>
          </p:cNvCxnSpPr>
          <p:nvPr/>
        </p:nvCxnSpPr>
        <p:spPr>
          <a:xfrm flipH="1" rot="10800000">
            <a:off x="5580403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14" name="Google Shape;1314;p78"/>
          <p:cNvSpPr/>
          <p:nvPr/>
        </p:nvSpPr>
        <p:spPr>
          <a:xfrm>
            <a:off x="6878997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315" name="Google Shape;1315;p78"/>
          <p:cNvSpPr/>
          <p:nvPr/>
        </p:nvSpPr>
        <p:spPr>
          <a:xfrm>
            <a:off x="6878997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16" name="Google Shape;1316;p78"/>
          <p:cNvSpPr/>
          <p:nvPr/>
        </p:nvSpPr>
        <p:spPr>
          <a:xfrm>
            <a:off x="6878997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317" name="Google Shape;1317;p78"/>
          <p:cNvSpPr/>
          <p:nvPr/>
        </p:nvSpPr>
        <p:spPr>
          <a:xfrm>
            <a:off x="8082197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318" name="Google Shape;1318;p78"/>
          <p:cNvSpPr/>
          <p:nvPr/>
        </p:nvSpPr>
        <p:spPr>
          <a:xfrm>
            <a:off x="8082197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19" name="Google Shape;1319;p78"/>
          <p:cNvSpPr/>
          <p:nvPr/>
        </p:nvSpPr>
        <p:spPr>
          <a:xfrm>
            <a:off x="8082197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320" name="Google Shape;1320;p78"/>
          <p:cNvCxnSpPr/>
          <p:nvPr/>
        </p:nvCxnSpPr>
        <p:spPr>
          <a:xfrm flipH="1" rot="10800000">
            <a:off x="6330347" y="16086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78"/>
          <p:cNvCxnSpPr/>
          <p:nvPr/>
        </p:nvCxnSpPr>
        <p:spPr>
          <a:xfrm>
            <a:off x="6330347" y="16092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2" name="Google Shape;1322;p78"/>
          <p:cNvCxnSpPr/>
          <p:nvPr/>
        </p:nvCxnSpPr>
        <p:spPr>
          <a:xfrm>
            <a:off x="6330347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3" name="Google Shape;1323;p78"/>
          <p:cNvCxnSpPr/>
          <p:nvPr/>
        </p:nvCxnSpPr>
        <p:spPr>
          <a:xfrm flipH="1" rot="10800000">
            <a:off x="6330347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4" name="Google Shape;1324;p78"/>
          <p:cNvCxnSpPr/>
          <p:nvPr/>
        </p:nvCxnSpPr>
        <p:spPr>
          <a:xfrm flipH="1" rot="10800000">
            <a:off x="6330347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Google Shape;1325;p78"/>
          <p:cNvCxnSpPr/>
          <p:nvPr/>
        </p:nvCxnSpPr>
        <p:spPr>
          <a:xfrm>
            <a:off x="6330347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6" name="Google Shape;1326;p78"/>
          <p:cNvCxnSpPr/>
          <p:nvPr/>
        </p:nvCxnSpPr>
        <p:spPr>
          <a:xfrm flipH="1" rot="10800000">
            <a:off x="6330347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7" name="Google Shape;1327;p78"/>
          <p:cNvCxnSpPr/>
          <p:nvPr/>
        </p:nvCxnSpPr>
        <p:spPr>
          <a:xfrm flipH="1" rot="10800000">
            <a:off x="6330347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8" name="Google Shape;1328;p78"/>
          <p:cNvCxnSpPr/>
          <p:nvPr/>
        </p:nvCxnSpPr>
        <p:spPr>
          <a:xfrm flipH="1" rot="10800000">
            <a:off x="6330347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78"/>
          <p:cNvCxnSpPr/>
          <p:nvPr/>
        </p:nvCxnSpPr>
        <p:spPr>
          <a:xfrm flipH="1" rot="10800000">
            <a:off x="7533597" y="16081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78"/>
          <p:cNvCxnSpPr/>
          <p:nvPr/>
        </p:nvCxnSpPr>
        <p:spPr>
          <a:xfrm>
            <a:off x="7533597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78"/>
          <p:cNvCxnSpPr/>
          <p:nvPr/>
        </p:nvCxnSpPr>
        <p:spPr>
          <a:xfrm>
            <a:off x="7533597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78"/>
          <p:cNvCxnSpPr/>
          <p:nvPr/>
        </p:nvCxnSpPr>
        <p:spPr>
          <a:xfrm flipH="1" rot="10800000">
            <a:off x="7533597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78"/>
          <p:cNvCxnSpPr/>
          <p:nvPr/>
        </p:nvCxnSpPr>
        <p:spPr>
          <a:xfrm flipH="1" rot="10800000">
            <a:off x="7533597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4" name="Google Shape;1334;p78"/>
          <p:cNvCxnSpPr/>
          <p:nvPr/>
        </p:nvCxnSpPr>
        <p:spPr>
          <a:xfrm>
            <a:off x="7533597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78"/>
          <p:cNvCxnSpPr/>
          <p:nvPr/>
        </p:nvCxnSpPr>
        <p:spPr>
          <a:xfrm flipH="1" rot="10800000">
            <a:off x="7533597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78"/>
          <p:cNvCxnSpPr/>
          <p:nvPr/>
        </p:nvCxnSpPr>
        <p:spPr>
          <a:xfrm flipH="1" rot="10800000">
            <a:off x="7533597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78"/>
          <p:cNvCxnSpPr/>
          <p:nvPr/>
        </p:nvCxnSpPr>
        <p:spPr>
          <a:xfrm flipH="1" rot="10800000">
            <a:off x="7533597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78"/>
          <p:cNvCxnSpPr>
            <a:stCxn id="1294" idx="2"/>
            <a:endCxn id="1314" idx="2"/>
          </p:cNvCxnSpPr>
          <p:nvPr/>
        </p:nvCxnSpPr>
        <p:spPr>
          <a:xfrm flipH="1" rot="10800000">
            <a:off x="6783658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39" name="Google Shape;1339;p78"/>
          <p:cNvCxnSpPr>
            <a:stCxn id="1294" idx="2"/>
            <a:endCxn id="1315" idx="2"/>
          </p:cNvCxnSpPr>
          <p:nvPr/>
        </p:nvCxnSpPr>
        <p:spPr>
          <a:xfrm flipH="1" rot="10800000">
            <a:off x="6783658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40" name="Google Shape;1340;p78"/>
          <p:cNvCxnSpPr>
            <a:stCxn id="1294" idx="2"/>
            <a:endCxn id="1316" idx="2"/>
          </p:cNvCxnSpPr>
          <p:nvPr/>
        </p:nvCxnSpPr>
        <p:spPr>
          <a:xfrm flipH="1" rot="10800000">
            <a:off x="6783658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41" name="Google Shape;1341;p78"/>
          <p:cNvCxnSpPr>
            <a:stCxn id="1295" idx="2"/>
            <a:endCxn id="1317" idx="2"/>
          </p:cNvCxnSpPr>
          <p:nvPr/>
        </p:nvCxnSpPr>
        <p:spPr>
          <a:xfrm flipH="1" rot="10800000">
            <a:off x="7986888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42" name="Google Shape;1342;p78"/>
          <p:cNvCxnSpPr>
            <a:stCxn id="1295" idx="2"/>
            <a:endCxn id="1318" idx="2"/>
          </p:cNvCxnSpPr>
          <p:nvPr/>
        </p:nvCxnSpPr>
        <p:spPr>
          <a:xfrm flipH="1" rot="10800000">
            <a:off x="7986888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43" name="Google Shape;1343;p78"/>
          <p:cNvCxnSpPr>
            <a:stCxn id="1295" idx="2"/>
            <a:endCxn id="1319" idx="2"/>
          </p:cNvCxnSpPr>
          <p:nvPr/>
        </p:nvCxnSpPr>
        <p:spPr>
          <a:xfrm flipH="1" rot="10800000">
            <a:off x="7986888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44" name="Google Shape;1344;p78"/>
          <p:cNvSpPr txBox="1"/>
          <p:nvPr/>
        </p:nvSpPr>
        <p:spPr>
          <a:xfrm>
            <a:off x="521675" y="12898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[for first element]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p(James | N)</a:t>
            </a:r>
            <a:r>
              <a:rPr lang="en">
                <a:solidFill>
                  <a:schemeClr val="dk1"/>
                </a:solidFill>
              </a:rPr>
              <a:t> β(0,N)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= N)</a:t>
            </a:r>
            <a:endParaRPr/>
          </a:p>
        </p:txBody>
      </p:sp>
      <p:sp>
        <p:nvSpPr>
          <p:cNvPr id="1345" name="Google Shape;1345;p78"/>
          <p:cNvSpPr txBox="1"/>
          <p:nvPr/>
        </p:nvSpPr>
        <p:spPr>
          <a:xfrm>
            <a:off x="521675" y="19401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[for first element]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p(James | N)</a:t>
            </a:r>
            <a:r>
              <a:rPr lang="en">
                <a:solidFill>
                  <a:schemeClr val="dk1"/>
                </a:solidFill>
              </a:rPr>
              <a:t> β(0,V)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= 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6" name="Google Shape;1346;p78"/>
          <p:cNvSpPr txBox="1"/>
          <p:nvPr/>
        </p:nvSpPr>
        <p:spPr>
          <a:xfrm>
            <a:off x="521675" y="258533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[for first element]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p(James | DT)</a:t>
            </a:r>
            <a:r>
              <a:rPr lang="en">
                <a:solidFill>
                  <a:schemeClr val="dk1"/>
                </a:solidFill>
              </a:rPr>
              <a:t> β(0,DT)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= DT)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47" name="Google Shape;1347;p78"/>
          <p:cNvCxnSpPr>
            <a:stCxn id="1299" idx="6"/>
            <a:endCxn id="1302" idx="2"/>
          </p:cNvCxnSpPr>
          <p:nvPr/>
        </p:nvCxnSpPr>
        <p:spPr>
          <a:xfrm flipH="1" rot="10800000">
            <a:off x="5127197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8" name="Google Shape;1348;p78"/>
          <p:cNvCxnSpPr>
            <a:stCxn id="1299" idx="6"/>
            <a:endCxn id="1301" idx="2"/>
          </p:cNvCxnSpPr>
          <p:nvPr/>
        </p:nvCxnSpPr>
        <p:spPr>
          <a:xfrm>
            <a:off x="5127197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78"/>
          <p:cNvCxnSpPr>
            <a:stCxn id="1299" idx="6"/>
            <a:endCxn id="1300" idx="2"/>
          </p:cNvCxnSpPr>
          <p:nvPr/>
        </p:nvCxnSpPr>
        <p:spPr>
          <a:xfrm>
            <a:off x="5127197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78"/>
          <p:cNvCxnSpPr>
            <a:stCxn id="1293" idx="2"/>
            <a:endCxn id="1302" idx="2"/>
          </p:cNvCxnSpPr>
          <p:nvPr/>
        </p:nvCxnSpPr>
        <p:spPr>
          <a:xfrm flipH="1" rot="10800000">
            <a:off x="5580403" y="1610438"/>
            <a:ext cx="95400" cy="2602200"/>
          </a:xfrm>
          <a:prstGeom prst="curvedConnector3">
            <a:avLst>
              <a:gd fmla="val -40317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Forward-Backward Algorithm</a:t>
            </a:r>
            <a:endParaRPr/>
          </a:p>
        </p:txBody>
      </p:sp>
      <p:grpSp>
        <p:nvGrpSpPr>
          <p:cNvPr id="1356" name="Google Shape;1356;p79"/>
          <p:cNvGrpSpPr/>
          <p:nvPr/>
        </p:nvGrpSpPr>
        <p:grpSpPr>
          <a:xfrm>
            <a:off x="848424" y="1282163"/>
            <a:ext cx="4548539" cy="3353175"/>
            <a:chOff x="848424" y="1282163"/>
            <a:chExt cx="4548539" cy="3353175"/>
          </a:xfrm>
        </p:grpSpPr>
        <p:sp>
          <p:nvSpPr>
            <p:cNvPr id="1357" name="Google Shape;1357;p79"/>
            <p:cNvSpPr/>
            <p:nvPr/>
          </p:nvSpPr>
          <p:spPr>
            <a:xfrm>
              <a:off x="2145078" y="3789938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ate</a:t>
              </a:r>
              <a:endParaRPr/>
            </a:p>
          </p:txBody>
        </p:sp>
        <p:sp>
          <p:nvSpPr>
            <p:cNvPr id="1358" name="Google Shape;1358;p79"/>
            <p:cNvSpPr/>
            <p:nvPr/>
          </p:nvSpPr>
          <p:spPr>
            <a:xfrm>
              <a:off x="3348333" y="3789938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</a:t>
              </a:r>
              <a:endParaRPr/>
            </a:p>
          </p:txBody>
        </p:sp>
        <p:sp>
          <p:nvSpPr>
            <p:cNvPr id="1359" name="Google Shape;1359;p79"/>
            <p:cNvSpPr/>
            <p:nvPr/>
          </p:nvSpPr>
          <p:spPr>
            <a:xfrm>
              <a:off x="4551563" y="3789938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food</a:t>
              </a:r>
              <a:endParaRPr/>
            </a:p>
          </p:txBody>
        </p:sp>
        <p:sp>
          <p:nvSpPr>
            <p:cNvPr id="1360" name="Google Shape;1360;p79"/>
            <p:cNvSpPr/>
            <p:nvPr/>
          </p:nvSpPr>
          <p:spPr>
            <a:xfrm>
              <a:off x="848424" y="3789938"/>
              <a:ext cx="10323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James</a:t>
              </a:r>
              <a:endParaRPr/>
            </a:p>
          </p:txBody>
        </p:sp>
        <p:sp>
          <p:nvSpPr>
            <p:cNvPr id="1361" name="Google Shape;1361;p79"/>
            <p:cNvSpPr/>
            <p:nvPr/>
          </p:nvSpPr>
          <p:spPr>
            <a:xfrm>
              <a:off x="1037272" y="25938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DT</a:t>
              </a:r>
              <a:endParaRPr/>
            </a:p>
          </p:txBody>
        </p:sp>
        <p:sp>
          <p:nvSpPr>
            <p:cNvPr id="1362" name="Google Shape;1362;p79"/>
            <p:cNvSpPr/>
            <p:nvPr/>
          </p:nvSpPr>
          <p:spPr>
            <a:xfrm>
              <a:off x="1037272" y="19382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1363" name="Google Shape;1363;p79"/>
            <p:cNvSpPr/>
            <p:nvPr/>
          </p:nvSpPr>
          <p:spPr>
            <a:xfrm>
              <a:off x="1037272" y="12836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364" name="Google Shape;1364;p79"/>
            <p:cNvSpPr/>
            <p:nvPr/>
          </p:nvSpPr>
          <p:spPr>
            <a:xfrm>
              <a:off x="2240472" y="25933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DT</a:t>
              </a:r>
              <a:endParaRPr/>
            </a:p>
          </p:txBody>
        </p:sp>
        <p:sp>
          <p:nvSpPr>
            <p:cNvPr id="1365" name="Google Shape;1365;p79"/>
            <p:cNvSpPr/>
            <p:nvPr/>
          </p:nvSpPr>
          <p:spPr>
            <a:xfrm>
              <a:off x="2240472" y="19377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1366" name="Google Shape;1366;p79"/>
            <p:cNvSpPr/>
            <p:nvPr/>
          </p:nvSpPr>
          <p:spPr>
            <a:xfrm>
              <a:off x="2240472" y="12831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cxnSp>
          <p:nvCxnSpPr>
            <p:cNvPr id="1367" name="Google Shape;1367;p79"/>
            <p:cNvCxnSpPr>
              <a:stCxn id="1363" idx="6"/>
              <a:endCxn id="1366" idx="2"/>
            </p:cNvCxnSpPr>
            <p:nvPr/>
          </p:nvCxnSpPr>
          <p:spPr>
            <a:xfrm flipH="1" rot="10800000">
              <a:off x="1691872" y="1610363"/>
              <a:ext cx="548700" cy="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8" name="Google Shape;1368;p79"/>
            <p:cNvCxnSpPr>
              <a:stCxn id="1363" idx="6"/>
              <a:endCxn id="1365" idx="2"/>
            </p:cNvCxnSpPr>
            <p:nvPr/>
          </p:nvCxnSpPr>
          <p:spPr>
            <a:xfrm>
              <a:off x="1691872" y="1610963"/>
              <a:ext cx="548700" cy="65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9" name="Google Shape;1369;p79"/>
            <p:cNvCxnSpPr>
              <a:stCxn id="1363" idx="6"/>
              <a:endCxn id="1364" idx="2"/>
            </p:cNvCxnSpPr>
            <p:nvPr/>
          </p:nvCxnSpPr>
          <p:spPr>
            <a:xfrm>
              <a:off x="1691872" y="1610963"/>
              <a:ext cx="548700" cy="130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0" name="Google Shape;1370;p79"/>
            <p:cNvCxnSpPr>
              <a:stCxn id="1362" idx="6"/>
              <a:endCxn id="1365" idx="2"/>
            </p:cNvCxnSpPr>
            <p:nvPr/>
          </p:nvCxnSpPr>
          <p:spPr>
            <a:xfrm flipH="1" rot="10800000">
              <a:off x="1691872" y="2264963"/>
              <a:ext cx="5487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1" name="Google Shape;1371;p79"/>
            <p:cNvCxnSpPr>
              <a:stCxn id="1362" idx="6"/>
              <a:endCxn id="1366" idx="2"/>
            </p:cNvCxnSpPr>
            <p:nvPr/>
          </p:nvCxnSpPr>
          <p:spPr>
            <a:xfrm flipH="1" rot="10800000">
              <a:off x="1691872" y="1610363"/>
              <a:ext cx="548700" cy="655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2" name="Google Shape;1372;p79"/>
            <p:cNvCxnSpPr>
              <a:stCxn id="1362" idx="6"/>
              <a:endCxn id="1364" idx="2"/>
            </p:cNvCxnSpPr>
            <p:nvPr/>
          </p:nvCxnSpPr>
          <p:spPr>
            <a:xfrm>
              <a:off x="1691872" y="2265563"/>
              <a:ext cx="548700" cy="65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3" name="Google Shape;1373;p79"/>
            <p:cNvCxnSpPr>
              <a:stCxn id="1361" idx="6"/>
              <a:endCxn id="1366" idx="2"/>
            </p:cNvCxnSpPr>
            <p:nvPr/>
          </p:nvCxnSpPr>
          <p:spPr>
            <a:xfrm flipH="1" rot="10800000">
              <a:off x="1691872" y="1610463"/>
              <a:ext cx="548700" cy="1310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4" name="Google Shape;1374;p79"/>
            <p:cNvCxnSpPr>
              <a:stCxn id="1361" idx="6"/>
              <a:endCxn id="1365" idx="2"/>
            </p:cNvCxnSpPr>
            <p:nvPr/>
          </p:nvCxnSpPr>
          <p:spPr>
            <a:xfrm flipH="1" rot="10800000">
              <a:off x="1691872" y="2265063"/>
              <a:ext cx="548700" cy="6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5" name="Google Shape;1375;p79"/>
            <p:cNvCxnSpPr>
              <a:stCxn id="1361" idx="6"/>
              <a:endCxn id="1364" idx="2"/>
            </p:cNvCxnSpPr>
            <p:nvPr/>
          </p:nvCxnSpPr>
          <p:spPr>
            <a:xfrm flipH="1" rot="10800000">
              <a:off x="1691872" y="2920563"/>
              <a:ext cx="5487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76" name="Google Shape;1376;p79"/>
            <p:cNvGrpSpPr/>
            <p:nvPr/>
          </p:nvGrpSpPr>
          <p:grpSpPr>
            <a:xfrm>
              <a:off x="848424" y="1610438"/>
              <a:ext cx="1392055" cy="2602200"/>
              <a:chOff x="848424" y="1610438"/>
              <a:chExt cx="1392055" cy="2602200"/>
            </a:xfrm>
          </p:grpSpPr>
          <p:cxnSp>
            <p:nvCxnSpPr>
              <p:cNvPr id="1377" name="Google Shape;1377;p79"/>
              <p:cNvCxnSpPr>
                <a:stCxn id="1360" idx="2"/>
                <a:endCxn id="1362" idx="2"/>
              </p:cNvCxnSpPr>
              <p:nvPr/>
            </p:nvCxnSpPr>
            <p:spPr>
              <a:xfrm flipH="1" rot="10800000">
                <a:off x="848424" y="2265638"/>
                <a:ext cx="188700" cy="1947000"/>
              </a:xfrm>
              <a:prstGeom prst="curvedConnector3">
                <a:avLst>
                  <a:gd fmla="val -170084" name="adj1"/>
                </a:avLst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378" name="Google Shape;1378;p79"/>
              <p:cNvCxnSpPr>
                <a:stCxn id="1360" idx="2"/>
                <a:endCxn id="1363" idx="2"/>
              </p:cNvCxnSpPr>
              <p:nvPr/>
            </p:nvCxnSpPr>
            <p:spPr>
              <a:xfrm flipH="1" rot="10800000">
                <a:off x="848424" y="1611038"/>
                <a:ext cx="188700" cy="2601600"/>
              </a:xfrm>
              <a:prstGeom prst="curvedConnector3">
                <a:avLst>
                  <a:gd fmla="val -218839" name="adj1"/>
                </a:avLst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379" name="Google Shape;1379;p79"/>
              <p:cNvCxnSpPr>
                <a:stCxn id="1360" idx="2"/>
                <a:endCxn id="1361" idx="2"/>
              </p:cNvCxnSpPr>
              <p:nvPr/>
            </p:nvCxnSpPr>
            <p:spPr>
              <a:xfrm flipH="1" rot="10800000">
                <a:off x="848424" y="2921138"/>
                <a:ext cx="188700" cy="1291500"/>
              </a:xfrm>
              <a:prstGeom prst="curvedConnector3">
                <a:avLst>
                  <a:gd fmla="val -126192" name="adj1"/>
                </a:avLst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380" name="Google Shape;1380;p79"/>
              <p:cNvCxnSpPr>
                <a:stCxn id="1357" idx="2"/>
                <a:endCxn id="1364" idx="2"/>
              </p:cNvCxnSpPr>
              <p:nvPr/>
            </p:nvCxnSpPr>
            <p:spPr>
              <a:xfrm flipH="1" rot="10800000">
                <a:off x="2145078" y="2920538"/>
                <a:ext cx="95400" cy="1292100"/>
              </a:xfrm>
              <a:prstGeom prst="curvedConnector3">
                <a:avLst>
                  <a:gd fmla="val -249607" name="adj1"/>
                </a:avLst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381" name="Google Shape;1381;p79"/>
              <p:cNvCxnSpPr>
                <a:stCxn id="1357" idx="2"/>
                <a:endCxn id="1365" idx="2"/>
              </p:cNvCxnSpPr>
              <p:nvPr/>
            </p:nvCxnSpPr>
            <p:spPr>
              <a:xfrm flipH="1" rot="10800000">
                <a:off x="2145078" y="2265038"/>
                <a:ext cx="95400" cy="1947600"/>
              </a:xfrm>
              <a:prstGeom prst="curvedConnector3">
                <a:avLst>
                  <a:gd fmla="val -326026" name="adj1"/>
                </a:avLst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382" name="Google Shape;1382;p79"/>
              <p:cNvCxnSpPr>
                <a:stCxn id="1357" idx="2"/>
                <a:endCxn id="1366" idx="2"/>
              </p:cNvCxnSpPr>
              <p:nvPr/>
            </p:nvCxnSpPr>
            <p:spPr>
              <a:xfrm flipH="1" rot="10800000">
                <a:off x="2145078" y="1610438"/>
                <a:ext cx="95400" cy="2602200"/>
              </a:xfrm>
              <a:prstGeom prst="curvedConnector3">
                <a:avLst>
                  <a:gd fmla="val -403174" name="adj1"/>
                </a:avLst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</p:grpSp>
        <p:sp>
          <p:nvSpPr>
            <p:cNvPr id="1383" name="Google Shape;1383;p79"/>
            <p:cNvSpPr/>
            <p:nvPr/>
          </p:nvSpPr>
          <p:spPr>
            <a:xfrm>
              <a:off x="3443672" y="25928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DT</a:t>
              </a:r>
              <a:endParaRPr/>
            </a:p>
          </p:txBody>
        </p:sp>
        <p:sp>
          <p:nvSpPr>
            <p:cNvPr id="1384" name="Google Shape;1384;p79"/>
            <p:cNvSpPr/>
            <p:nvPr/>
          </p:nvSpPr>
          <p:spPr>
            <a:xfrm>
              <a:off x="3443672" y="19372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1385" name="Google Shape;1385;p79"/>
            <p:cNvSpPr/>
            <p:nvPr/>
          </p:nvSpPr>
          <p:spPr>
            <a:xfrm>
              <a:off x="3443672" y="12826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386" name="Google Shape;1386;p79"/>
            <p:cNvSpPr/>
            <p:nvPr/>
          </p:nvSpPr>
          <p:spPr>
            <a:xfrm>
              <a:off x="4646872" y="25923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DT</a:t>
              </a:r>
              <a:endParaRPr/>
            </a:p>
          </p:txBody>
        </p:sp>
        <p:sp>
          <p:nvSpPr>
            <p:cNvPr id="1387" name="Google Shape;1387;p79"/>
            <p:cNvSpPr/>
            <p:nvPr/>
          </p:nvSpPr>
          <p:spPr>
            <a:xfrm>
              <a:off x="4646872" y="19367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1388" name="Google Shape;1388;p79"/>
            <p:cNvSpPr/>
            <p:nvPr/>
          </p:nvSpPr>
          <p:spPr>
            <a:xfrm>
              <a:off x="4646872" y="1282163"/>
              <a:ext cx="654600" cy="654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cxnSp>
          <p:nvCxnSpPr>
            <p:cNvPr id="1389" name="Google Shape;1389;p79"/>
            <p:cNvCxnSpPr/>
            <p:nvPr/>
          </p:nvCxnSpPr>
          <p:spPr>
            <a:xfrm flipH="1" rot="10800000">
              <a:off x="2895022" y="1608663"/>
              <a:ext cx="548700" cy="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0" name="Google Shape;1390;p79"/>
            <p:cNvCxnSpPr/>
            <p:nvPr/>
          </p:nvCxnSpPr>
          <p:spPr>
            <a:xfrm>
              <a:off x="2895022" y="1609263"/>
              <a:ext cx="548700" cy="65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1" name="Google Shape;1391;p79"/>
            <p:cNvCxnSpPr/>
            <p:nvPr/>
          </p:nvCxnSpPr>
          <p:spPr>
            <a:xfrm>
              <a:off x="2895022" y="1609263"/>
              <a:ext cx="548700" cy="130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2" name="Google Shape;1392;p79"/>
            <p:cNvCxnSpPr/>
            <p:nvPr/>
          </p:nvCxnSpPr>
          <p:spPr>
            <a:xfrm flipH="1" rot="10800000">
              <a:off x="2895022" y="2263263"/>
              <a:ext cx="5487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3" name="Google Shape;1393;p79"/>
            <p:cNvCxnSpPr/>
            <p:nvPr/>
          </p:nvCxnSpPr>
          <p:spPr>
            <a:xfrm flipH="1" rot="10800000">
              <a:off x="2895022" y="1608663"/>
              <a:ext cx="548700" cy="655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4" name="Google Shape;1394;p79"/>
            <p:cNvCxnSpPr/>
            <p:nvPr/>
          </p:nvCxnSpPr>
          <p:spPr>
            <a:xfrm>
              <a:off x="2895022" y="2263863"/>
              <a:ext cx="548700" cy="65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5" name="Google Shape;1395;p79"/>
            <p:cNvCxnSpPr/>
            <p:nvPr/>
          </p:nvCxnSpPr>
          <p:spPr>
            <a:xfrm flipH="1" rot="10800000">
              <a:off x="2895022" y="1608763"/>
              <a:ext cx="548700" cy="1310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6" name="Google Shape;1396;p79"/>
            <p:cNvCxnSpPr/>
            <p:nvPr/>
          </p:nvCxnSpPr>
          <p:spPr>
            <a:xfrm flipH="1" rot="10800000">
              <a:off x="2895022" y="2263363"/>
              <a:ext cx="548700" cy="6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7" name="Google Shape;1397;p79"/>
            <p:cNvCxnSpPr/>
            <p:nvPr/>
          </p:nvCxnSpPr>
          <p:spPr>
            <a:xfrm flipH="1" rot="10800000">
              <a:off x="2895022" y="2918863"/>
              <a:ext cx="5487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8" name="Google Shape;1398;p79"/>
            <p:cNvCxnSpPr/>
            <p:nvPr/>
          </p:nvCxnSpPr>
          <p:spPr>
            <a:xfrm flipH="1" rot="10800000">
              <a:off x="4098272" y="1608163"/>
              <a:ext cx="548700" cy="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9" name="Google Shape;1399;p79"/>
            <p:cNvCxnSpPr/>
            <p:nvPr/>
          </p:nvCxnSpPr>
          <p:spPr>
            <a:xfrm>
              <a:off x="4098272" y="1608763"/>
              <a:ext cx="548700" cy="65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0" name="Google Shape;1400;p79"/>
            <p:cNvCxnSpPr/>
            <p:nvPr/>
          </p:nvCxnSpPr>
          <p:spPr>
            <a:xfrm>
              <a:off x="4098272" y="1608763"/>
              <a:ext cx="548700" cy="130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1" name="Google Shape;1401;p79"/>
            <p:cNvCxnSpPr/>
            <p:nvPr/>
          </p:nvCxnSpPr>
          <p:spPr>
            <a:xfrm flipH="1" rot="10800000">
              <a:off x="4098272" y="2262763"/>
              <a:ext cx="5487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2" name="Google Shape;1402;p79"/>
            <p:cNvCxnSpPr/>
            <p:nvPr/>
          </p:nvCxnSpPr>
          <p:spPr>
            <a:xfrm flipH="1" rot="10800000">
              <a:off x="4098272" y="1608163"/>
              <a:ext cx="548700" cy="655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3" name="Google Shape;1403;p79"/>
            <p:cNvCxnSpPr/>
            <p:nvPr/>
          </p:nvCxnSpPr>
          <p:spPr>
            <a:xfrm>
              <a:off x="4098272" y="2263363"/>
              <a:ext cx="548700" cy="65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4" name="Google Shape;1404;p79"/>
            <p:cNvCxnSpPr/>
            <p:nvPr/>
          </p:nvCxnSpPr>
          <p:spPr>
            <a:xfrm flipH="1" rot="10800000">
              <a:off x="4098272" y="1608263"/>
              <a:ext cx="548700" cy="1310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5" name="Google Shape;1405;p79"/>
            <p:cNvCxnSpPr/>
            <p:nvPr/>
          </p:nvCxnSpPr>
          <p:spPr>
            <a:xfrm flipH="1" rot="10800000">
              <a:off x="4098272" y="2262863"/>
              <a:ext cx="548700" cy="6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6" name="Google Shape;1406;p79"/>
            <p:cNvCxnSpPr/>
            <p:nvPr/>
          </p:nvCxnSpPr>
          <p:spPr>
            <a:xfrm flipH="1" rot="10800000">
              <a:off x="4098272" y="2918363"/>
              <a:ext cx="5487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7" name="Google Shape;1407;p79"/>
            <p:cNvCxnSpPr>
              <a:stCxn id="1358" idx="2"/>
              <a:endCxn id="1383" idx="2"/>
            </p:cNvCxnSpPr>
            <p:nvPr/>
          </p:nvCxnSpPr>
          <p:spPr>
            <a:xfrm flipH="1" rot="10800000">
              <a:off x="3348333" y="2920238"/>
              <a:ext cx="95400" cy="1292400"/>
            </a:xfrm>
            <a:prstGeom prst="curvedConnector3">
              <a:avLst>
                <a:gd fmla="val -207896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408" name="Google Shape;1408;p79"/>
            <p:cNvCxnSpPr>
              <a:stCxn id="1358" idx="2"/>
              <a:endCxn id="1384" idx="2"/>
            </p:cNvCxnSpPr>
            <p:nvPr/>
          </p:nvCxnSpPr>
          <p:spPr>
            <a:xfrm flipH="1" rot="10800000">
              <a:off x="3348333" y="2264438"/>
              <a:ext cx="95400" cy="1948200"/>
            </a:xfrm>
            <a:prstGeom prst="curvedConnector3">
              <a:avLst>
                <a:gd fmla="val -281586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409" name="Google Shape;1409;p79"/>
            <p:cNvCxnSpPr>
              <a:stCxn id="1358" idx="2"/>
              <a:endCxn id="1385" idx="2"/>
            </p:cNvCxnSpPr>
            <p:nvPr/>
          </p:nvCxnSpPr>
          <p:spPr>
            <a:xfrm flipH="1" rot="10800000">
              <a:off x="3348333" y="1609838"/>
              <a:ext cx="95400" cy="2602800"/>
            </a:xfrm>
            <a:prstGeom prst="curvedConnector3">
              <a:avLst>
                <a:gd fmla="val -382031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410" name="Google Shape;1410;p79"/>
            <p:cNvCxnSpPr>
              <a:stCxn id="1359" idx="2"/>
              <a:endCxn id="1386" idx="2"/>
            </p:cNvCxnSpPr>
            <p:nvPr/>
          </p:nvCxnSpPr>
          <p:spPr>
            <a:xfrm flipH="1" rot="10800000">
              <a:off x="4551563" y="2919638"/>
              <a:ext cx="95400" cy="1293000"/>
            </a:xfrm>
            <a:prstGeom prst="curvedConnector3">
              <a:avLst>
                <a:gd fmla="val -189924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411" name="Google Shape;1411;p79"/>
            <p:cNvCxnSpPr>
              <a:stCxn id="1359" idx="2"/>
              <a:endCxn id="1387" idx="2"/>
            </p:cNvCxnSpPr>
            <p:nvPr/>
          </p:nvCxnSpPr>
          <p:spPr>
            <a:xfrm flipH="1" rot="10800000">
              <a:off x="4551563" y="2264138"/>
              <a:ext cx="95400" cy="1948500"/>
            </a:xfrm>
            <a:prstGeom prst="curvedConnector3">
              <a:avLst>
                <a:gd fmla="val -256905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412" name="Google Shape;1412;p79"/>
            <p:cNvCxnSpPr>
              <a:stCxn id="1359" idx="2"/>
              <a:endCxn id="1388" idx="2"/>
            </p:cNvCxnSpPr>
            <p:nvPr/>
          </p:nvCxnSpPr>
          <p:spPr>
            <a:xfrm flipH="1" rot="10800000">
              <a:off x="4551563" y="1609538"/>
              <a:ext cx="95400" cy="2603100"/>
            </a:xfrm>
            <a:prstGeom prst="curvedConnector3">
              <a:avLst>
                <a:gd fmla="val -384159" name="adj1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413" name="Google Shape;1413;p79"/>
          <p:cNvSpPr txBox="1"/>
          <p:nvPr/>
        </p:nvSpPr>
        <p:spPr>
          <a:xfrm>
            <a:off x="5554700" y="12898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α(1,N) β(1,N)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N)</a:t>
            </a:r>
            <a:endParaRPr/>
          </a:p>
        </p:txBody>
      </p:sp>
      <p:sp>
        <p:nvSpPr>
          <p:cNvPr id="1414" name="Google Shape;1414;p79"/>
          <p:cNvSpPr txBox="1"/>
          <p:nvPr/>
        </p:nvSpPr>
        <p:spPr>
          <a:xfrm>
            <a:off x="5554700" y="19401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α(1,V) β(1,V)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5" name="Google Shape;1415;p79"/>
          <p:cNvSpPr txBox="1"/>
          <p:nvPr/>
        </p:nvSpPr>
        <p:spPr>
          <a:xfrm>
            <a:off x="5554700" y="258533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α(1,DT) β(1,DR)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DT)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Forward-Backward Algorithm</a:t>
            </a:r>
            <a:endParaRPr/>
          </a:p>
        </p:txBody>
      </p:sp>
      <p:sp>
        <p:nvSpPr>
          <p:cNvPr id="1421" name="Google Shape;1421;p80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422" name="Google Shape;1422;p80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423" name="Google Shape;1423;p80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424" name="Google Shape;1424;p80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425" name="Google Shape;1425;p80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426" name="Google Shape;1426;p80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27" name="Google Shape;1427;p80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28" name="Google Shape;1428;p80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429" name="Google Shape;1429;p80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30" name="Google Shape;1430;p80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431" name="Google Shape;1431;p80"/>
          <p:cNvCxnSpPr>
            <a:stCxn id="1427" idx="6"/>
            <a:endCxn id="1429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80"/>
          <p:cNvCxnSpPr>
            <a:stCxn id="1427" idx="6"/>
            <a:endCxn id="1428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3" name="Google Shape;1433;p80"/>
          <p:cNvCxnSpPr>
            <a:stCxn id="1426" idx="6"/>
            <a:endCxn id="1429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4" name="Google Shape;1434;p80"/>
          <p:cNvCxnSpPr>
            <a:stCxn id="1426" idx="6"/>
            <a:endCxn id="1428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80"/>
          <p:cNvCxnSpPr>
            <a:stCxn id="1425" idx="6"/>
            <a:endCxn id="1429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6" name="Google Shape;1436;p80"/>
          <p:cNvCxnSpPr>
            <a:stCxn id="1425" idx="6"/>
            <a:endCxn id="1428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7" name="Google Shape;1437;p80"/>
          <p:cNvCxnSpPr>
            <a:stCxn id="1424" idx="2"/>
            <a:endCxn id="1426" idx="2"/>
          </p:cNvCxnSpPr>
          <p:nvPr/>
        </p:nvCxnSpPr>
        <p:spPr>
          <a:xfrm flipH="1" rot="10800000">
            <a:off x="848424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8" name="Google Shape;1438;p80"/>
          <p:cNvCxnSpPr>
            <a:stCxn id="1424" idx="2"/>
            <a:endCxn id="1427" idx="2"/>
          </p:cNvCxnSpPr>
          <p:nvPr/>
        </p:nvCxnSpPr>
        <p:spPr>
          <a:xfrm flipH="1" rot="10800000">
            <a:off x="848424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9" name="Google Shape;1439;p80"/>
          <p:cNvCxnSpPr>
            <a:stCxn id="1424" idx="2"/>
            <a:endCxn id="1425" idx="2"/>
          </p:cNvCxnSpPr>
          <p:nvPr/>
        </p:nvCxnSpPr>
        <p:spPr>
          <a:xfrm flipH="1" rot="10800000">
            <a:off x="848424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40" name="Google Shape;1440;p80"/>
          <p:cNvCxnSpPr>
            <a:stCxn id="1421" idx="2"/>
            <a:endCxn id="1428" idx="2"/>
          </p:cNvCxnSpPr>
          <p:nvPr/>
        </p:nvCxnSpPr>
        <p:spPr>
          <a:xfrm flipH="1" rot="10800000">
            <a:off x="2145078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41" name="Google Shape;1441;p80"/>
          <p:cNvCxnSpPr>
            <a:stCxn id="1421" idx="2"/>
            <a:endCxn id="1429" idx="2"/>
          </p:cNvCxnSpPr>
          <p:nvPr/>
        </p:nvCxnSpPr>
        <p:spPr>
          <a:xfrm flipH="1" rot="10800000">
            <a:off x="2145078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42" name="Google Shape;1442;p80"/>
          <p:cNvSpPr/>
          <p:nvPr/>
        </p:nvSpPr>
        <p:spPr>
          <a:xfrm>
            <a:off x="3443672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443" name="Google Shape;1443;p80"/>
          <p:cNvSpPr/>
          <p:nvPr/>
        </p:nvSpPr>
        <p:spPr>
          <a:xfrm>
            <a:off x="3443672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44" name="Google Shape;1444;p80"/>
          <p:cNvSpPr/>
          <p:nvPr/>
        </p:nvSpPr>
        <p:spPr>
          <a:xfrm>
            <a:off x="3443672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45" name="Google Shape;1445;p80"/>
          <p:cNvSpPr/>
          <p:nvPr/>
        </p:nvSpPr>
        <p:spPr>
          <a:xfrm>
            <a:off x="4646872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446" name="Google Shape;1446;p80"/>
          <p:cNvSpPr/>
          <p:nvPr/>
        </p:nvSpPr>
        <p:spPr>
          <a:xfrm>
            <a:off x="4646872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47" name="Google Shape;1447;p80"/>
          <p:cNvSpPr/>
          <p:nvPr/>
        </p:nvSpPr>
        <p:spPr>
          <a:xfrm>
            <a:off x="4646872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448" name="Google Shape;1448;p80"/>
          <p:cNvCxnSpPr/>
          <p:nvPr/>
        </p:nvCxnSpPr>
        <p:spPr>
          <a:xfrm flipH="1" rot="10800000">
            <a:off x="2895022" y="16086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0"/>
          <p:cNvCxnSpPr/>
          <p:nvPr/>
        </p:nvCxnSpPr>
        <p:spPr>
          <a:xfrm>
            <a:off x="2895022" y="16092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80"/>
          <p:cNvCxnSpPr/>
          <p:nvPr/>
        </p:nvCxnSpPr>
        <p:spPr>
          <a:xfrm>
            <a:off x="2895022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80"/>
          <p:cNvCxnSpPr/>
          <p:nvPr/>
        </p:nvCxnSpPr>
        <p:spPr>
          <a:xfrm flipH="1" rot="10800000">
            <a:off x="2895022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80"/>
          <p:cNvCxnSpPr/>
          <p:nvPr/>
        </p:nvCxnSpPr>
        <p:spPr>
          <a:xfrm flipH="1" rot="10800000">
            <a:off x="2895022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80"/>
          <p:cNvCxnSpPr/>
          <p:nvPr/>
        </p:nvCxnSpPr>
        <p:spPr>
          <a:xfrm>
            <a:off x="2895022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80"/>
          <p:cNvCxnSpPr/>
          <p:nvPr/>
        </p:nvCxnSpPr>
        <p:spPr>
          <a:xfrm flipH="1" rot="10800000">
            <a:off x="2895022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5" name="Google Shape;1455;p80"/>
          <p:cNvCxnSpPr/>
          <p:nvPr/>
        </p:nvCxnSpPr>
        <p:spPr>
          <a:xfrm flipH="1" rot="10800000">
            <a:off x="2895022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80"/>
          <p:cNvCxnSpPr/>
          <p:nvPr/>
        </p:nvCxnSpPr>
        <p:spPr>
          <a:xfrm flipH="1" rot="10800000">
            <a:off x="2895022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80"/>
          <p:cNvCxnSpPr/>
          <p:nvPr/>
        </p:nvCxnSpPr>
        <p:spPr>
          <a:xfrm flipH="1" rot="10800000">
            <a:off x="4098272" y="16081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80"/>
          <p:cNvCxnSpPr/>
          <p:nvPr/>
        </p:nvCxnSpPr>
        <p:spPr>
          <a:xfrm>
            <a:off x="4098272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80"/>
          <p:cNvCxnSpPr/>
          <p:nvPr/>
        </p:nvCxnSpPr>
        <p:spPr>
          <a:xfrm>
            <a:off x="4098272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80"/>
          <p:cNvCxnSpPr/>
          <p:nvPr/>
        </p:nvCxnSpPr>
        <p:spPr>
          <a:xfrm flipH="1" rot="10800000">
            <a:off x="4098272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80"/>
          <p:cNvCxnSpPr/>
          <p:nvPr/>
        </p:nvCxnSpPr>
        <p:spPr>
          <a:xfrm flipH="1" rot="10800000">
            <a:off x="4098272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2" name="Google Shape;1462;p80"/>
          <p:cNvCxnSpPr/>
          <p:nvPr/>
        </p:nvCxnSpPr>
        <p:spPr>
          <a:xfrm>
            <a:off x="4098272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80"/>
          <p:cNvCxnSpPr/>
          <p:nvPr/>
        </p:nvCxnSpPr>
        <p:spPr>
          <a:xfrm flipH="1" rot="10800000">
            <a:off x="4098272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4" name="Google Shape;1464;p80"/>
          <p:cNvCxnSpPr/>
          <p:nvPr/>
        </p:nvCxnSpPr>
        <p:spPr>
          <a:xfrm flipH="1" rot="10800000">
            <a:off x="4098272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80"/>
          <p:cNvCxnSpPr/>
          <p:nvPr/>
        </p:nvCxnSpPr>
        <p:spPr>
          <a:xfrm flipH="1" rot="10800000">
            <a:off x="4098272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6" name="Google Shape;1466;p80"/>
          <p:cNvCxnSpPr>
            <a:stCxn id="1422" idx="2"/>
            <a:endCxn id="1442" idx="2"/>
          </p:cNvCxnSpPr>
          <p:nvPr/>
        </p:nvCxnSpPr>
        <p:spPr>
          <a:xfrm flipH="1" rot="10800000">
            <a:off x="3348333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67" name="Google Shape;1467;p80"/>
          <p:cNvCxnSpPr>
            <a:stCxn id="1422" idx="2"/>
            <a:endCxn id="1443" idx="2"/>
          </p:cNvCxnSpPr>
          <p:nvPr/>
        </p:nvCxnSpPr>
        <p:spPr>
          <a:xfrm flipH="1" rot="10800000">
            <a:off x="3348333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68" name="Google Shape;1468;p80"/>
          <p:cNvCxnSpPr>
            <a:stCxn id="1422" idx="2"/>
            <a:endCxn id="1444" idx="2"/>
          </p:cNvCxnSpPr>
          <p:nvPr/>
        </p:nvCxnSpPr>
        <p:spPr>
          <a:xfrm flipH="1" rot="10800000">
            <a:off x="3348333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69" name="Google Shape;1469;p80"/>
          <p:cNvCxnSpPr>
            <a:stCxn id="1423" idx="2"/>
            <a:endCxn id="1445" idx="2"/>
          </p:cNvCxnSpPr>
          <p:nvPr/>
        </p:nvCxnSpPr>
        <p:spPr>
          <a:xfrm flipH="1" rot="10800000">
            <a:off x="4551563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0" name="Google Shape;1470;p80"/>
          <p:cNvCxnSpPr>
            <a:stCxn id="1423" idx="2"/>
            <a:endCxn id="1446" idx="2"/>
          </p:cNvCxnSpPr>
          <p:nvPr/>
        </p:nvCxnSpPr>
        <p:spPr>
          <a:xfrm flipH="1" rot="10800000">
            <a:off x="4551563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1" name="Google Shape;1471;p80"/>
          <p:cNvCxnSpPr>
            <a:stCxn id="1423" idx="2"/>
            <a:endCxn id="1447" idx="2"/>
          </p:cNvCxnSpPr>
          <p:nvPr/>
        </p:nvCxnSpPr>
        <p:spPr>
          <a:xfrm flipH="1" rot="10800000">
            <a:off x="4551563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2" name="Google Shape;1472;p80"/>
          <p:cNvCxnSpPr>
            <a:stCxn id="1427" idx="6"/>
            <a:endCxn id="1430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3" name="Google Shape;1473;p80"/>
          <p:cNvCxnSpPr>
            <a:stCxn id="1426" idx="6"/>
            <a:endCxn id="1430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4" name="Google Shape;1474;p80"/>
          <p:cNvCxnSpPr>
            <a:stCxn id="1425" idx="6"/>
            <a:endCxn id="1430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5" name="Google Shape;1475;p80"/>
          <p:cNvCxnSpPr>
            <a:stCxn id="1421" idx="2"/>
            <a:endCxn id="1430" idx="2"/>
          </p:cNvCxnSpPr>
          <p:nvPr/>
        </p:nvCxnSpPr>
        <p:spPr>
          <a:xfrm flipH="1" rot="10800000">
            <a:off x="2145078" y="1610438"/>
            <a:ext cx="95400" cy="2602200"/>
          </a:xfrm>
          <a:prstGeom prst="curvedConnector3">
            <a:avLst>
              <a:gd fmla="val -40317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6" name="Google Shape;1476;p80"/>
          <p:cNvSpPr txBox="1"/>
          <p:nvPr/>
        </p:nvSpPr>
        <p:spPr>
          <a:xfrm>
            <a:off x="5554700" y="12898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α(1,N)</a:t>
            </a:r>
            <a:r>
              <a:rPr lang="en">
                <a:solidFill>
                  <a:schemeClr val="dk1"/>
                </a:solidFill>
              </a:rPr>
              <a:t> β(1,N)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N)</a:t>
            </a:r>
            <a:endParaRPr/>
          </a:p>
        </p:txBody>
      </p:sp>
      <p:sp>
        <p:nvSpPr>
          <p:cNvPr id="1477" name="Google Shape;1477;p80"/>
          <p:cNvSpPr txBox="1"/>
          <p:nvPr/>
        </p:nvSpPr>
        <p:spPr>
          <a:xfrm>
            <a:off x="5554700" y="19401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α(1,V) β(1,V)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8" name="Google Shape;1478;p80"/>
          <p:cNvSpPr txBox="1"/>
          <p:nvPr/>
        </p:nvSpPr>
        <p:spPr>
          <a:xfrm>
            <a:off x="5554700" y="258533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α(1,DT) β(1,DR)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DT)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3" name="Google Shape;1483;p81"/>
          <p:cNvCxnSpPr>
            <a:stCxn id="1484" idx="2"/>
            <a:endCxn id="1485" idx="2"/>
          </p:cNvCxnSpPr>
          <p:nvPr/>
        </p:nvCxnSpPr>
        <p:spPr>
          <a:xfrm flipH="1" rot="10800000">
            <a:off x="4551563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86" name="Google Shape;1486;p81"/>
          <p:cNvCxnSpPr>
            <a:stCxn id="1484" idx="2"/>
            <a:endCxn id="1487" idx="2"/>
          </p:cNvCxnSpPr>
          <p:nvPr/>
        </p:nvCxnSpPr>
        <p:spPr>
          <a:xfrm flipH="1" rot="10800000">
            <a:off x="4551563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88" name="Google Shape;1488;p81"/>
          <p:cNvCxnSpPr>
            <a:stCxn id="1484" idx="2"/>
            <a:endCxn id="1489" idx="2"/>
          </p:cNvCxnSpPr>
          <p:nvPr/>
        </p:nvCxnSpPr>
        <p:spPr>
          <a:xfrm flipH="1" rot="10800000">
            <a:off x="4551563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0" name="Google Shape;1490;p81"/>
          <p:cNvCxnSpPr/>
          <p:nvPr/>
        </p:nvCxnSpPr>
        <p:spPr>
          <a:xfrm flipH="1" rot="10800000">
            <a:off x="2895022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1"/>
          <p:cNvCxnSpPr/>
          <p:nvPr/>
        </p:nvCxnSpPr>
        <p:spPr>
          <a:xfrm flipH="1" rot="10800000">
            <a:off x="2895022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81"/>
          <p:cNvCxnSpPr/>
          <p:nvPr/>
        </p:nvCxnSpPr>
        <p:spPr>
          <a:xfrm>
            <a:off x="2895022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3" name="Google Shape;1493;p81"/>
          <p:cNvCxnSpPr/>
          <p:nvPr/>
        </p:nvCxnSpPr>
        <p:spPr>
          <a:xfrm flipH="1" rot="10800000">
            <a:off x="2895022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4" name="Google Shape;1494;p81"/>
          <p:cNvCxnSpPr/>
          <p:nvPr/>
        </p:nvCxnSpPr>
        <p:spPr>
          <a:xfrm flipH="1" rot="10800000">
            <a:off x="2895022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5" name="Google Shape;1495;p81"/>
          <p:cNvCxnSpPr>
            <a:stCxn id="1496" idx="2"/>
            <a:endCxn id="1497" idx="2"/>
          </p:cNvCxnSpPr>
          <p:nvPr/>
        </p:nvCxnSpPr>
        <p:spPr>
          <a:xfrm flipH="1" rot="10800000">
            <a:off x="3348333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8" name="Google Shape;1498;p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Forward-Backward Algorithm</a:t>
            </a:r>
            <a:endParaRPr/>
          </a:p>
        </p:txBody>
      </p:sp>
      <p:sp>
        <p:nvSpPr>
          <p:cNvPr id="1499" name="Google Shape;1499;p81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496" name="Google Shape;1496;p81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484" name="Google Shape;1484;p81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500" name="Google Shape;1500;p81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501" name="Google Shape;1501;p81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502" name="Google Shape;1502;p81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03" name="Google Shape;1503;p81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504" name="Google Shape;1504;p81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505" name="Google Shape;1505;p81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06" name="Google Shape;1506;p81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507" name="Google Shape;1507;p81"/>
          <p:cNvCxnSpPr>
            <a:stCxn id="1503" idx="6"/>
            <a:endCxn id="1505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81"/>
          <p:cNvCxnSpPr>
            <a:stCxn id="1503" idx="6"/>
            <a:endCxn id="1504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9" name="Google Shape;1509;p81"/>
          <p:cNvCxnSpPr>
            <a:stCxn id="1502" idx="6"/>
            <a:endCxn id="1505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81"/>
          <p:cNvCxnSpPr>
            <a:stCxn id="1502" idx="6"/>
            <a:endCxn id="1504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81"/>
          <p:cNvCxnSpPr>
            <a:stCxn id="1501" idx="6"/>
            <a:endCxn id="1505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81"/>
          <p:cNvCxnSpPr>
            <a:stCxn id="1501" idx="6"/>
            <a:endCxn id="1504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3" name="Google Shape;1513;p81"/>
          <p:cNvCxnSpPr>
            <a:stCxn id="1500" idx="2"/>
            <a:endCxn id="1502" idx="2"/>
          </p:cNvCxnSpPr>
          <p:nvPr/>
        </p:nvCxnSpPr>
        <p:spPr>
          <a:xfrm flipH="1" rot="10800000">
            <a:off x="848424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4" name="Google Shape;1514;p81"/>
          <p:cNvCxnSpPr>
            <a:stCxn id="1500" idx="2"/>
            <a:endCxn id="1503" idx="2"/>
          </p:cNvCxnSpPr>
          <p:nvPr/>
        </p:nvCxnSpPr>
        <p:spPr>
          <a:xfrm flipH="1" rot="10800000">
            <a:off x="848424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5" name="Google Shape;1515;p81"/>
          <p:cNvCxnSpPr>
            <a:stCxn id="1500" idx="2"/>
            <a:endCxn id="1501" idx="2"/>
          </p:cNvCxnSpPr>
          <p:nvPr/>
        </p:nvCxnSpPr>
        <p:spPr>
          <a:xfrm flipH="1" rot="10800000">
            <a:off x="848424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6" name="Google Shape;1516;p81"/>
          <p:cNvCxnSpPr>
            <a:stCxn id="1499" idx="2"/>
            <a:endCxn id="1504" idx="2"/>
          </p:cNvCxnSpPr>
          <p:nvPr/>
        </p:nvCxnSpPr>
        <p:spPr>
          <a:xfrm flipH="1" rot="10800000">
            <a:off x="2145078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7" name="Google Shape;1517;p81"/>
          <p:cNvCxnSpPr>
            <a:stCxn id="1499" idx="2"/>
            <a:endCxn id="1505" idx="2"/>
          </p:cNvCxnSpPr>
          <p:nvPr/>
        </p:nvCxnSpPr>
        <p:spPr>
          <a:xfrm flipH="1" rot="10800000">
            <a:off x="2145078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8" name="Google Shape;1518;p81"/>
          <p:cNvSpPr/>
          <p:nvPr/>
        </p:nvSpPr>
        <p:spPr>
          <a:xfrm>
            <a:off x="3443672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519" name="Google Shape;1519;p81"/>
          <p:cNvSpPr/>
          <p:nvPr/>
        </p:nvSpPr>
        <p:spPr>
          <a:xfrm>
            <a:off x="3443672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97" name="Google Shape;1497;p81"/>
          <p:cNvSpPr/>
          <p:nvPr/>
        </p:nvSpPr>
        <p:spPr>
          <a:xfrm>
            <a:off x="3443672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85" name="Google Shape;1485;p81"/>
          <p:cNvSpPr/>
          <p:nvPr/>
        </p:nvSpPr>
        <p:spPr>
          <a:xfrm>
            <a:off x="4646872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487" name="Google Shape;1487;p81"/>
          <p:cNvSpPr/>
          <p:nvPr/>
        </p:nvSpPr>
        <p:spPr>
          <a:xfrm>
            <a:off x="4646872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89" name="Google Shape;1489;p81"/>
          <p:cNvSpPr/>
          <p:nvPr/>
        </p:nvSpPr>
        <p:spPr>
          <a:xfrm>
            <a:off x="4646872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520" name="Google Shape;1520;p81"/>
          <p:cNvCxnSpPr/>
          <p:nvPr/>
        </p:nvCxnSpPr>
        <p:spPr>
          <a:xfrm flipH="1" rot="10800000">
            <a:off x="2895022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81"/>
          <p:cNvCxnSpPr/>
          <p:nvPr/>
        </p:nvCxnSpPr>
        <p:spPr>
          <a:xfrm flipH="1" rot="10800000">
            <a:off x="4098272" y="16081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2" name="Google Shape;1522;p81"/>
          <p:cNvCxnSpPr/>
          <p:nvPr/>
        </p:nvCxnSpPr>
        <p:spPr>
          <a:xfrm>
            <a:off x="4098272" y="1608763"/>
            <a:ext cx="548700" cy="654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3" name="Google Shape;1523;p81"/>
          <p:cNvCxnSpPr/>
          <p:nvPr/>
        </p:nvCxnSpPr>
        <p:spPr>
          <a:xfrm>
            <a:off x="4098272" y="1608763"/>
            <a:ext cx="548700" cy="1309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4" name="Google Shape;1524;p81"/>
          <p:cNvCxnSpPr/>
          <p:nvPr/>
        </p:nvCxnSpPr>
        <p:spPr>
          <a:xfrm flipH="1" rot="10800000">
            <a:off x="4098272" y="22627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5" name="Google Shape;1525;p81"/>
          <p:cNvCxnSpPr/>
          <p:nvPr/>
        </p:nvCxnSpPr>
        <p:spPr>
          <a:xfrm flipH="1" rot="10800000">
            <a:off x="4098272" y="1608163"/>
            <a:ext cx="548700" cy="6552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6" name="Google Shape;1526;p81"/>
          <p:cNvCxnSpPr/>
          <p:nvPr/>
        </p:nvCxnSpPr>
        <p:spPr>
          <a:xfrm>
            <a:off x="4098272" y="2263363"/>
            <a:ext cx="548700" cy="6552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81"/>
          <p:cNvCxnSpPr/>
          <p:nvPr/>
        </p:nvCxnSpPr>
        <p:spPr>
          <a:xfrm flipH="1" rot="10800000">
            <a:off x="4098272" y="1608263"/>
            <a:ext cx="548700" cy="1310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8" name="Google Shape;1528;p81"/>
          <p:cNvCxnSpPr/>
          <p:nvPr/>
        </p:nvCxnSpPr>
        <p:spPr>
          <a:xfrm flipH="1" rot="10800000">
            <a:off x="4098272" y="2262863"/>
            <a:ext cx="548700" cy="656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81"/>
          <p:cNvCxnSpPr/>
          <p:nvPr/>
        </p:nvCxnSpPr>
        <p:spPr>
          <a:xfrm flipH="1" rot="10800000">
            <a:off x="4098272" y="29183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81"/>
          <p:cNvCxnSpPr>
            <a:stCxn id="1496" idx="2"/>
            <a:endCxn id="1518" idx="2"/>
          </p:cNvCxnSpPr>
          <p:nvPr/>
        </p:nvCxnSpPr>
        <p:spPr>
          <a:xfrm flipH="1" rot="10800000">
            <a:off x="3348333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1" name="Google Shape;1531;p81"/>
          <p:cNvCxnSpPr>
            <a:stCxn id="1496" idx="2"/>
            <a:endCxn id="1519" idx="2"/>
          </p:cNvCxnSpPr>
          <p:nvPr/>
        </p:nvCxnSpPr>
        <p:spPr>
          <a:xfrm flipH="1" rot="10800000">
            <a:off x="3348333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2" name="Google Shape;1532;p81"/>
          <p:cNvCxnSpPr>
            <a:stCxn id="1503" idx="6"/>
            <a:endCxn id="1506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3" name="Google Shape;1533;p81"/>
          <p:cNvCxnSpPr>
            <a:stCxn id="1502" idx="6"/>
            <a:endCxn id="1506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4" name="Google Shape;1534;p81"/>
          <p:cNvCxnSpPr>
            <a:stCxn id="1501" idx="6"/>
            <a:endCxn id="1506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5" name="Google Shape;1535;p81"/>
          <p:cNvCxnSpPr>
            <a:stCxn id="1499" idx="2"/>
            <a:endCxn id="1506" idx="2"/>
          </p:cNvCxnSpPr>
          <p:nvPr/>
        </p:nvCxnSpPr>
        <p:spPr>
          <a:xfrm flipH="1" rot="10800000">
            <a:off x="2145078" y="1610438"/>
            <a:ext cx="95400" cy="2602200"/>
          </a:xfrm>
          <a:prstGeom prst="curvedConnector3">
            <a:avLst>
              <a:gd fmla="val -40317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6" name="Google Shape;1536;p81"/>
          <p:cNvCxnSpPr/>
          <p:nvPr/>
        </p:nvCxnSpPr>
        <p:spPr>
          <a:xfrm flipH="1" rot="10800000">
            <a:off x="2895022" y="16086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7" name="Google Shape;1537;p81"/>
          <p:cNvCxnSpPr/>
          <p:nvPr/>
        </p:nvCxnSpPr>
        <p:spPr>
          <a:xfrm>
            <a:off x="2895022" y="1609263"/>
            <a:ext cx="548700" cy="654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8" name="Google Shape;1538;p81"/>
          <p:cNvCxnSpPr/>
          <p:nvPr/>
        </p:nvCxnSpPr>
        <p:spPr>
          <a:xfrm>
            <a:off x="2895022" y="1609263"/>
            <a:ext cx="548700" cy="1309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9" name="Google Shape;1539;p81"/>
          <p:cNvSpPr txBox="1"/>
          <p:nvPr/>
        </p:nvSpPr>
        <p:spPr>
          <a:xfrm>
            <a:off x="5554700" y="12898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α(1,N) </a:t>
            </a:r>
            <a:r>
              <a:rPr b="1" lang="en">
                <a:solidFill>
                  <a:schemeClr val="dk1"/>
                </a:solidFill>
              </a:rPr>
              <a:t>β(1,N)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N)</a:t>
            </a:r>
            <a:endParaRPr/>
          </a:p>
        </p:txBody>
      </p:sp>
      <p:sp>
        <p:nvSpPr>
          <p:cNvPr id="1540" name="Google Shape;1540;p81"/>
          <p:cNvSpPr txBox="1"/>
          <p:nvPr/>
        </p:nvSpPr>
        <p:spPr>
          <a:xfrm>
            <a:off x="5554700" y="19401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α(1,V) β(1,V)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V)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1" name="Google Shape;1541;p81"/>
          <p:cNvSpPr txBox="1"/>
          <p:nvPr/>
        </p:nvSpPr>
        <p:spPr>
          <a:xfrm>
            <a:off x="5554700" y="258533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α(1,DT) β(1,DR)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p(y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DT)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Viterbi Decoding</a:t>
            </a:r>
            <a:endParaRPr/>
          </a:p>
        </p:txBody>
      </p:sp>
      <p:sp>
        <p:nvSpPr>
          <p:cNvPr id="1547" name="Google Shape;1547;p82"/>
          <p:cNvSpPr/>
          <p:nvPr/>
        </p:nvSpPr>
        <p:spPr>
          <a:xfrm>
            <a:off x="3687878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548" name="Google Shape;1548;p82"/>
          <p:cNvSpPr/>
          <p:nvPr/>
        </p:nvSpPr>
        <p:spPr>
          <a:xfrm>
            <a:off x="4891133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549" name="Google Shape;1549;p82"/>
          <p:cNvSpPr/>
          <p:nvPr/>
        </p:nvSpPr>
        <p:spPr>
          <a:xfrm>
            <a:off x="6094363" y="3828325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550" name="Google Shape;1550;p82"/>
          <p:cNvSpPr/>
          <p:nvPr/>
        </p:nvSpPr>
        <p:spPr>
          <a:xfrm>
            <a:off x="2391224" y="3828325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551" name="Google Shape;1551;p82"/>
          <p:cNvSpPr/>
          <p:nvPr/>
        </p:nvSpPr>
        <p:spPr>
          <a:xfrm>
            <a:off x="2580072" y="26322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552" name="Google Shape;1552;p82"/>
          <p:cNvSpPr/>
          <p:nvPr/>
        </p:nvSpPr>
        <p:spPr>
          <a:xfrm>
            <a:off x="2580072" y="19766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53" name="Google Shape;1553;p82"/>
          <p:cNvSpPr/>
          <p:nvPr/>
        </p:nvSpPr>
        <p:spPr>
          <a:xfrm>
            <a:off x="2580072" y="13220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554" name="Google Shape;1554;p82"/>
          <p:cNvSpPr/>
          <p:nvPr/>
        </p:nvSpPr>
        <p:spPr>
          <a:xfrm>
            <a:off x="3783272" y="26317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555" name="Google Shape;1555;p82"/>
          <p:cNvSpPr/>
          <p:nvPr/>
        </p:nvSpPr>
        <p:spPr>
          <a:xfrm>
            <a:off x="3783272" y="19761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56" name="Google Shape;1556;p82"/>
          <p:cNvSpPr/>
          <p:nvPr/>
        </p:nvSpPr>
        <p:spPr>
          <a:xfrm>
            <a:off x="3783272" y="1321550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557" name="Google Shape;1557;p82"/>
          <p:cNvCxnSpPr>
            <a:stCxn id="1553" idx="6"/>
            <a:endCxn id="1556" idx="2"/>
          </p:cNvCxnSpPr>
          <p:nvPr/>
        </p:nvCxnSpPr>
        <p:spPr>
          <a:xfrm flipH="1" rot="10800000">
            <a:off x="3234672" y="1648750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8" name="Google Shape;1558;p82"/>
          <p:cNvCxnSpPr>
            <a:stCxn id="1553" idx="6"/>
            <a:endCxn id="1555" idx="2"/>
          </p:cNvCxnSpPr>
          <p:nvPr/>
        </p:nvCxnSpPr>
        <p:spPr>
          <a:xfrm>
            <a:off x="3234672" y="1649350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9" name="Google Shape;1559;p82"/>
          <p:cNvCxnSpPr>
            <a:stCxn id="1553" idx="6"/>
            <a:endCxn id="1554" idx="2"/>
          </p:cNvCxnSpPr>
          <p:nvPr/>
        </p:nvCxnSpPr>
        <p:spPr>
          <a:xfrm>
            <a:off x="3234672" y="1649350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0" name="Google Shape;1560;p82"/>
          <p:cNvCxnSpPr>
            <a:stCxn id="1552" idx="6"/>
            <a:endCxn id="1555" idx="2"/>
          </p:cNvCxnSpPr>
          <p:nvPr/>
        </p:nvCxnSpPr>
        <p:spPr>
          <a:xfrm flipH="1" rot="10800000">
            <a:off x="3234672" y="23033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1" name="Google Shape;1561;p82"/>
          <p:cNvCxnSpPr>
            <a:stCxn id="1552" idx="6"/>
            <a:endCxn id="1556" idx="2"/>
          </p:cNvCxnSpPr>
          <p:nvPr/>
        </p:nvCxnSpPr>
        <p:spPr>
          <a:xfrm flipH="1" rot="10800000">
            <a:off x="3234672" y="1648750"/>
            <a:ext cx="548700" cy="6552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82"/>
          <p:cNvCxnSpPr>
            <a:stCxn id="1552" idx="6"/>
            <a:endCxn id="1554" idx="2"/>
          </p:cNvCxnSpPr>
          <p:nvPr/>
        </p:nvCxnSpPr>
        <p:spPr>
          <a:xfrm>
            <a:off x="3234672" y="2303950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3" name="Google Shape;1563;p82"/>
          <p:cNvCxnSpPr>
            <a:stCxn id="1551" idx="6"/>
            <a:endCxn id="1556" idx="2"/>
          </p:cNvCxnSpPr>
          <p:nvPr/>
        </p:nvCxnSpPr>
        <p:spPr>
          <a:xfrm flipH="1" rot="10800000">
            <a:off x="3234672" y="1648850"/>
            <a:ext cx="548700" cy="1310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4" name="Google Shape;1564;p82"/>
          <p:cNvCxnSpPr>
            <a:stCxn id="1551" idx="6"/>
            <a:endCxn id="1555" idx="2"/>
          </p:cNvCxnSpPr>
          <p:nvPr/>
        </p:nvCxnSpPr>
        <p:spPr>
          <a:xfrm flipH="1" rot="10800000">
            <a:off x="3234672" y="2303450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5" name="Google Shape;1565;p82"/>
          <p:cNvCxnSpPr>
            <a:stCxn id="1551" idx="6"/>
            <a:endCxn id="1554" idx="2"/>
          </p:cNvCxnSpPr>
          <p:nvPr/>
        </p:nvCxnSpPr>
        <p:spPr>
          <a:xfrm flipH="1" rot="10800000">
            <a:off x="3234672" y="2958950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66" name="Google Shape;1566;p82"/>
          <p:cNvGrpSpPr/>
          <p:nvPr/>
        </p:nvGrpSpPr>
        <p:grpSpPr>
          <a:xfrm>
            <a:off x="2391224" y="1648825"/>
            <a:ext cx="1392055" cy="2602200"/>
            <a:chOff x="2391224" y="1648825"/>
            <a:chExt cx="1392055" cy="2602200"/>
          </a:xfrm>
        </p:grpSpPr>
        <p:cxnSp>
          <p:nvCxnSpPr>
            <p:cNvPr id="1567" name="Google Shape;1567;p82"/>
            <p:cNvCxnSpPr>
              <a:stCxn id="1550" idx="2"/>
              <a:endCxn id="1552" idx="2"/>
            </p:cNvCxnSpPr>
            <p:nvPr/>
          </p:nvCxnSpPr>
          <p:spPr>
            <a:xfrm flipH="1" rot="10800000">
              <a:off x="2391224" y="2304025"/>
              <a:ext cx="188700" cy="1947000"/>
            </a:xfrm>
            <a:prstGeom prst="curvedConnector3">
              <a:avLst>
                <a:gd fmla="val -17008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568" name="Google Shape;1568;p82"/>
            <p:cNvCxnSpPr>
              <a:stCxn id="1550" idx="2"/>
              <a:endCxn id="1553" idx="2"/>
            </p:cNvCxnSpPr>
            <p:nvPr/>
          </p:nvCxnSpPr>
          <p:spPr>
            <a:xfrm flipH="1" rot="10800000">
              <a:off x="2391224" y="1649425"/>
              <a:ext cx="188700" cy="2601600"/>
            </a:xfrm>
            <a:prstGeom prst="curvedConnector3">
              <a:avLst>
                <a:gd fmla="val -21883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569" name="Google Shape;1569;p82"/>
            <p:cNvCxnSpPr>
              <a:stCxn id="1550" idx="2"/>
              <a:endCxn id="1551" idx="2"/>
            </p:cNvCxnSpPr>
            <p:nvPr/>
          </p:nvCxnSpPr>
          <p:spPr>
            <a:xfrm flipH="1" rot="10800000">
              <a:off x="2391224" y="2959525"/>
              <a:ext cx="188700" cy="1291500"/>
            </a:xfrm>
            <a:prstGeom prst="curvedConnector3">
              <a:avLst>
                <a:gd fmla="val -1261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570" name="Google Shape;1570;p82"/>
            <p:cNvCxnSpPr>
              <a:stCxn id="1547" idx="2"/>
              <a:endCxn id="1554" idx="2"/>
            </p:cNvCxnSpPr>
            <p:nvPr/>
          </p:nvCxnSpPr>
          <p:spPr>
            <a:xfrm flipH="1" rot="10800000">
              <a:off x="3687878" y="2958925"/>
              <a:ext cx="95400" cy="1292100"/>
            </a:xfrm>
            <a:prstGeom prst="curvedConnector3">
              <a:avLst>
                <a:gd fmla="val -2496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571" name="Google Shape;1571;p82"/>
            <p:cNvCxnSpPr>
              <a:stCxn id="1547" idx="2"/>
              <a:endCxn id="1555" idx="2"/>
            </p:cNvCxnSpPr>
            <p:nvPr/>
          </p:nvCxnSpPr>
          <p:spPr>
            <a:xfrm flipH="1" rot="10800000">
              <a:off x="3687878" y="2303425"/>
              <a:ext cx="95400" cy="1947600"/>
            </a:xfrm>
            <a:prstGeom prst="curvedConnector3">
              <a:avLst>
                <a:gd fmla="val -32602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572" name="Google Shape;1572;p82"/>
            <p:cNvCxnSpPr>
              <a:stCxn id="1547" idx="2"/>
              <a:endCxn id="1556" idx="2"/>
            </p:cNvCxnSpPr>
            <p:nvPr/>
          </p:nvCxnSpPr>
          <p:spPr>
            <a:xfrm flipH="1" rot="10800000">
              <a:off x="3687878" y="1648825"/>
              <a:ext cx="95400" cy="2602200"/>
            </a:xfrm>
            <a:prstGeom prst="curvedConnector3">
              <a:avLst>
                <a:gd fmla="val -403174" name="adj1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573" name="Google Shape;1573;p82"/>
          <p:cNvSpPr txBox="1"/>
          <p:nvPr/>
        </p:nvSpPr>
        <p:spPr>
          <a:xfrm>
            <a:off x="4437875" y="1322350"/>
            <a:ext cx="39813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δ(1,N) = </a:t>
            </a:r>
            <a:r>
              <a:rPr lang="en">
                <a:solidFill>
                  <a:srgbClr val="0000FF"/>
                </a:solidFill>
              </a:rPr>
              <a:t>p(ate | N)</a:t>
            </a:r>
            <a:r>
              <a:rPr lang="en"/>
              <a:t> x </a:t>
            </a:r>
            <a:r>
              <a:rPr b="1" lang="en"/>
              <a:t>max</a:t>
            </a:r>
            <a:r>
              <a:rPr lang="en"/>
              <a:t>{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δ(0,N),    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     p(N | V)</a:t>
            </a:r>
            <a:r>
              <a:rPr lang="en">
                <a:solidFill>
                  <a:schemeClr val="dk1"/>
                </a:solidFill>
              </a:rPr>
              <a:t> δ(0,V), 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     p(N | DT)</a:t>
            </a:r>
            <a:r>
              <a:rPr lang="en">
                <a:solidFill>
                  <a:schemeClr val="dk1"/>
                </a:solidFill>
              </a:rPr>
              <a:t> δ(0,DT) }</a:t>
            </a:r>
            <a:endParaRPr/>
          </a:p>
        </p:txBody>
      </p:sp>
      <p:sp>
        <p:nvSpPr>
          <p:cNvPr id="1574" name="Google Shape;1574;p82"/>
          <p:cNvSpPr txBox="1"/>
          <p:nvPr/>
        </p:nvSpPr>
        <p:spPr>
          <a:xfrm>
            <a:off x="4437875" y="1977250"/>
            <a:ext cx="84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δ</a:t>
            </a:r>
            <a:r>
              <a:rPr lang="en"/>
              <a:t>(1,V)</a:t>
            </a:r>
            <a:endParaRPr/>
          </a:p>
        </p:txBody>
      </p:sp>
      <p:sp>
        <p:nvSpPr>
          <p:cNvPr id="1575" name="Google Shape;1575;p82"/>
          <p:cNvSpPr txBox="1"/>
          <p:nvPr/>
        </p:nvSpPr>
        <p:spPr>
          <a:xfrm>
            <a:off x="4437875" y="2622925"/>
            <a:ext cx="84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δ</a:t>
            </a:r>
            <a:r>
              <a:rPr lang="en"/>
              <a:t>(1,DT)</a:t>
            </a:r>
            <a:endParaRPr/>
          </a:p>
        </p:txBody>
      </p:sp>
      <p:sp>
        <p:nvSpPr>
          <p:cNvPr id="1576" name="Google Shape;1576;p82"/>
          <p:cNvSpPr txBox="1"/>
          <p:nvPr/>
        </p:nvSpPr>
        <p:spPr>
          <a:xfrm>
            <a:off x="5852025" y="2368900"/>
            <a:ext cx="256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(also store backpointers)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8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 discussion)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Parsey McParseface: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https://cloud.google.com/natural-language/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Syntactic Analysis</a:t>
            </a:r>
            <a:endParaRPr/>
          </a:p>
        </p:txBody>
      </p:sp>
      <p:pic>
        <p:nvPicPr>
          <p:cNvPr descr="eCnDiTDuG08.png" id="138" name="Google Shape;138;p30"/>
          <p:cNvPicPr preferRelativeResize="0"/>
          <p:nvPr/>
        </p:nvPicPr>
        <p:blipFill rotWithShape="1">
          <a:blip r:embed="rId4">
            <a:alphaModFix/>
          </a:blip>
          <a:srcRect b="10440" l="0" r="0" t="6894"/>
          <a:stretch/>
        </p:blipFill>
        <p:spPr>
          <a:xfrm>
            <a:off x="311700" y="1757425"/>
            <a:ext cx="6121901" cy="253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6433600" y="1895450"/>
            <a:ext cx="19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</a:rPr>
              <a:t>Dependency Parse</a:t>
            </a:r>
            <a:endParaRPr i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(+ dependency types)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</a:rPr>
              <a:t>(Week 9)</a:t>
            </a:r>
            <a:endParaRPr i="1">
              <a:solidFill>
                <a:srgbClr val="6AA84F"/>
              </a:solidFill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6433600" y="3332000"/>
            <a:ext cx="19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Part-of-Speech Tags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(Week 8)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6433600" y="3976525"/>
            <a:ext cx="19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C78D8"/>
                </a:solidFill>
              </a:rPr>
              <a:t>Morphology</a:t>
            </a:r>
            <a:endParaRPr i="1">
              <a:solidFill>
                <a:srgbClr val="3C78D8"/>
              </a:solidFill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6433600" y="2988125"/>
            <a:ext cx="1932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00FF"/>
                </a:solidFill>
              </a:rPr>
              <a:t>Lemmas</a:t>
            </a:r>
            <a:endParaRPr i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don’t have labels?</a:t>
            </a:r>
            <a:endParaRPr/>
          </a:p>
        </p:txBody>
      </p:sp>
      <p:sp>
        <p:nvSpPr>
          <p:cNvPr id="1587" name="Google Shape;1587;p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Motivation:</a:t>
            </a:r>
            <a:r>
              <a:rPr lang="en"/>
              <a:t> unsupervised POS tagging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raw text, find </a:t>
            </a:r>
            <a:r>
              <a:rPr lang="en" u="sng"/>
              <a:t>underlying patterns</a:t>
            </a:r>
            <a:r>
              <a:rPr lang="en"/>
              <a:t> </a:t>
            </a:r>
            <a:r>
              <a:rPr i="1" lang="en">
                <a:solidFill>
                  <a:srgbClr val="999999"/>
                </a:solidFill>
              </a:rPr>
              <a:t>(according to some model)</a:t>
            </a:r>
            <a:endParaRPr i="1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great performance for POS tagging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But</a:t>
            </a:r>
            <a:r>
              <a:rPr lang="en"/>
              <a:t>, approach useful for </a:t>
            </a:r>
            <a:r>
              <a:rPr i="1" lang="en" u="sng"/>
              <a:t>many</a:t>
            </a:r>
            <a:r>
              <a:rPr lang="en"/>
              <a:t> other tasks!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Clustering / topic modeling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 translation </a:t>
            </a:r>
            <a:r>
              <a:rPr i="1" lang="en" sz="1400">
                <a:solidFill>
                  <a:srgbClr val="999999"/>
                </a:solidFill>
              </a:rPr>
              <a:t>(alignment models)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Speech recognition</a:t>
            </a:r>
            <a:r>
              <a:rPr lang="en" sz="1400">
                <a:solidFill>
                  <a:srgbClr val="999999"/>
                </a:solidFill>
              </a:rPr>
              <a:t> </a:t>
            </a:r>
            <a:r>
              <a:rPr i="1" lang="en" sz="1400">
                <a:solidFill>
                  <a:srgbClr val="999999"/>
                </a:solidFill>
              </a:rPr>
              <a:t>(HMM/GMM models)</a:t>
            </a:r>
            <a:endParaRPr i="1" sz="14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Computational biology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Cryptography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 much, much more!</a:t>
            </a:r>
            <a:endParaRPr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Algorithm</a:t>
            </a:r>
            <a:endParaRPr/>
          </a:p>
        </p:txBody>
      </p:sp>
      <p:sp>
        <p:nvSpPr>
          <p:cNvPr id="1593" name="Google Shape;1593;p8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Setting: unsupervised learning (or sequence modeling)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 for learning </a:t>
            </a:r>
            <a:r>
              <a:rPr b="1" lang="en" u="sng"/>
              <a:t>latent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unsupervised tagging, </a:t>
            </a:r>
            <a:r>
              <a:rPr b="1" lang="en"/>
              <a:t>y</a:t>
            </a:r>
            <a:r>
              <a:rPr lang="en"/>
              <a:t> unobserved.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maximize likelihood of data </a:t>
            </a:r>
            <a:r>
              <a:rPr b="1" lang="en"/>
              <a:t>x</a:t>
            </a:r>
            <a:r>
              <a:rPr lang="en"/>
              <a:t> according to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Only makes sense for a </a:t>
            </a:r>
            <a:r>
              <a:rPr b="1" lang="en"/>
              <a:t>generative</a:t>
            </a:r>
            <a:r>
              <a:rPr lang="en"/>
              <a:t> model (need to model p(x,y))</a:t>
            </a:r>
            <a:endParaRPr/>
          </a:p>
        </p:txBody>
      </p:sp>
      <p:pic>
        <p:nvPicPr>
          <p:cNvPr descr="argmax-px.png" id="1594" name="Google Shape;159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213" y="3090500"/>
            <a:ext cx="5937575" cy="10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Algorithm for HMMs</a:t>
            </a:r>
            <a:endParaRPr/>
          </a:p>
        </p:txBody>
      </p:sp>
      <p:sp>
        <p:nvSpPr>
          <p:cNvPr id="1600" name="Google Shape;1600;p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is an alternating optimization of p(y; θ):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Expectation: assign “</a:t>
            </a:r>
            <a:r>
              <a:rPr lang="en" u="sng"/>
              <a:t>soft values</a:t>
            </a:r>
            <a:r>
              <a:rPr lang="en"/>
              <a:t>” to latent variables </a:t>
            </a:r>
            <a:r>
              <a:rPr b="1" lang="en"/>
              <a:t>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Maximization: optimize model </a:t>
            </a:r>
            <a:r>
              <a:rPr b="1" lang="en"/>
              <a:t>θ</a:t>
            </a:r>
            <a:r>
              <a:rPr lang="en"/>
              <a:t> based on values of </a:t>
            </a:r>
            <a:r>
              <a:rPr b="1" lang="en"/>
              <a:t>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E-step looks like inference; run forward-backward.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M-step looks like training, using labels from E-step.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Alternate E-step, M-step until convergence.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Algorithm for HMM</a:t>
            </a:r>
            <a:endParaRPr/>
          </a:p>
        </p:txBody>
      </p:sp>
      <p:sp>
        <p:nvSpPr>
          <p:cNvPr id="1606" name="Google Shape;1606;p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E-step: inference, M-step: training. For HMM, training is just counts!</a:t>
            </a:r>
            <a:endParaRPr/>
          </a:p>
        </p:txBody>
      </p:sp>
      <p:pic>
        <p:nvPicPr>
          <p:cNvPr descr="HMM-EM.png" id="1607" name="Google Shape;160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76318"/>
            <a:ext cx="8520601" cy="290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2" name="Google Shape;1612;p88"/>
          <p:cNvCxnSpPr>
            <a:stCxn id="1613" idx="2"/>
            <a:endCxn id="1614" idx="2"/>
          </p:cNvCxnSpPr>
          <p:nvPr/>
        </p:nvCxnSpPr>
        <p:spPr>
          <a:xfrm flipH="1" rot="10800000">
            <a:off x="4551563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5" name="Google Shape;1615;p88"/>
          <p:cNvCxnSpPr>
            <a:stCxn id="1613" idx="2"/>
            <a:endCxn id="1616" idx="2"/>
          </p:cNvCxnSpPr>
          <p:nvPr/>
        </p:nvCxnSpPr>
        <p:spPr>
          <a:xfrm flipH="1" rot="10800000">
            <a:off x="4551563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7" name="Google Shape;1617;p88"/>
          <p:cNvCxnSpPr>
            <a:stCxn id="1613" idx="2"/>
            <a:endCxn id="1618" idx="2"/>
          </p:cNvCxnSpPr>
          <p:nvPr/>
        </p:nvCxnSpPr>
        <p:spPr>
          <a:xfrm flipH="1" rot="10800000">
            <a:off x="4551563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9" name="Google Shape;1619;p88"/>
          <p:cNvCxnSpPr/>
          <p:nvPr/>
        </p:nvCxnSpPr>
        <p:spPr>
          <a:xfrm flipH="1" rot="10800000">
            <a:off x="2895022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0" name="Google Shape;1620;p88"/>
          <p:cNvCxnSpPr/>
          <p:nvPr/>
        </p:nvCxnSpPr>
        <p:spPr>
          <a:xfrm flipH="1" rot="10800000">
            <a:off x="2895022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1" name="Google Shape;1621;p88"/>
          <p:cNvCxnSpPr/>
          <p:nvPr/>
        </p:nvCxnSpPr>
        <p:spPr>
          <a:xfrm>
            <a:off x="2895022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2" name="Google Shape;1622;p88"/>
          <p:cNvCxnSpPr/>
          <p:nvPr/>
        </p:nvCxnSpPr>
        <p:spPr>
          <a:xfrm flipH="1" rot="10800000">
            <a:off x="2895022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3" name="Google Shape;1623;p88"/>
          <p:cNvCxnSpPr/>
          <p:nvPr/>
        </p:nvCxnSpPr>
        <p:spPr>
          <a:xfrm flipH="1" rot="10800000">
            <a:off x="2895022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4" name="Google Shape;1624;p88"/>
          <p:cNvCxnSpPr>
            <a:stCxn id="1625" idx="2"/>
            <a:endCxn id="1626" idx="2"/>
          </p:cNvCxnSpPr>
          <p:nvPr/>
        </p:nvCxnSpPr>
        <p:spPr>
          <a:xfrm flipH="1" rot="10800000">
            <a:off x="3348333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7" name="Google Shape;1627;p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E-Step for </a:t>
            </a:r>
            <a:r>
              <a:rPr lang="en">
                <a:solidFill>
                  <a:srgbClr val="0000FF"/>
                </a:solidFill>
              </a:rPr>
              <a:t>Emissions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8" name="Google Shape;1628;p88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625" name="Google Shape;1625;p88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613" name="Google Shape;1613;p88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629" name="Google Shape;1629;p88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630" name="Google Shape;1630;p88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631" name="Google Shape;1631;p88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32" name="Google Shape;1632;p88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33" name="Google Shape;1633;p88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634" name="Google Shape;1634;p88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35" name="Google Shape;1635;p88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636" name="Google Shape;1636;p88"/>
          <p:cNvCxnSpPr>
            <a:stCxn id="1632" idx="6"/>
            <a:endCxn id="1634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7" name="Google Shape;1637;p88"/>
          <p:cNvCxnSpPr>
            <a:stCxn id="1632" idx="6"/>
            <a:endCxn id="1633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Google Shape;1638;p88"/>
          <p:cNvCxnSpPr>
            <a:stCxn id="1631" idx="6"/>
            <a:endCxn id="1634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9" name="Google Shape;1639;p88"/>
          <p:cNvCxnSpPr>
            <a:stCxn id="1631" idx="6"/>
            <a:endCxn id="1633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88"/>
          <p:cNvCxnSpPr>
            <a:stCxn id="1630" idx="6"/>
            <a:endCxn id="1634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1" name="Google Shape;1641;p88"/>
          <p:cNvCxnSpPr>
            <a:stCxn id="1630" idx="6"/>
            <a:endCxn id="1633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2" name="Google Shape;1642;p88"/>
          <p:cNvCxnSpPr>
            <a:stCxn id="1629" idx="2"/>
            <a:endCxn id="1631" idx="2"/>
          </p:cNvCxnSpPr>
          <p:nvPr/>
        </p:nvCxnSpPr>
        <p:spPr>
          <a:xfrm flipH="1" rot="10800000">
            <a:off x="848424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3" name="Google Shape;1643;p88"/>
          <p:cNvCxnSpPr>
            <a:stCxn id="1629" idx="2"/>
            <a:endCxn id="1632" idx="2"/>
          </p:cNvCxnSpPr>
          <p:nvPr/>
        </p:nvCxnSpPr>
        <p:spPr>
          <a:xfrm flipH="1" rot="10800000">
            <a:off x="848424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4" name="Google Shape;1644;p88"/>
          <p:cNvCxnSpPr>
            <a:stCxn id="1629" idx="2"/>
            <a:endCxn id="1630" idx="2"/>
          </p:cNvCxnSpPr>
          <p:nvPr/>
        </p:nvCxnSpPr>
        <p:spPr>
          <a:xfrm flipH="1" rot="10800000">
            <a:off x="848424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5" name="Google Shape;1645;p88"/>
          <p:cNvCxnSpPr>
            <a:stCxn id="1628" idx="2"/>
            <a:endCxn id="1633" idx="2"/>
          </p:cNvCxnSpPr>
          <p:nvPr/>
        </p:nvCxnSpPr>
        <p:spPr>
          <a:xfrm flipH="1" rot="10800000">
            <a:off x="2145078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6" name="Google Shape;1646;p88"/>
          <p:cNvCxnSpPr>
            <a:stCxn id="1628" idx="2"/>
            <a:endCxn id="1634" idx="2"/>
          </p:cNvCxnSpPr>
          <p:nvPr/>
        </p:nvCxnSpPr>
        <p:spPr>
          <a:xfrm flipH="1" rot="10800000">
            <a:off x="2145078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47" name="Google Shape;1647;p88"/>
          <p:cNvSpPr/>
          <p:nvPr/>
        </p:nvSpPr>
        <p:spPr>
          <a:xfrm>
            <a:off x="3443672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648" name="Google Shape;1648;p88"/>
          <p:cNvSpPr/>
          <p:nvPr/>
        </p:nvSpPr>
        <p:spPr>
          <a:xfrm>
            <a:off x="3443672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26" name="Google Shape;1626;p88"/>
          <p:cNvSpPr/>
          <p:nvPr/>
        </p:nvSpPr>
        <p:spPr>
          <a:xfrm>
            <a:off x="3443672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14" name="Google Shape;1614;p88"/>
          <p:cNvSpPr/>
          <p:nvPr/>
        </p:nvSpPr>
        <p:spPr>
          <a:xfrm>
            <a:off x="4646872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616" name="Google Shape;1616;p88"/>
          <p:cNvSpPr/>
          <p:nvPr/>
        </p:nvSpPr>
        <p:spPr>
          <a:xfrm>
            <a:off x="4646872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18" name="Google Shape;1618;p88"/>
          <p:cNvSpPr/>
          <p:nvPr/>
        </p:nvSpPr>
        <p:spPr>
          <a:xfrm>
            <a:off x="4646872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649" name="Google Shape;1649;p88"/>
          <p:cNvCxnSpPr/>
          <p:nvPr/>
        </p:nvCxnSpPr>
        <p:spPr>
          <a:xfrm flipH="1" rot="10800000">
            <a:off x="2895022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0" name="Google Shape;1650;p88"/>
          <p:cNvCxnSpPr/>
          <p:nvPr/>
        </p:nvCxnSpPr>
        <p:spPr>
          <a:xfrm flipH="1" rot="10800000">
            <a:off x="4098272" y="16081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1" name="Google Shape;1651;p88"/>
          <p:cNvCxnSpPr/>
          <p:nvPr/>
        </p:nvCxnSpPr>
        <p:spPr>
          <a:xfrm>
            <a:off x="4098272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2" name="Google Shape;1652;p88"/>
          <p:cNvCxnSpPr/>
          <p:nvPr/>
        </p:nvCxnSpPr>
        <p:spPr>
          <a:xfrm>
            <a:off x="4098272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3" name="Google Shape;1653;p88"/>
          <p:cNvCxnSpPr/>
          <p:nvPr/>
        </p:nvCxnSpPr>
        <p:spPr>
          <a:xfrm flipH="1" rot="10800000">
            <a:off x="4098272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4" name="Google Shape;1654;p88"/>
          <p:cNvCxnSpPr/>
          <p:nvPr/>
        </p:nvCxnSpPr>
        <p:spPr>
          <a:xfrm flipH="1" rot="10800000">
            <a:off x="4098272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5" name="Google Shape;1655;p88"/>
          <p:cNvCxnSpPr/>
          <p:nvPr/>
        </p:nvCxnSpPr>
        <p:spPr>
          <a:xfrm>
            <a:off x="4098272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6" name="Google Shape;1656;p88"/>
          <p:cNvCxnSpPr/>
          <p:nvPr/>
        </p:nvCxnSpPr>
        <p:spPr>
          <a:xfrm flipH="1" rot="10800000">
            <a:off x="4098272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7" name="Google Shape;1657;p88"/>
          <p:cNvCxnSpPr/>
          <p:nvPr/>
        </p:nvCxnSpPr>
        <p:spPr>
          <a:xfrm flipH="1" rot="10800000">
            <a:off x="4098272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8" name="Google Shape;1658;p88"/>
          <p:cNvCxnSpPr/>
          <p:nvPr/>
        </p:nvCxnSpPr>
        <p:spPr>
          <a:xfrm flipH="1" rot="10800000">
            <a:off x="4098272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9" name="Google Shape;1659;p88"/>
          <p:cNvCxnSpPr>
            <a:stCxn id="1625" idx="2"/>
            <a:endCxn id="1647" idx="2"/>
          </p:cNvCxnSpPr>
          <p:nvPr/>
        </p:nvCxnSpPr>
        <p:spPr>
          <a:xfrm flipH="1" rot="10800000">
            <a:off x="3348333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0" name="Google Shape;1660;p88"/>
          <p:cNvCxnSpPr>
            <a:stCxn id="1625" idx="2"/>
            <a:endCxn id="1648" idx="2"/>
          </p:cNvCxnSpPr>
          <p:nvPr/>
        </p:nvCxnSpPr>
        <p:spPr>
          <a:xfrm flipH="1" rot="10800000">
            <a:off x="3348333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1" name="Google Shape;1661;p88"/>
          <p:cNvSpPr txBox="1"/>
          <p:nvPr/>
        </p:nvSpPr>
        <p:spPr>
          <a:xfrm>
            <a:off x="5554700" y="12898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α(</a:t>
            </a:r>
            <a:r>
              <a:rPr lang="en"/>
              <a:t>2</a:t>
            </a:r>
            <a:r>
              <a:rPr lang="en"/>
              <a:t>,N)</a:t>
            </a:r>
            <a:r>
              <a:rPr lang="en">
                <a:solidFill>
                  <a:schemeClr val="dk1"/>
                </a:solidFill>
              </a:rPr>
              <a:t> β(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,N)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p(y</a:t>
            </a:r>
            <a:r>
              <a:rPr b="1" baseline="-25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 = N)</a:t>
            </a:r>
            <a:endParaRPr b="1"/>
          </a:p>
        </p:txBody>
      </p:sp>
      <p:sp>
        <p:nvSpPr>
          <p:cNvPr id="1662" name="Google Shape;1662;p88"/>
          <p:cNvSpPr txBox="1"/>
          <p:nvPr/>
        </p:nvSpPr>
        <p:spPr>
          <a:xfrm>
            <a:off x="5554700" y="1940113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,V) β(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,V)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p(y</a:t>
            </a:r>
            <a:r>
              <a:rPr b="1" baseline="-25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 = V)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63" name="Google Shape;1663;p88"/>
          <p:cNvSpPr txBox="1"/>
          <p:nvPr/>
        </p:nvSpPr>
        <p:spPr>
          <a:xfrm>
            <a:off x="5554700" y="2585338"/>
            <a:ext cx="3208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α(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,DT) β(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,DT)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p(y</a:t>
            </a:r>
            <a:r>
              <a:rPr b="1" baseline="-25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 = DT)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664" name="Google Shape;1664;p88"/>
          <p:cNvCxnSpPr>
            <a:stCxn id="1632" idx="6"/>
            <a:endCxn id="1635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5" name="Google Shape;1665;p88"/>
          <p:cNvCxnSpPr>
            <a:stCxn id="1631" idx="6"/>
            <a:endCxn id="1635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6" name="Google Shape;1666;p88"/>
          <p:cNvCxnSpPr>
            <a:stCxn id="1630" idx="6"/>
            <a:endCxn id="1635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7" name="Google Shape;1667;p88"/>
          <p:cNvCxnSpPr>
            <a:stCxn id="1628" idx="2"/>
            <a:endCxn id="1635" idx="2"/>
          </p:cNvCxnSpPr>
          <p:nvPr/>
        </p:nvCxnSpPr>
        <p:spPr>
          <a:xfrm flipH="1" rot="10800000">
            <a:off x="2145078" y="1610438"/>
            <a:ext cx="95400" cy="2602200"/>
          </a:xfrm>
          <a:prstGeom prst="curvedConnector3">
            <a:avLst>
              <a:gd fmla="val -40317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8" name="Google Shape;1668;p88"/>
          <p:cNvCxnSpPr/>
          <p:nvPr/>
        </p:nvCxnSpPr>
        <p:spPr>
          <a:xfrm flipH="1" rot="10800000">
            <a:off x="2895022" y="16086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9" name="Google Shape;1669;p88"/>
          <p:cNvCxnSpPr/>
          <p:nvPr/>
        </p:nvCxnSpPr>
        <p:spPr>
          <a:xfrm>
            <a:off x="2895022" y="16092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0" name="Google Shape;1670;p88"/>
          <p:cNvCxnSpPr/>
          <p:nvPr/>
        </p:nvCxnSpPr>
        <p:spPr>
          <a:xfrm>
            <a:off x="2895022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1" name="Google Shape;1671;p88"/>
          <p:cNvSpPr txBox="1"/>
          <p:nvPr/>
        </p:nvSpPr>
        <p:spPr>
          <a:xfrm>
            <a:off x="5785575" y="3534850"/>
            <a:ext cx="2692500" cy="1100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E-step: </a:t>
            </a:r>
            <a:r>
              <a:rPr b="1" lang="en">
                <a:solidFill>
                  <a:srgbClr val="0000FF"/>
                </a:solidFill>
              </a:rPr>
              <a:t>(emissions)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c(ate, N) += p(</a:t>
            </a:r>
            <a:r>
              <a:rPr lang="en">
                <a:solidFill>
                  <a:srgbClr val="FF9900"/>
                </a:solidFill>
              </a:rPr>
              <a:t>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N)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c(ate, V) += p(y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V)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c(ate, DT) += p(y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DT)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72" name="Google Shape;1672;p88"/>
          <p:cNvSpPr txBox="1"/>
          <p:nvPr/>
        </p:nvSpPr>
        <p:spPr>
          <a:xfrm>
            <a:off x="5554700" y="695825"/>
            <a:ext cx="29235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p(x) = 𝝨</a:t>
            </a:r>
            <a:r>
              <a:rPr baseline="-25000" lang="en">
                <a:solidFill>
                  <a:srgbClr val="666666"/>
                </a:solidFill>
              </a:rPr>
              <a:t>y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α(i,y) β(i,y)    </a:t>
            </a:r>
            <a:r>
              <a:rPr i="1" lang="en">
                <a:solidFill>
                  <a:srgbClr val="666666"/>
                </a:solidFill>
              </a:rPr>
              <a:t>(for any i</a:t>
            </a:r>
            <a:r>
              <a:rPr lang="en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7" name="Google Shape;1677;p89"/>
          <p:cNvCxnSpPr>
            <a:stCxn id="1678" idx="2"/>
            <a:endCxn id="1679" idx="2"/>
          </p:cNvCxnSpPr>
          <p:nvPr/>
        </p:nvCxnSpPr>
        <p:spPr>
          <a:xfrm flipH="1" rot="10800000">
            <a:off x="4551563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0" name="Google Shape;1680;p89"/>
          <p:cNvCxnSpPr>
            <a:stCxn id="1678" idx="2"/>
            <a:endCxn id="1681" idx="2"/>
          </p:cNvCxnSpPr>
          <p:nvPr/>
        </p:nvCxnSpPr>
        <p:spPr>
          <a:xfrm flipH="1" rot="10800000">
            <a:off x="4551563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2" name="Google Shape;1682;p89"/>
          <p:cNvCxnSpPr>
            <a:stCxn id="1678" idx="2"/>
            <a:endCxn id="1683" idx="2"/>
          </p:cNvCxnSpPr>
          <p:nvPr/>
        </p:nvCxnSpPr>
        <p:spPr>
          <a:xfrm flipH="1" rot="10800000">
            <a:off x="4551563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4" name="Google Shape;1684;p89"/>
          <p:cNvCxnSpPr/>
          <p:nvPr/>
        </p:nvCxnSpPr>
        <p:spPr>
          <a:xfrm flipH="1" rot="10800000">
            <a:off x="2895022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5" name="Google Shape;1685;p89"/>
          <p:cNvCxnSpPr/>
          <p:nvPr/>
        </p:nvCxnSpPr>
        <p:spPr>
          <a:xfrm flipH="1" rot="10800000">
            <a:off x="2895022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6" name="Google Shape;1686;p89"/>
          <p:cNvCxnSpPr/>
          <p:nvPr/>
        </p:nvCxnSpPr>
        <p:spPr>
          <a:xfrm>
            <a:off x="2895022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7" name="Google Shape;1687;p89"/>
          <p:cNvCxnSpPr/>
          <p:nvPr/>
        </p:nvCxnSpPr>
        <p:spPr>
          <a:xfrm flipH="1" rot="10800000">
            <a:off x="2895022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8" name="Google Shape;1688;p89"/>
          <p:cNvCxnSpPr/>
          <p:nvPr/>
        </p:nvCxnSpPr>
        <p:spPr>
          <a:xfrm flipH="1" rot="10800000">
            <a:off x="2895022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9" name="Google Shape;1689;p89"/>
          <p:cNvCxnSpPr>
            <a:stCxn id="1690" idx="2"/>
            <a:endCxn id="1691" idx="2"/>
          </p:cNvCxnSpPr>
          <p:nvPr/>
        </p:nvCxnSpPr>
        <p:spPr>
          <a:xfrm flipH="1" rot="10800000">
            <a:off x="3348333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92" name="Google Shape;1692;p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E-Step for </a:t>
            </a:r>
            <a:r>
              <a:rPr lang="en">
                <a:solidFill>
                  <a:srgbClr val="9900FF"/>
                </a:solidFill>
              </a:rPr>
              <a:t>Transitions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693" name="Google Shape;1693;p89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690" name="Google Shape;1690;p89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678" name="Google Shape;1678;p89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694" name="Google Shape;1694;p89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695" name="Google Shape;1695;p89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696" name="Google Shape;1696;p89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97" name="Google Shape;1697;p89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98" name="Google Shape;1698;p89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699" name="Google Shape;1699;p89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00" name="Google Shape;1700;p89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701" name="Google Shape;1701;p89"/>
          <p:cNvCxnSpPr>
            <a:stCxn id="1697" idx="6"/>
            <a:endCxn id="1699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2" name="Google Shape;1702;p89"/>
          <p:cNvCxnSpPr>
            <a:stCxn id="1697" idx="6"/>
            <a:endCxn id="1698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3" name="Google Shape;1703;p89"/>
          <p:cNvCxnSpPr>
            <a:stCxn id="1696" idx="6"/>
            <a:endCxn id="1699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4" name="Google Shape;1704;p89"/>
          <p:cNvCxnSpPr>
            <a:stCxn id="1696" idx="6"/>
            <a:endCxn id="1698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5" name="Google Shape;1705;p89"/>
          <p:cNvCxnSpPr>
            <a:stCxn id="1695" idx="6"/>
            <a:endCxn id="1699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6" name="Google Shape;1706;p89"/>
          <p:cNvCxnSpPr>
            <a:stCxn id="1695" idx="6"/>
            <a:endCxn id="1698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7" name="Google Shape;1707;p89"/>
          <p:cNvCxnSpPr>
            <a:stCxn id="1694" idx="2"/>
            <a:endCxn id="1696" idx="2"/>
          </p:cNvCxnSpPr>
          <p:nvPr/>
        </p:nvCxnSpPr>
        <p:spPr>
          <a:xfrm flipH="1" rot="10800000">
            <a:off x="848424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8" name="Google Shape;1708;p89"/>
          <p:cNvCxnSpPr>
            <a:stCxn id="1694" idx="2"/>
            <a:endCxn id="1697" idx="2"/>
          </p:cNvCxnSpPr>
          <p:nvPr/>
        </p:nvCxnSpPr>
        <p:spPr>
          <a:xfrm flipH="1" rot="10800000">
            <a:off x="848424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9" name="Google Shape;1709;p89"/>
          <p:cNvCxnSpPr>
            <a:stCxn id="1694" idx="2"/>
            <a:endCxn id="1695" idx="2"/>
          </p:cNvCxnSpPr>
          <p:nvPr/>
        </p:nvCxnSpPr>
        <p:spPr>
          <a:xfrm flipH="1" rot="10800000">
            <a:off x="848424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10" name="Google Shape;1710;p89"/>
          <p:cNvCxnSpPr>
            <a:stCxn id="1693" idx="2"/>
            <a:endCxn id="1698" idx="2"/>
          </p:cNvCxnSpPr>
          <p:nvPr/>
        </p:nvCxnSpPr>
        <p:spPr>
          <a:xfrm flipH="1" rot="10800000">
            <a:off x="2145078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11" name="Google Shape;1711;p89"/>
          <p:cNvCxnSpPr>
            <a:stCxn id="1693" idx="2"/>
            <a:endCxn id="1699" idx="2"/>
          </p:cNvCxnSpPr>
          <p:nvPr/>
        </p:nvCxnSpPr>
        <p:spPr>
          <a:xfrm flipH="1" rot="10800000">
            <a:off x="2145078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12" name="Google Shape;1712;p89"/>
          <p:cNvSpPr/>
          <p:nvPr/>
        </p:nvSpPr>
        <p:spPr>
          <a:xfrm>
            <a:off x="3443672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713" name="Google Shape;1713;p89"/>
          <p:cNvSpPr/>
          <p:nvPr/>
        </p:nvSpPr>
        <p:spPr>
          <a:xfrm>
            <a:off x="3443672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91" name="Google Shape;1691;p89"/>
          <p:cNvSpPr/>
          <p:nvPr/>
        </p:nvSpPr>
        <p:spPr>
          <a:xfrm>
            <a:off x="3443672" y="1282663"/>
            <a:ext cx="654600" cy="6546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79" name="Google Shape;1679;p89"/>
          <p:cNvSpPr/>
          <p:nvPr/>
        </p:nvSpPr>
        <p:spPr>
          <a:xfrm>
            <a:off x="4646872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681" name="Google Shape;1681;p89"/>
          <p:cNvSpPr/>
          <p:nvPr/>
        </p:nvSpPr>
        <p:spPr>
          <a:xfrm>
            <a:off x="4646872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83" name="Google Shape;1683;p89"/>
          <p:cNvSpPr/>
          <p:nvPr/>
        </p:nvSpPr>
        <p:spPr>
          <a:xfrm>
            <a:off x="4646872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714" name="Google Shape;1714;p89"/>
          <p:cNvCxnSpPr/>
          <p:nvPr/>
        </p:nvCxnSpPr>
        <p:spPr>
          <a:xfrm flipH="1" rot="10800000">
            <a:off x="2895022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5" name="Google Shape;1715;p89"/>
          <p:cNvCxnSpPr/>
          <p:nvPr/>
        </p:nvCxnSpPr>
        <p:spPr>
          <a:xfrm flipH="1" rot="10800000">
            <a:off x="4098272" y="16081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6" name="Google Shape;1716;p89"/>
          <p:cNvCxnSpPr/>
          <p:nvPr/>
        </p:nvCxnSpPr>
        <p:spPr>
          <a:xfrm>
            <a:off x="4098272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7" name="Google Shape;1717;p89"/>
          <p:cNvCxnSpPr/>
          <p:nvPr/>
        </p:nvCxnSpPr>
        <p:spPr>
          <a:xfrm>
            <a:off x="4098272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8" name="Google Shape;1718;p89"/>
          <p:cNvCxnSpPr/>
          <p:nvPr/>
        </p:nvCxnSpPr>
        <p:spPr>
          <a:xfrm flipH="1" rot="10800000">
            <a:off x="4098272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9" name="Google Shape;1719;p89"/>
          <p:cNvCxnSpPr/>
          <p:nvPr/>
        </p:nvCxnSpPr>
        <p:spPr>
          <a:xfrm flipH="1" rot="10800000">
            <a:off x="4098272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0" name="Google Shape;1720;p89"/>
          <p:cNvCxnSpPr/>
          <p:nvPr/>
        </p:nvCxnSpPr>
        <p:spPr>
          <a:xfrm>
            <a:off x="4098272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89"/>
          <p:cNvCxnSpPr/>
          <p:nvPr/>
        </p:nvCxnSpPr>
        <p:spPr>
          <a:xfrm flipH="1" rot="10800000">
            <a:off x="4098272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2" name="Google Shape;1722;p89"/>
          <p:cNvCxnSpPr/>
          <p:nvPr/>
        </p:nvCxnSpPr>
        <p:spPr>
          <a:xfrm flipH="1" rot="10800000">
            <a:off x="4098272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3" name="Google Shape;1723;p89"/>
          <p:cNvCxnSpPr/>
          <p:nvPr/>
        </p:nvCxnSpPr>
        <p:spPr>
          <a:xfrm flipH="1" rot="10800000">
            <a:off x="4098272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4" name="Google Shape;1724;p89"/>
          <p:cNvCxnSpPr>
            <a:stCxn id="1690" idx="2"/>
            <a:endCxn id="1712" idx="2"/>
          </p:cNvCxnSpPr>
          <p:nvPr/>
        </p:nvCxnSpPr>
        <p:spPr>
          <a:xfrm flipH="1" rot="10800000">
            <a:off x="3348333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5" name="Google Shape;1725;p89"/>
          <p:cNvCxnSpPr>
            <a:stCxn id="1690" idx="2"/>
            <a:endCxn id="1713" idx="2"/>
          </p:cNvCxnSpPr>
          <p:nvPr/>
        </p:nvCxnSpPr>
        <p:spPr>
          <a:xfrm flipH="1" rot="10800000">
            <a:off x="3348333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26" name="Google Shape;1726;p89"/>
          <p:cNvSpPr txBox="1"/>
          <p:nvPr/>
        </p:nvSpPr>
        <p:spPr>
          <a:xfrm>
            <a:off x="5554700" y="1289825"/>
            <a:ext cx="32775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N, y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N)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b="1" lang="en"/>
              <a:t>α(2,N)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p(N | N)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p(the | N)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β(3,N)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c(y</a:t>
            </a:r>
            <a:r>
              <a:rPr baseline="-25000" lang="en"/>
              <a:t>1</a:t>
            </a:r>
            <a:r>
              <a:rPr lang="en"/>
              <a:t> = N, y</a:t>
            </a:r>
            <a:r>
              <a:rPr baseline="-25000" lang="en"/>
              <a:t>2</a:t>
            </a:r>
            <a:r>
              <a:rPr lang="en"/>
              <a:t> = V)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α(2,N) p(V | N) p(the | V) β(3,V)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c(y</a:t>
            </a:r>
            <a:r>
              <a:rPr baseline="-25000" lang="en"/>
              <a:t>1</a:t>
            </a:r>
            <a:r>
              <a:rPr lang="en"/>
              <a:t> = N, y</a:t>
            </a:r>
            <a:r>
              <a:rPr baseline="-25000" lang="en"/>
              <a:t>2</a:t>
            </a:r>
            <a:r>
              <a:rPr lang="en"/>
              <a:t> = DT)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α(2,N) p(DT | N) p(the | DT) β(3,DT)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(and so on for all k</a:t>
            </a:r>
            <a:r>
              <a:rPr baseline="30000" i="1" lang="en"/>
              <a:t>2</a:t>
            </a:r>
            <a:r>
              <a:rPr i="1" lang="en"/>
              <a:t> edges)</a:t>
            </a:r>
            <a:endParaRPr i="1"/>
          </a:p>
        </p:txBody>
      </p:sp>
      <p:cxnSp>
        <p:nvCxnSpPr>
          <p:cNvPr id="1727" name="Google Shape;1727;p89"/>
          <p:cNvCxnSpPr>
            <a:stCxn id="1697" idx="6"/>
            <a:endCxn id="1700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8" name="Google Shape;1728;p89"/>
          <p:cNvCxnSpPr>
            <a:stCxn id="1696" idx="6"/>
            <a:endCxn id="1700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9" name="Google Shape;1729;p89"/>
          <p:cNvCxnSpPr>
            <a:stCxn id="1695" idx="6"/>
            <a:endCxn id="1700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0" name="Google Shape;1730;p89"/>
          <p:cNvCxnSpPr>
            <a:stCxn id="1693" idx="2"/>
            <a:endCxn id="1700" idx="2"/>
          </p:cNvCxnSpPr>
          <p:nvPr/>
        </p:nvCxnSpPr>
        <p:spPr>
          <a:xfrm flipH="1" rot="10800000">
            <a:off x="2145078" y="1610438"/>
            <a:ext cx="95400" cy="2602200"/>
          </a:xfrm>
          <a:prstGeom prst="curvedConnector3">
            <a:avLst>
              <a:gd fmla="val -40317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1" name="Google Shape;1731;p89"/>
          <p:cNvCxnSpPr/>
          <p:nvPr/>
        </p:nvCxnSpPr>
        <p:spPr>
          <a:xfrm flipH="1" rot="10800000">
            <a:off x="2895022" y="1608663"/>
            <a:ext cx="548700" cy="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2" name="Google Shape;1732;p89"/>
          <p:cNvCxnSpPr/>
          <p:nvPr/>
        </p:nvCxnSpPr>
        <p:spPr>
          <a:xfrm>
            <a:off x="2895022" y="16092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3" name="Google Shape;1733;p89"/>
          <p:cNvCxnSpPr/>
          <p:nvPr/>
        </p:nvCxnSpPr>
        <p:spPr>
          <a:xfrm>
            <a:off x="2895022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4" name="Google Shape;1734;p89"/>
          <p:cNvSpPr txBox="1"/>
          <p:nvPr/>
        </p:nvSpPr>
        <p:spPr>
          <a:xfrm>
            <a:off x="5785575" y="3534850"/>
            <a:ext cx="3046800" cy="1100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E-step: </a:t>
            </a:r>
            <a:r>
              <a:rPr b="1" lang="en">
                <a:solidFill>
                  <a:srgbClr val="9900FF"/>
                </a:solidFill>
              </a:rPr>
              <a:t>(transitions)</a:t>
            </a:r>
            <a:endParaRPr b="1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c(N, N) += </a:t>
            </a:r>
            <a:r>
              <a:rPr lang="en">
                <a:solidFill>
                  <a:srgbClr val="FF9900"/>
                </a:solidFill>
              </a:rPr>
              <a:t>c(y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N, 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N)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c(N, V) += </a:t>
            </a:r>
            <a:r>
              <a:rPr lang="en">
                <a:solidFill>
                  <a:srgbClr val="FF9900"/>
                </a:solidFill>
              </a:rPr>
              <a:t>c(y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N, 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V)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c(N, DT) += </a:t>
            </a:r>
            <a:r>
              <a:rPr lang="en">
                <a:solidFill>
                  <a:srgbClr val="FF9900"/>
                </a:solidFill>
              </a:rPr>
              <a:t>c(y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N, 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DT)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35" name="Google Shape;1735;p89"/>
          <p:cNvSpPr txBox="1"/>
          <p:nvPr/>
        </p:nvSpPr>
        <p:spPr>
          <a:xfrm>
            <a:off x="5554700" y="695825"/>
            <a:ext cx="29235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p(x) = 𝝨</a:t>
            </a:r>
            <a:r>
              <a:rPr baseline="-25000" lang="en">
                <a:solidFill>
                  <a:srgbClr val="666666"/>
                </a:solidFill>
              </a:rPr>
              <a:t>y</a:t>
            </a:r>
            <a:r>
              <a:rPr lang="en">
                <a:solidFill>
                  <a:srgbClr val="666666"/>
                </a:solidFill>
              </a:rPr>
              <a:t> α(i,y) β(i,y)    </a:t>
            </a:r>
            <a:r>
              <a:rPr i="1" lang="en">
                <a:solidFill>
                  <a:srgbClr val="666666"/>
                </a:solidFill>
              </a:rPr>
              <a:t>(for any i</a:t>
            </a:r>
            <a:r>
              <a:rPr lang="en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" name="Google Shape;1740;p90"/>
          <p:cNvCxnSpPr>
            <a:stCxn id="1741" idx="2"/>
            <a:endCxn id="1742" idx="2"/>
          </p:cNvCxnSpPr>
          <p:nvPr/>
        </p:nvCxnSpPr>
        <p:spPr>
          <a:xfrm flipH="1" rot="10800000">
            <a:off x="4551563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3" name="Google Shape;1743;p90"/>
          <p:cNvCxnSpPr>
            <a:stCxn id="1741" idx="2"/>
            <a:endCxn id="1744" idx="2"/>
          </p:cNvCxnSpPr>
          <p:nvPr/>
        </p:nvCxnSpPr>
        <p:spPr>
          <a:xfrm flipH="1" rot="10800000">
            <a:off x="4551563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5" name="Google Shape;1745;p90"/>
          <p:cNvCxnSpPr>
            <a:stCxn id="1741" idx="2"/>
            <a:endCxn id="1746" idx="2"/>
          </p:cNvCxnSpPr>
          <p:nvPr/>
        </p:nvCxnSpPr>
        <p:spPr>
          <a:xfrm flipH="1" rot="10800000">
            <a:off x="4551563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7" name="Google Shape;1747;p90"/>
          <p:cNvCxnSpPr/>
          <p:nvPr/>
        </p:nvCxnSpPr>
        <p:spPr>
          <a:xfrm flipH="1" rot="10800000">
            <a:off x="2895022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8" name="Google Shape;1748;p90"/>
          <p:cNvCxnSpPr/>
          <p:nvPr/>
        </p:nvCxnSpPr>
        <p:spPr>
          <a:xfrm flipH="1" rot="10800000">
            <a:off x="2895022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9" name="Google Shape;1749;p90"/>
          <p:cNvCxnSpPr/>
          <p:nvPr/>
        </p:nvCxnSpPr>
        <p:spPr>
          <a:xfrm>
            <a:off x="2895022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0" name="Google Shape;1750;p90"/>
          <p:cNvCxnSpPr/>
          <p:nvPr/>
        </p:nvCxnSpPr>
        <p:spPr>
          <a:xfrm flipH="1" rot="10800000">
            <a:off x="2895022" y="16087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1" name="Google Shape;1751;p90"/>
          <p:cNvCxnSpPr/>
          <p:nvPr/>
        </p:nvCxnSpPr>
        <p:spPr>
          <a:xfrm flipH="1" rot="10800000">
            <a:off x="2895022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2" name="Google Shape;1752;p90"/>
          <p:cNvCxnSpPr>
            <a:stCxn id="1753" idx="2"/>
            <a:endCxn id="1754" idx="2"/>
          </p:cNvCxnSpPr>
          <p:nvPr/>
        </p:nvCxnSpPr>
        <p:spPr>
          <a:xfrm flipH="1" rot="10800000">
            <a:off x="3348333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55" name="Google Shape;1755;p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E-Step for </a:t>
            </a:r>
            <a:r>
              <a:rPr lang="en">
                <a:solidFill>
                  <a:srgbClr val="9900FF"/>
                </a:solidFill>
              </a:rPr>
              <a:t>Transitions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56" name="Google Shape;1756;p90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753" name="Google Shape;1753;p90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741" name="Google Shape;1741;p90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757" name="Google Shape;1757;p90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758" name="Google Shape;1758;p90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759" name="Google Shape;1759;p90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60" name="Google Shape;1760;p90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61" name="Google Shape;1761;p90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762" name="Google Shape;1762;p90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63" name="Google Shape;1763;p90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764" name="Google Shape;1764;p90"/>
          <p:cNvCxnSpPr>
            <a:stCxn id="1760" idx="6"/>
            <a:endCxn id="1762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90"/>
          <p:cNvCxnSpPr>
            <a:stCxn id="1760" idx="6"/>
            <a:endCxn id="1761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6" name="Google Shape;1766;p90"/>
          <p:cNvCxnSpPr>
            <a:stCxn id="1759" idx="6"/>
            <a:endCxn id="1762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7" name="Google Shape;1767;p90"/>
          <p:cNvCxnSpPr>
            <a:stCxn id="1759" idx="6"/>
            <a:endCxn id="1761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8" name="Google Shape;1768;p90"/>
          <p:cNvCxnSpPr>
            <a:stCxn id="1758" idx="6"/>
            <a:endCxn id="1762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9" name="Google Shape;1769;p90"/>
          <p:cNvCxnSpPr>
            <a:stCxn id="1758" idx="6"/>
            <a:endCxn id="1761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0" name="Google Shape;1770;p90"/>
          <p:cNvCxnSpPr>
            <a:stCxn id="1757" idx="2"/>
            <a:endCxn id="1759" idx="2"/>
          </p:cNvCxnSpPr>
          <p:nvPr/>
        </p:nvCxnSpPr>
        <p:spPr>
          <a:xfrm flipH="1" rot="10800000">
            <a:off x="848424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1" name="Google Shape;1771;p90"/>
          <p:cNvCxnSpPr>
            <a:stCxn id="1757" idx="2"/>
            <a:endCxn id="1760" idx="2"/>
          </p:cNvCxnSpPr>
          <p:nvPr/>
        </p:nvCxnSpPr>
        <p:spPr>
          <a:xfrm flipH="1" rot="10800000">
            <a:off x="848424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2" name="Google Shape;1772;p90"/>
          <p:cNvCxnSpPr>
            <a:stCxn id="1757" idx="2"/>
            <a:endCxn id="1758" idx="2"/>
          </p:cNvCxnSpPr>
          <p:nvPr/>
        </p:nvCxnSpPr>
        <p:spPr>
          <a:xfrm flipH="1" rot="10800000">
            <a:off x="848424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3" name="Google Shape;1773;p90"/>
          <p:cNvCxnSpPr>
            <a:stCxn id="1756" idx="2"/>
            <a:endCxn id="1761" idx="2"/>
          </p:cNvCxnSpPr>
          <p:nvPr/>
        </p:nvCxnSpPr>
        <p:spPr>
          <a:xfrm flipH="1" rot="10800000">
            <a:off x="2145078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4" name="Google Shape;1774;p90"/>
          <p:cNvCxnSpPr>
            <a:stCxn id="1756" idx="2"/>
            <a:endCxn id="1762" idx="2"/>
          </p:cNvCxnSpPr>
          <p:nvPr/>
        </p:nvCxnSpPr>
        <p:spPr>
          <a:xfrm flipH="1" rot="10800000">
            <a:off x="2145078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75" name="Google Shape;1775;p90"/>
          <p:cNvSpPr/>
          <p:nvPr/>
        </p:nvSpPr>
        <p:spPr>
          <a:xfrm>
            <a:off x="3443672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776" name="Google Shape;1776;p90"/>
          <p:cNvSpPr/>
          <p:nvPr/>
        </p:nvSpPr>
        <p:spPr>
          <a:xfrm>
            <a:off x="3443672" y="1937263"/>
            <a:ext cx="654600" cy="6546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54" name="Google Shape;1754;p90"/>
          <p:cNvSpPr/>
          <p:nvPr/>
        </p:nvSpPr>
        <p:spPr>
          <a:xfrm>
            <a:off x="3443672" y="1282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42" name="Google Shape;1742;p90"/>
          <p:cNvSpPr/>
          <p:nvPr/>
        </p:nvSpPr>
        <p:spPr>
          <a:xfrm>
            <a:off x="4646872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744" name="Google Shape;1744;p90"/>
          <p:cNvSpPr/>
          <p:nvPr/>
        </p:nvSpPr>
        <p:spPr>
          <a:xfrm>
            <a:off x="4646872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46" name="Google Shape;1746;p90"/>
          <p:cNvSpPr/>
          <p:nvPr/>
        </p:nvSpPr>
        <p:spPr>
          <a:xfrm>
            <a:off x="4646872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777" name="Google Shape;1777;p90"/>
          <p:cNvCxnSpPr/>
          <p:nvPr/>
        </p:nvCxnSpPr>
        <p:spPr>
          <a:xfrm flipH="1" rot="10800000">
            <a:off x="2895022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8" name="Google Shape;1778;p90"/>
          <p:cNvCxnSpPr/>
          <p:nvPr/>
        </p:nvCxnSpPr>
        <p:spPr>
          <a:xfrm flipH="1" rot="10800000">
            <a:off x="4098272" y="16081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9" name="Google Shape;1779;p90"/>
          <p:cNvCxnSpPr/>
          <p:nvPr/>
        </p:nvCxnSpPr>
        <p:spPr>
          <a:xfrm>
            <a:off x="4098272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0" name="Google Shape;1780;p90"/>
          <p:cNvCxnSpPr/>
          <p:nvPr/>
        </p:nvCxnSpPr>
        <p:spPr>
          <a:xfrm>
            <a:off x="4098272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1" name="Google Shape;1781;p90"/>
          <p:cNvCxnSpPr/>
          <p:nvPr/>
        </p:nvCxnSpPr>
        <p:spPr>
          <a:xfrm flipH="1" rot="10800000">
            <a:off x="4098272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90"/>
          <p:cNvCxnSpPr/>
          <p:nvPr/>
        </p:nvCxnSpPr>
        <p:spPr>
          <a:xfrm flipH="1" rot="10800000">
            <a:off x="4098272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90"/>
          <p:cNvCxnSpPr/>
          <p:nvPr/>
        </p:nvCxnSpPr>
        <p:spPr>
          <a:xfrm>
            <a:off x="4098272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90"/>
          <p:cNvCxnSpPr/>
          <p:nvPr/>
        </p:nvCxnSpPr>
        <p:spPr>
          <a:xfrm flipH="1" rot="10800000">
            <a:off x="4098272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5" name="Google Shape;1785;p90"/>
          <p:cNvCxnSpPr/>
          <p:nvPr/>
        </p:nvCxnSpPr>
        <p:spPr>
          <a:xfrm flipH="1" rot="10800000">
            <a:off x="4098272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6" name="Google Shape;1786;p90"/>
          <p:cNvCxnSpPr/>
          <p:nvPr/>
        </p:nvCxnSpPr>
        <p:spPr>
          <a:xfrm flipH="1" rot="10800000">
            <a:off x="4098272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7" name="Google Shape;1787;p90"/>
          <p:cNvCxnSpPr>
            <a:stCxn id="1753" idx="2"/>
            <a:endCxn id="1775" idx="2"/>
          </p:cNvCxnSpPr>
          <p:nvPr/>
        </p:nvCxnSpPr>
        <p:spPr>
          <a:xfrm flipH="1" rot="10800000">
            <a:off x="3348333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88" name="Google Shape;1788;p90"/>
          <p:cNvSpPr txBox="1"/>
          <p:nvPr/>
        </p:nvSpPr>
        <p:spPr>
          <a:xfrm>
            <a:off x="5554700" y="1289825"/>
            <a:ext cx="32775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c(y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N, y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N)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lang="en"/>
              <a:t>α(2,N) p(N | N) p(the | N) β(3,N)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c(y</a:t>
            </a:r>
            <a:r>
              <a:rPr baseline="-25000" lang="en"/>
              <a:t>1</a:t>
            </a:r>
            <a:r>
              <a:rPr lang="en"/>
              <a:t> = N, y</a:t>
            </a:r>
            <a:r>
              <a:rPr baseline="-25000" lang="en"/>
              <a:t>2</a:t>
            </a:r>
            <a:r>
              <a:rPr lang="en"/>
              <a:t> = V)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α(2,N)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p(V | N)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p(the | V)</a:t>
            </a:r>
            <a:r>
              <a:rPr lang="en"/>
              <a:t> </a:t>
            </a:r>
            <a:r>
              <a:rPr b="1" lang="en"/>
              <a:t>β(3,V)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c(y</a:t>
            </a:r>
            <a:r>
              <a:rPr baseline="-25000" lang="en"/>
              <a:t>1</a:t>
            </a:r>
            <a:r>
              <a:rPr lang="en"/>
              <a:t> = N, y</a:t>
            </a:r>
            <a:r>
              <a:rPr baseline="-25000" lang="en"/>
              <a:t>2</a:t>
            </a:r>
            <a:r>
              <a:rPr lang="en"/>
              <a:t> = DT)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α(2,N) p(DT | N) p(the | DT) β(3,DT)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(and so on for all k</a:t>
            </a:r>
            <a:r>
              <a:rPr baseline="30000" i="1" lang="en"/>
              <a:t>2</a:t>
            </a:r>
            <a:r>
              <a:rPr i="1" lang="en"/>
              <a:t> edges)</a:t>
            </a:r>
            <a:endParaRPr i="1"/>
          </a:p>
        </p:txBody>
      </p:sp>
      <p:cxnSp>
        <p:nvCxnSpPr>
          <p:cNvPr id="1789" name="Google Shape;1789;p90"/>
          <p:cNvCxnSpPr>
            <a:stCxn id="1760" idx="6"/>
            <a:endCxn id="1763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0" name="Google Shape;1790;p90"/>
          <p:cNvCxnSpPr>
            <a:stCxn id="1759" idx="6"/>
            <a:endCxn id="1763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1" name="Google Shape;1791;p90"/>
          <p:cNvCxnSpPr>
            <a:stCxn id="1758" idx="6"/>
            <a:endCxn id="1763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2" name="Google Shape;1792;p90"/>
          <p:cNvCxnSpPr>
            <a:stCxn id="1756" idx="2"/>
            <a:endCxn id="1763" idx="2"/>
          </p:cNvCxnSpPr>
          <p:nvPr/>
        </p:nvCxnSpPr>
        <p:spPr>
          <a:xfrm flipH="1" rot="10800000">
            <a:off x="2145078" y="1610438"/>
            <a:ext cx="95400" cy="2602200"/>
          </a:xfrm>
          <a:prstGeom prst="curvedConnector3">
            <a:avLst>
              <a:gd fmla="val -40317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93" name="Google Shape;1793;p90"/>
          <p:cNvCxnSpPr/>
          <p:nvPr/>
        </p:nvCxnSpPr>
        <p:spPr>
          <a:xfrm flipH="1" rot="10800000">
            <a:off x="2895022" y="16086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4" name="Google Shape;1794;p90"/>
          <p:cNvCxnSpPr/>
          <p:nvPr/>
        </p:nvCxnSpPr>
        <p:spPr>
          <a:xfrm>
            <a:off x="2895022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5" name="Google Shape;1795;p90"/>
          <p:cNvSpPr txBox="1"/>
          <p:nvPr/>
        </p:nvSpPr>
        <p:spPr>
          <a:xfrm>
            <a:off x="5785575" y="3534850"/>
            <a:ext cx="3046800" cy="1100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E-step: </a:t>
            </a:r>
            <a:r>
              <a:rPr b="1" lang="en">
                <a:solidFill>
                  <a:srgbClr val="9900FF"/>
                </a:solidFill>
              </a:rPr>
              <a:t>(transitions)</a:t>
            </a:r>
            <a:endParaRPr b="1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c(N, N) += c(y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N, 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N)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c(N, V) += c(y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N, 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V)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c(N, DT) += c(y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N, 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DT)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796" name="Google Shape;1796;p90"/>
          <p:cNvCxnSpPr>
            <a:stCxn id="1753" idx="2"/>
            <a:endCxn id="1776" idx="2"/>
          </p:cNvCxnSpPr>
          <p:nvPr/>
        </p:nvCxnSpPr>
        <p:spPr>
          <a:xfrm flipH="1" rot="10800000">
            <a:off x="3348333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97" name="Google Shape;1797;p90"/>
          <p:cNvCxnSpPr/>
          <p:nvPr/>
        </p:nvCxnSpPr>
        <p:spPr>
          <a:xfrm>
            <a:off x="2895022" y="1609263"/>
            <a:ext cx="548700" cy="654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8" name="Google Shape;1798;p90"/>
          <p:cNvSpPr txBox="1"/>
          <p:nvPr/>
        </p:nvSpPr>
        <p:spPr>
          <a:xfrm>
            <a:off x="5554700" y="695825"/>
            <a:ext cx="29235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p(x) = 𝝨</a:t>
            </a:r>
            <a:r>
              <a:rPr baseline="-25000" lang="en">
                <a:solidFill>
                  <a:srgbClr val="666666"/>
                </a:solidFill>
              </a:rPr>
              <a:t>y</a:t>
            </a:r>
            <a:r>
              <a:rPr lang="en">
                <a:solidFill>
                  <a:srgbClr val="666666"/>
                </a:solidFill>
              </a:rPr>
              <a:t> α(i,y) β(i,y)    </a:t>
            </a:r>
            <a:r>
              <a:rPr i="1" lang="en">
                <a:solidFill>
                  <a:srgbClr val="666666"/>
                </a:solidFill>
              </a:rPr>
              <a:t>(for any i</a:t>
            </a:r>
            <a:r>
              <a:rPr lang="en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3" name="Google Shape;1803;p91"/>
          <p:cNvCxnSpPr>
            <a:stCxn id="1804" idx="2"/>
            <a:endCxn id="1805" idx="2"/>
          </p:cNvCxnSpPr>
          <p:nvPr/>
        </p:nvCxnSpPr>
        <p:spPr>
          <a:xfrm flipH="1" rot="10800000">
            <a:off x="4551563" y="2919638"/>
            <a:ext cx="95400" cy="1293000"/>
          </a:xfrm>
          <a:prstGeom prst="curvedConnector3">
            <a:avLst>
              <a:gd fmla="val -18992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06" name="Google Shape;1806;p91"/>
          <p:cNvCxnSpPr>
            <a:stCxn id="1804" idx="2"/>
            <a:endCxn id="1807" idx="2"/>
          </p:cNvCxnSpPr>
          <p:nvPr/>
        </p:nvCxnSpPr>
        <p:spPr>
          <a:xfrm flipH="1" rot="10800000">
            <a:off x="4551563" y="2264138"/>
            <a:ext cx="95400" cy="1948500"/>
          </a:xfrm>
          <a:prstGeom prst="curvedConnector3">
            <a:avLst>
              <a:gd fmla="val -25690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08" name="Google Shape;1808;p91"/>
          <p:cNvCxnSpPr>
            <a:stCxn id="1804" idx="2"/>
            <a:endCxn id="1809" idx="2"/>
          </p:cNvCxnSpPr>
          <p:nvPr/>
        </p:nvCxnSpPr>
        <p:spPr>
          <a:xfrm flipH="1" rot="10800000">
            <a:off x="4551563" y="1609538"/>
            <a:ext cx="95400" cy="2603100"/>
          </a:xfrm>
          <a:prstGeom prst="curvedConnector3">
            <a:avLst>
              <a:gd fmla="val -38415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10" name="Google Shape;1810;p91"/>
          <p:cNvCxnSpPr/>
          <p:nvPr/>
        </p:nvCxnSpPr>
        <p:spPr>
          <a:xfrm flipH="1" rot="10800000">
            <a:off x="2895022" y="22632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1" name="Google Shape;1811;p91"/>
          <p:cNvCxnSpPr/>
          <p:nvPr/>
        </p:nvCxnSpPr>
        <p:spPr>
          <a:xfrm flipH="1" rot="10800000">
            <a:off x="2895022" y="16086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2" name="Google Shape;1812;p91"/>
          <p:cNvCxnSpPr/>
          <p:nvPr/>
        </p:nvCxnSpPr>
        <p:spPr>
          <a:xfrm>
            <a:off x="2895022" y="22638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3" name="Google Shape;1813;p91"/>
          <p:cNvCxnSpPr/>
          <p:nvPr/>
        </p:nvCxnSpPr>
        <p:spPr>
          <a:xfrm flipH="1" rot="10800000">
            <a:off x="2895022" y="22633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4" name="Google Shape;1814;p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E-Step for </a:t>
            </a:r>
            <a:r>
              <a:rPr lang="en">
                <a:solidFill>
                  <a:srgbClr val="9900FF"/>
                </a:solidFill>
              </a:rPr>
              <a:t>Transitions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815" name="Google Shape;1815;p91"/>
          <p:cNvSpPr/>
          <p:nvPr/>
        </p:nvSpPr>
        <p:spPr>
          <a:xfrm>
            <a:off x="2145078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816" name="Google Shape;1816;p91"/>
          <p:cNvSpPr/>
          <p:nvPr/>
        </p:nvSpPr>
        <p:spPr>
          <a:xfrm>
            <a:off x="334833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804" name="Google Shape;1804;p91"/>
          <p:cNvSpPr/>
          <p:nvPr/>
        </p:nvSpPr>
        <p:spPr>
          <a:xfrm>
            <a:off x="4551563" y="3789938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817" name="Google Shape;1817;p91"/>
          <p:cNvSpPr/>
          <p:nvPr/>
        </p:nvSpPr>
        <p:spPr>
          <a:xfrm>
            <a:off x="848424" y="3789938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818" name="Google Shape;1818;p91"/>
          <p:cNvSpPr/>
          <p:nvPr/>
        </p:nvSpPr>
        <p:spPr>
          <a:xfrm>
            <a:off x="1037272" y="2593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819" name="Google Shape;1819;p91"/>
          <p:cNvSpPr/>
          <p:nvPr/>
        </p:nvSpPr>
        <p:spPr>
          <a:xfrm>
            <a:off x="1037272" y="1938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820" name="Google Shape;1820;p91"/>
          <p:cNvSpPr/>
          <p:nvPr/>
        </p:nvSpPr>
        <p:spPr>
          <a:xfrm>
            <a:off x="1037272" y="12836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821" name="Google Shape;1821;p91"/>
          <p:cNvSpPr/>
          <p:nvPr/>
        </p:nvSpPr>
        <p:spPr>
          <a:xfrm>
            <a:off x="2240472" y="2593363"/>
            <a:ext cx="654600" cy="6546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822" name="Google Shape;1822;p91"/>
          <p:cNvSpPr/>
          <p:nvPr/>
        </p:nvSpPr>
        <p:spPr>
          <a:xfrm>
            <a:off x="2240472" y="1937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823" name="Google Shape;1823;p91"/>
          <p:cNvSpPr/>
          <p:nvPr/>
        </p:nvSpPr>
        <p:spPr>
          <a:xfrm>
            <a:off x="2240472" y="1283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824" name="Google Shape;1824;p91"/>
          <p:cNvCxnSpPr>
            <a:stCxn id="1820" idx="6"/>
            <a:endCxn id="1822" idx="2"/>
          </p:cNvCxnSpPr>
          <p:nvPr/>
        </p:nvCxnSpPr>
        <p:spPr>
          <a:xfrm>
            <a:off x="1691872" y="16109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5" name="Google Shape;1825;p91"/>
          <p:cNvCxnSpPr>
            <a:stCxn id="1820" idx="6"/>
            <a:endCxn id="1821" idx="2"/>
          </p:cNvCxnSpPr>
          <p:nvPr/>
        </p:nvCxnSpPr>
        <p:spPr>
          <a:xfrm>
            <a:off x="1691872" y="16109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6" name="Google Shape;1826;p91"/>
          <p:cNvCxnSpPr>
            <a:stCxn id="1819" idx="6"/>
            <a:endCxn id="1822" idx="2"/>
          </p:cNvCxnSpPr>
          <p:nvPr/>
        </p:nvCxnSpPr>
        <p:spPr>
          <a:xfrm flipH="1" rot="10800000">
            <a:off x="1691872" y="22649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7" name="Google Shape;1827;p91"/>
          <p:cNvCxnSpPr>
            <a:stCxn id="1819" idx="6"/>
            <a:endCxn id="1821" idx="2"/>
          </p:cNvCxnSpPr>
          <p:nvPr/>
        </p:nvCxnSpPr>
        <p:spPr>
          <a:xfrm>
            <a:off x="1691872" y="22655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8" name="Google Shape;1828;p91"/>
          <p:cNvCxnSpPr>
            <a:stCxn id="1818" idx="6"/>
            <a:endCxn id="1822" idx="2"/>
          </p:cNvCxnSpPr>
          <p:nvPr/>
        </p:nvCxnSpPr>
        <p:spPr>
          <a:xfrm flipH="1" rot="10800000">
            <a:off x="1691872" y="22650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9" name="Google Shape;1829;p91"/>
          <p:cNvCxnSpPr>
            <a:stCxn id="1818" idx="6"/>
            <a:endCxn id="1821" idx="2"/>
          </p:cNvCxnSpPr>
          <p:nvPr/>
        </p:nvCxnSpPr>
        <p:spPr>
          <a:xfrm flipH="1" rot="10800000">
            <a:off x="1691872" y="2920563"/>
            <a:ext cx="548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0" name="Google Shape;1830;p91"/>
          <p:cNvCxnSpPr>
            <a:stCxn id="1817" idx="2"/>
            <a:endCxn id="1819" idx="2"/>
          </p:cNvCxnSpPr>
          <p:nvPr/>
        </p:nvCxnSpPr>
        <p:spPr>
          <a:xfrm flipH="1" rot="10800000">
            <a:off x="848424" y="2265638"/>
            <a:ext cx="188700" cy="1947000"/>
          </a:xfrm>
          <a:prstGeom prst="curvedConnector3">
            <a:avLst>
              <a:gd fmla="val -1700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31" name="Google Shape;1831;p91"/>
          <p:cNvCxnSpPr>
            <a:stCxn id="1817" idx="2"/>
            <a:endCxn id="1820" idx="2"/>
          </p:cNvCxnSpPr>
          <p:nvPr/>
        </p:nvCxnSpPr>
        <p:spPr>
          <a:xfrm flipH="1" rot="10800000">
            <a:off x="848424" y="1611038"/>
            <a:ext cx="188700" cy="2601600"/>
          </a:xfrm>
          <a:prstGeom prst="curvedConnector3">
            <a:avLst>
              <a:gd fmla="val -21883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32" name="Google Shape;1832;p91"/>
          <p:cNvCxnSpPr>
            <a:stCxn id="1817" idx="2"/>
            <a:endCxn id="1818" idx="2"/>
          </p:cNvCxnSpPr>
          <p:nvPr/>
        </p:nvCxnSpPr>
        <p:spPr>
          <a:xfrm flipH="1" rot="10800000">
            <a:off x="848424" y="2921138"/>
            <a:ext cx="188700" cy="1291500"/>
          </a:xfrm>
          <a:prstGeom prst="curvedConnector3">
            <a:avLst>
              <a:gd fmla="val -12619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33" name="Google Shape;1833;p91"/>
          <p:cNvCxnSpPr>
            <a:stCxn id="1815" idx="2"/>
            <a:endCxn id="1821" idx="2"/>
          </p:cNvCxnSpPr>
          <p:nvPr/>
        </p:nvCxnSpPr>
        <p:spPr>
          <a:xfrm flipH="1" rot="10800000">
            <a:off x="2145078" y="2920538"/>
            <a:ext cx="95400" cy="1292100"/>
          </a:xfrm>
          <a:prstGeom prst="curvedConnector3">
            <a:avLst>
              <a:gd fmla="val -249607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34" name="Google Shape;1834;p91"/>
          <p:cNvCxnSpPr>
            <a:stCxn id="1815" idx="2"/>
            <a:endCxn id="1822" idx="2"/>
          </p:cNvCxnSpPr>
          <p:nvPr/>
        </p:nvCxnSpPr>
        <p:spPr>
          <a:xfrm flipH="1" rot="10800000">
            <a:off x="2145078" y="2265038"/>
            <a:ext cx="95400" cy="1947600"/>
          </a:xfrm>
          <a:prstGeom prst="curvedConnector3">
            <a:avLst>
              <a:gd fmla="val -32602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35" name="Google Shape;1835;p91"/>
          <p:cNvSpPr/>
          <p:nvPr/>
        </p:nvSpPr>
        <p:spPr>
          <a:xfrm>
            <a:off x="3443672" y="25928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836" name="Google Shape;1836;p91"/>
          <p:cNvSpPr/>
          <p:nvPr/>
        </p:nvSpPr>
        <p:spPr>
          <a:xfrm>
            <a:off x="3443672" y="19372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837" name="Google Shape;1837;p91"/>
          <p:cNvSpPr/>
          <p:nvPr/>
        </p:nvSpPr>
        <p:spPr>
          <a:xfrm>
            <a:off x="3443672" y="1282663"/>
            <a:ext cx="654600" cy="6546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805" name="Google Shape;1805;p91"/>
          <p:cNvSpPr/>
          <p:nvPr/>
        </p:nvSpPr>
        <p:spPr>
          <a:xfrm>
            <a:off x="4646872" y="25923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807" name="Google Shape;1807;p91"/>
          <p:cNvSpPr/>
          <p:nvPr/>
        </p:nvSpPr>
        <p:spPr>
          <a:xfrm>
            <a:off x="4646872" y="19367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809" name="Google Shape;1809;p91"/>
          <p:cNvSpPr/>
          <p:nvPr/>
        </p:nvSpPr>
        <p:spPr>
          <a:xfrm>
            <a:off x="4646872" y="1282163"/>
            <a:ext cx="654600" cy="65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1838" name="Google Shape;1838;p91"/>
          <p:cNvCxnSpPr/>
          <p:nvPr/>
        </p:nvCxnSpPr>
        <p:spPr>
          <a:xfrm flipH="1" rot="10800000">
            <a:off x="2895022" y="29188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9" name="Google Shape;1839;p91"/>
          <p:cNvCxnSpPr/>
          <p:nvPr/>
        </p:nvCxnSpPr>
        <p:spPr>
          <a:xfrm flipH="1" rot="10800000">
            <a:off x="4098272" y="16081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0" name="Google Shape;1840;p91"/>
          <p:cNvCxnSpPr/>
          <p:nvPr/>
        </p:nvCxnSpPr>
        <p:spPr>
          <a:xfrm>
            <a:off x="4098272" y="16087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1" name="Google Shape;1841;p91"/>
          <p:cNvCxnSpPr/>
          <p:nvPr/>
        </p:nvCxnSpPr>
        <p:spPr>
          <a:xfrm>
            <a:off x="4098272" y="16087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2" name="Google Shape;1842;p91"/>
          <p:cNvCxnSpPr/>
          <p:nvPr/>
        </p:nvCxnSpPr>
        <p:spPr>
          <a:xfrm flipH="1" rot="10800000">
            <a:off x="4098272" y="22627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3" name="Google Shape;1843;p91"/>
          <p:cNvCxnSpPr/>
          <p:nvPr/>
        </p:nvCxnSpPr>
        <p:spPr>
          <a:xfrm flipH="1" rot="10800000">
            <a:off x="4098272" y="16081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4" name="Google Shape;1844;p91"/>
          <p:cNvCxnSpPr/>
          <p:nvPr/>
        </p:nvCxnSpPr>
        <p:spPr>
          <a:xfrm>
            <a:off x="4098272" y="2263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5" name="Google Shape;1845;p91"/>
          <p:cNvCxnSpPr/>
          <p:nvPr/>
        </p:nvCxnSpPr>
        <p:spPr>
          <a:xfrm flipH="1" rot="10800000">
            <a:off x="4098272" y="16082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6" name="Google Shape;1846;p91"/>
          <p:cNvCxnSpPr/>
          <p:nvPr/>
        </p:nvCxnSpPr>
        <p:spPr>
          <a:xfrm flipH="1" rot="10800000">
            <a:off x="4098272" y="2262863"/>
            <a:ext cx="548700" cy="65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7" name="Google Shape;1847;p91"/>
          <p:cNvCxnSpPr/>
          <p:nvPr/>
        </p:nvCxnSpPr>
        <p:spPr>
          <a:xfrm flipH="1" rot="10800000">
            <a:off x="4098272" y="2918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8" name="Google Shape;1848;p91"/>
          <p:cNvCxnSpPr>
            <a:stCxn id="1816" idx="2"/>
            <a:endCxn id="1835" idx="2"/>
          </p:cNvCxnSpPr>
          <p:nvPr/>
        </p:nvCxnSpPr>
        <p:spPr>
          <a:xfrm flipH="1" rot="10800000">
            <a:off x="3348333" y="2920238"/>
            <a:ext cx="95400" cy="1292400"/>
          </a:xfrm>
          <a:prstGeom prst="curvedConnector3">
            <a:avLst>
              <a:gd fmla="val -20789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49" name="Google Shape;1849;p91"/>
          <p:cNvSpPr txBox="1"/>
          <p:nvPr/>
        </p:nvSpPr>
        <p:spPr>
          <a:xfrm>
            <a:off x="5554700" y="1289825"/>
            <a:ext cx="32775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c(y</a:t>
            </a:r>
            <a:r>
              <a:rPr baseline="-25000" lang="en"/>
              <a:t>1</a:t>
            </a:r>
            <a:r>
              <a:rPr lang="en"/>
              <a:t> = DT, y</a:t>
            </a:r>
            <a:r>
              <a:rPr baseline="-25000" lang="en"/>
              <a:t>2</a:t>
            </a:r>
            <a:r>
              <a:rPr lang="en"/>
              <a:t> = N)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∝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α(2,DT)</a:t>
            </a:r>
            <a:r>
              <a:rPr lang="en"/>
              <a:t> p(N | DT) p(the | N) </a:t>
            </a:r>
            <a:r>
              <a:rPr b="1" lang="en"/>
              <a:t>β(3,N)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(and so on for all k</a:t>
            </a:r>
            <a:r>
              <a:rPr baseline="30000" i="1" lang="en"/>
              <a:t>2</a:t>
            </a:r>
            <a:r>
              <a:rPr i="1" lang="en"/>
              <a:t> edges)</a:t>
            </a:r>
            <a:endParaRPr i="1"/>
          </a:p>
        </p:txBody>
      </p:sp>
      <p:cxnSp>
        <p:nvCxnSpPr>
          <p:cNvPr id="1850" name="Google Shape;1850;p91"/>
          <p:cNvCxnSpPr>
            <a:stCxn id="1820" idx="6"/>
            <a:endCxn id="1823" idx="2"/>
          </p:cNvCxnSpPr>
          <p:nvPr/>
        </p:nvCxnSpPr>
        <p:spPr>
          <a:xfrm flipH="1" rot="10800000">
            <a:off x="1691872" y="16103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1" name="Google Shape;1851;p91"/>
          <p:cNvCxnSpPr>
            <a:stCxn id="1819" idx="6"/>
            <a:endCxn id="1823" idx="2"/>
          </p:cNvCxnSpPr>
          <p:nvPr/>
        </p:nvCxnSpPr>
        <p:spPr>
          <a:xfrm flipH="1" rot="10800000">
            <a:off x="1691872" y="1610363"/>
            <a:ext cx="548700" cy="65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2" name="Google Shape;1852;p91"/>
          <p:cNvCxnSpPr>
            <a:stCxn id="1818" idx="6"/>
            <a:endCxn id="1823" idx="2"/>
          </p:cNvCxnSpPr>
          <p:nvPr/>
        </p:nvCxnSpPr>
        <p:spPr>
          <a:xfrm flipH="1" rot="10800000">
            <a:off x="1691872" y="1610463"/>
            <a:ext cx="548700" cy="131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3" name="Google Shape;1853;p91"/>
          <p:cNvCxnSpPr>
            <a:stCxn id="1815" idx="2"/>
            <a:endCxn id="1823" idx="2"/>
          </p:cNvCxnSpPr>
          <p:nvPr/>
        </p:nvCxnSpPr>
        <p:spPr>
          <a:xfrm flipH="1" rot="10800000">
            <a:off x="2145078" y="1610438"/>
            <a:ext cx="95400" cy="2602200"/>
          </a:xfrm>
          <a:prstGeom prst="curvedConnector3">
            <a:avLst>
              <a:gd fmla="val -40317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54" name="Google Shape;1854;p91"/>
          <p:cNvCxnSpPr/>
          <p:nvPr/>
        </p:nvCxnSpPr>
        <p:spPr>
          <a:xfrm flipH="1" rot="10800000">
            <a:off x="2895022" y="1608663"/>
            <a:ext cx="548700" cy="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5" name="Google Shape;1855;p91"/>
          <p:cNvCxnSpPr/>
          <p:nvPr/>
        </p:nvCxnSpPr>
        <p:spPr>
          <a:xfrm>
            <a:off x="2895022" y="1609263"/>
            <a:ext cx="548700" cy="13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6" name="Google Shape;1856;p91"/>
          <p:cNvSpPr txBox="1"/>
          <p:nvPr/>
        </p:nvSpPr>
        <p:spPr>
          <a:xfrm>
            <a:off x="5785575" y="3534850"/>
            <a:ext cx="3195000" cy="1100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E-step: </a:t>
            </a:r>
            <a:r>
              <a:rPr b="1" lang="en">
                <a:solidFill>
                  <a:srgbClr val="9900FF"/>
                </a:solidFill>
              </a:rPr>
              <a:t>(transitions)</a:t>
            </a:r>
            <a:endParaRPr b="1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c(DT, N) += c(y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DT, 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N)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c(DT, V) += c(y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DT, 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V)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c(DT, DT) += c(y</a:t>
            </a:r>
            <a:r>
              <a:rPr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 = DT, y</a:t>
            </a:r>
            <a:r>
              <a:rPr baseline="-25000" lang="en">
                <a:solidFill>
                  <a:srgbClr val="FF9900"/>
                </a:solidFill>
              </a:rPr>
              <a:t>2</a:t>
            </a:r>
            <a:r>
              <a:rPr lang="en">
                <a:solidFill>
                  <a:srgbClr val="FF9900"/>
                </a:solidFill>
              </a:rPr>
              <a:t> = DT)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857" name="Google Shape;1857;p91"/>
          <p:cNvCxnSpPr>
            <a:stCxn id="1816" idx="2"/>
            <a:endCxn id="1836" idx="2"/>
          </p:cNvCxnSpPr>
          <p:nvPr/>
        </p:nvCxnSpPr>
        <p:spPr>
          <a:xfrm flipH="1" rot="10800000">
            <a:off x="3348333" y="2264438"/>
            <a:ext cx="95400" cy="1948200"/>
          </a:xfrm>
          <a:prstGeom prst="curvedConnector3">
            <a:avLst>
              <a:gd fmla="val -28158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58" name="Google Shape;1858;p91"/>
          <p:cNvCxnSpPr/>
          <p:nvPr/>
        </p:nvCxnSpPr>
        <p:spPr>
          <a:xfrm>
            <a:off x="2895022" y="1609263"/>
            <a:ext cx="548700" cy="65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9" name="Google Shape;1859;p91"/>
          <p:cNvCxnSpPr/>
          <p:nvPr/>
        </p:nvCxnSpPr>
        <p:spPr>
          <a:xfrm flipH="1" rot="10800000">
            <a:off x="2895022" y="1608763"/>
            <a:ext cx="548700" cy="1310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0" name="Google Shape;1860;p91"/>
          <p:cNvCxnSpPr>
            <a:stCxn id="1816" idx="2"/>
            <a:endCxn id="1837" idx="2"/>
          </p:cNvCxnSpPr>
          <p:nvPr/>
        </p:nvCxnSpPr>
        <p:spPr>
          <a:xfrm flipH="1" rot="10800000">
            <a:off x="3348333" y="1609838"/>
            <a:ext cx="95400" cy="2602800"/>
          </a:xfrm>
          <a:prstGeom prst="curvedConnector3">
            <a:avLst>
              <a:gd fmla="val -382031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61" name="Google Shape;1861;p91"/>
          <p:cNvSpPr txBox="1"/>
          <p:nvPr/>
        </p:nvSpPr>
        <p:spPr>
          <a:xfrm>
            <a:off x="5554700" y="695825"/>
            <a:ext cx="29235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p(x) = 𝝨</a:t>
            </a:r>
            <a:r>
              <a:rPr baseline="-25000" lang="en">
                <a:solidFill>
                  <a:srgbClr val="666666"/>
                </a:solidFill>
              </a:rPr>
              <a:t>y</a:t>
            </a:r>
            <a:r>
              <a:rPr lang="en">
                <a:solidFill>
                  <a:srgbClr val="666666"/>
                </a:solidFill>
              </a:rPr>
              <a:t> α(i,y) β(i,y)    </a:t>
            </a:r>
            <a:r>
              <a:rPr i="1" lang="en">
                <a:solidFill>
                  <a:srgbClr val="666666"/>
                </a:solidFill>
              </a:rPr>
              <a:t>(for any i</a:t>
            </a:r>
            <a:r>
              <a:rPr lang="en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M-Step</a:t>
            </a:r>
            <a:endParaRPr/>
          </a:p>
        </p:txBody>
      </p:sp>
      <p:sp>
        <p:nvSpPr>
          <p:cNvPr id="1867" name="Google Shape;1867;p9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M-step looks like training, using (soft) labels from E-step.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partial counts, just train HMM!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Transitions: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p(y</a:t>
            </a:r>
            <a:r>
              <a:rPr baseline="-25000" lang="en">
                <a:solidFill>
                  <a:srgbClr val="9900FF"/>
                </a:solidFill>
              </a:rPr>
              <a:t>i</a:t>
            </a:r>
            <a:r>
              <a:rPr lang="en">
                <a:solidFill>
                  <a:srgbClr val="9900FF"/>
                </a:solidFill>
              </a:rPr>
              <a:t> | y</a:t>
            </a:r>
            <a:r>
              <a:rPr baseline="-25000" lang="en">
                <a:solidFill>
                  <a:srgbClr val="9900FF"/>
                </a:solidFill>
              </a:rPr>
              <a:t>i-1</a:t>
            </a:r>
            <a:r>
              <a:rPr lang="en">
                <a:solidFill>
                  <a:srgbClr val="9900FF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from counts </a:t>
            </a:r>
            <a:r>
              <a:rPr b="1" lang="en"/>
              <a:t>c(y, y’)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Emissions: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p(x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 | y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from counts </a:t>
            </a:r>
            <a:r>
              <a:rPr b="1" lang="en"/>
              <a:t>c(x, y)</a:t>
            </a:r>
            <a:endParaRPr b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Variable Models</a:t>
            </a:r>
            <a:endParaRPr/>
          </a:p>
        </p:txBody>
      </p:sp>
      <p:sp>
        <p:nvSpPr>
          <p:cNvPr id="1873" name="Google Shape;1873;p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not guaranteed to converge! But, often work well in practice.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are generally non-convex, intractable.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methods to solve approximately or locally: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Sampling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Variational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Backpropagation (for differentiable models, e.g. NN)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Dependencies Tagset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651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http://universaldependencies.org/u/pos/index.html</a:t>
            </a:r>
            <a:endParaRPr sz="1200"/>
          </a:p>
          <a:p>
            <a:pPr indent="-317500" lvl="0" marL="622300" marR="1651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ADJ</a:t>
            </a:r>
            <a:r>
              <a:rPr b="1" lang="en"/>
              <a:t>: adjective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ADP</a:t>
            </a:r>
            <a:r>
              <a:rPr b="1" lang="en"/>
              <a:t>: adposition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6"/>
              </a:rPr>
              <a:t>ADV</a:t>
            </a:r>
            <a:r>
              <a:rPr b="1" lang="en"/>
              <a:t>: adverb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7"/>
              </a:rPr>
              <a:t>AUX</a:t>
            </a:r>
            <a:r>
              <a:rPr b="1" lang="en"/>
              <a:t>: auxiliary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8"/>
              </a:rPr>
              <a:t>CCONJ</a:t>
            </a:r>
            <a:r>
              <a:rPr b="1" lang="en"/>
              <a:t>: coordinating conjunction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9"/>
              </a:rPr>
              <a:t>DET</a:t>
            </a:r>
            <a:r>
              <a:rPr b="1" lang="en"/>
              <a:t>: determiner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10"/>
              </a:rPr>
              <a:t>INTJ</a:t>
            </a:r>
            <a:r>
              <a:rPr b="1" lang="en"/>
              <a:t>: interjection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11"/>
              </a:rPr>
              <a:t>NOUN</a:t>
            </a:r>
            <a:r>
              <a:rPr b="1" lang="en"/>
              <a:t>: noun</a:t>
            </a:r>
            <a:endParaRPr b="1"/>
          </a:p>
        </p:txBody>
      </p:sp>
      <p:sp>
        <p:nvSpPr>
          <p:cNvPr id="149" name="Google Shape;149;p3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22300" marR="1651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accent5"/>
                </a:solidFill>
                <a:hlinkClick r:id="rId12"/>
              </a:rPr>
              <a:t>NUM</a:t>
            </a:r>
            <a:r>
              <a:rPr b="1" lang="en"/>
              <a:t>: numeral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accent5"/>
                </a:solidFill>
                <a:hlinkClick r:id="rId13"/>
              </a:rPr>
              <a:t>PART</a:t>
            </a:r>
            <a:r>
              <a:rPr b="1" lang="en"/>
              <a:t>: particle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accent5"/>
                </a:solidFill>
                <a:hlinkClick r:id="rId14"/>
              </a:rPr>
              <a:t>PRON</a:t>
            </a:r>
            <a:r>
              <a:rPr b="1" lang="en"/>
              <a:t>: pronoun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accent5"/>
                </a:solidFill>
                <a:hlinkClick r:id="rId15"/>
              </a:rPr>
              <a:t>PROPN</a:t>
            </a:r>
            <a:r>
              <a:rPr b="1" lang="en"/>
              <a:t>: proper noun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accent5"/>
                </a:solidFill>
                <a:hlinkClick r:id="rId16"/>
              </a:rPr>
              <a:t>PUNCT</a:t>
            </a:r>
            <a:r>
              <a:rPr b="1" lang="en"/>
              <a:t>: punctuation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accent5"/>
                </a:solidFill>
                <a:hlinkClick r:id="rId17"/>
              </a:rPr>
              <a:t>SCONJ</a:t>
            </a:r>
            <a:r>
              <a:rPr b="1" lang="en"/>
              <a:t>: subordinating conjunction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accent5"/>
                </a:solidFill>
                <a:hlinkClick r:id="rId18"/>
              </a:rPr>
              <a:t>SYM</a:t>
            </a:r>
            <a:r>
              <a:rPr b="1" lang="en"/>
              <a:t>: symbol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accent5"/>
                </a:solidFill>
                <a:hlinkClick r:id="rId19"/>
              </a:rPr>
              <a:t>VERB</a:t>
            </a:r>
            <a:r>
              <a:rPr b="1" lang="en"/>
              <a:t>: verb</a:t>
            </a:r>
            <a:endParaRPr b="1"/>
          </a:p>
          <a:p>
            <a:pPr indent="-317500" lvl="0" marL="622300" marR="165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u="sng">
                <a:solidFill>
                  <a:schemeClr val="accent5"/>
                </a:solidFill>
                <a:hlinkClick r:id="rId20"/>
              </a:rPr>
              <a:t>X</a:t>
            </a:r>
            <a:r>
              <a:rPr b="1" lang="en"/>
              <a:t>: other</a:t>
            </a:r>
            <a:endParaRPr b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9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up: Parsing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Parsey McParseface: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https://cloud.google.com/natural-language/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84" name="Google Shape;1884;p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Syntactic Analysis</a:t>
            </a:r>
            <a:endParaRPr/>
          </a:p>
        </p:txBody>
      </p:sp>
      <p:pic>
        <p:nvPicPr>
          <p:cNvPr descr="eCnDiTDuG08.png" id="1885" name="Google Shape;1885;p95"/>
          <p:cNvPicPr preferRelativeResize="0"/>
          <p:nvPr/>
        </p:nvPicPr>
        <p:blipFill rotWithShape="1">
          <a:blip r:embed="rId4">
            <a:alphaModFix/>
          </a:blip>
          <a:srcRect b="10440" l="0" r="0" t="6894"/>
          <a:stretch/>
        </p:blipFill>
        <p:spPr>
          <a:xfrm>
            <a:off x="311700" y="1757425"/>
            <a:ext cx="6121901" cy="253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6" name="Google Shape;1886;p95"/>
          <p:cNvSpPr txBox="1"/>
          <p:nvPr/>
        </p:nvSpPr>
        <p:spPr>
          <a:xfrm>
            <a:off x="6433600" y="1895450"/>
            <a:ext cx="19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</a:rPr>
              <a:t>Dependency Parse</a:t>
            </a:r>
            <a:endParaRPr i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(+ dependency types)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AA84F"/>
                </a:solidFill>
              </a:rPr>
              <a:t>(Week 9)</a:t>
            </a:r>
            <a:endParaRPr i="1">
              <a:solidFill>
                <a:srgbClr val="6AA84F"/>
              </a:solidFill>
            </a:endParaRPr>
          </a:p>
        </p:txBody>
      </p:sp>
      <p:sp>
        <p:nvSpPr>
          <p:cNvPr id="1887" name="Google Shape;1887;p95"/>
          <p:cNvSpPr txBox="1"/>
          <p:nvPr/>
        </p:nvSpPr>
        <p:spPr>
          <a:xfrm>
            <a:off x="6433600" y="3332000"/>
            <a:ext cx="19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Part-of-Speech Tags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(Week 8)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888" name="Google Shape;1888;p95"/>
          <p:cNvSpPr txBox="1"/>
          <p:nvPr/>
        </p:nvSpPr>
        <p:spPr>
          <a:xfrm>
            <a:off x="6433600" y="3976525"/>
            <a:ext cx="19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C78D8"/>
                </a:solidFill>
              </a:rPr>
              <a:t>Morphology</a:t>
            </a:r>
            <a:endParaRPr i="1">
              <a:solidFill>
                <a:srgbClr val="3C78D8"/>
              </a:solidFill>
            </a:endParaRPr>
          </a:p>
        </p:txBody>
      </p:sp>
      <p:sp>
        <p:nvSpPr>
          <p:cNvPr id="1889" name="Google Shape;1889;p95"/>
          <p:cNvSpPr txBox="1"/>
          <p:nvPr/>
        </p:nvSpPr>
        <p:spPr>
          <a:xfrm>
            <a:off x="6433600" y="2988125"/>
            <a:ext cx="1932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00FF"/>
                </a:solidFill>
              </a:rPr>
              <a:t>Lemmas</a:t>
            </a:r>
            <a:endParaRPr i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Dependency Parsing (Week 9)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</a:endParaRPr>
          </a:p>
        </p:txBody>
      </p:sp>
      <p:pic>
        <p:nvPicPr>
          <p:cNvPr descr="eCnDiTDuG08.png" id="1895" name="Google Shape;1895;p96"/>
          <p:cNvPicPr preferRelativeResize="0"/>
          <p:nvPr/>
        </p:nvPicPr>
        <p:blipFill rotWithShape="1">
          <a:blip r:embed="rId3">
            <a:alphaModFix/>
          </a:blip>
          <a:srcRect b="47714" l="0" r="0" t="6894"/>
          <a:stretch/>
        </p:blipFill>
        <p:spPr>
          <a:xfrm>
            <a:off x="1511050" y="1996675"/>
            <a:ext cx="6121901" cy="13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6" name="Google Shape;1896;p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Syntactic Analysis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Constituency / Phrase-Structure Parsing (Week 10)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902" name="Google Shape;1902;p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Syntactic Analysis</a:t>
            </a:r>
            <a:endParaRPr/>
          </a:p>
        </p:txBody>
      </p:sp>
      <p:sp>
        <p:nvSpPr>
          <p:cNvPr id="1903" name="Google Shape;1903;p97"/>
          <p:cNvSpPr/>
          <p:nvPr/>
        </p:nvSpPr>
        <p:spPr>
          <a:xfrm>
            <a:off x="1371000" y="4203500"/>
            <a:ext cx="1398600" cy="414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904" name="Google Shape;1904;p97"/>
          <p:cNvSpPr/>
          <p:nvPr/>
        </p:nvSpPr>
        <p:spPr>
          <a:xfrm>
            <a:off x="1608350" y="3293300"/>
            <a:ext cx="924000" cy="414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NNP</a:t>
            </a:r>
            <a:endParaRPr/>
          </a:p>
        </p:txBody>
      </p:sp>
      <p:sp>
        <p:nvSpPr>
          <p:cNvPr id="1905" name="Google Shape;1905;p97"/>
          <p:cNvSpPr/>
          <p:nvPr/>
        </p:nvSpPr>
        <p:spPr>
          <a:xfrm>
            <a:off x="3133617" y="4203500"/>
            <a:ext cx="1398600" cy="414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906" name="Google Shape;1906;p97"/>
          <p:cNvSpPr/>
          <p:nvPr/>
        </p:nvSpPr>
        <p:spPr>
          <a:xfrm>
            <a:off x="4896233" y="4203500"/>
            <a:ext cx="1398600" cy="414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907" name="Google Shape;1907;p97"/>
          <p:cNvSpPr/>
          <p:nvPr/>
        </p:nvSpPr>
        <p:spPr>
          <a:xfrm>
            <a:off x="6658850" y="4203500"/>
            <a:ext cx="1398600" cy="414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908" name="Google Shape;1908;p97"/>
          <p:cNvSpPr/>
          <p:nvPr/>
        </p:nvSpPr>
        <p:spPr>
          <a:xfrm>
            <a:off x="3370950" y="3293300"/>
            <a:ext cx="924000" cy="414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VBD</a:t>
            </a:r>
            <a:endParaRPr/>
          </a:p>
        </p:txBody>
      </p:sp>
      <p:sp>
        <p:nvSpPr>
          <p:cNvPr id="1909" name="Google Shape;1909;p97"/>
          <p:cNvSpPr/>
          <p:nvPr/>
        </p:nvSpPr>
        <p:spPr>
          <a:xfrm>
            <a:off x="5133538" y="3293300"/>
            <a:ext cx="924000" cy="414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</a:t>
            </a:r>
            <a:endParaRPr/>
          </a:p>
        </p:txBody>
      </p:sp>
      <p:sp>
        <p:nvSpPr>
          <p:cNvPr id="1910" name="Google Shape;1910;p97"/>
          <p:cNvSpPr/>
          <p:nvPr/>
        </p:nvSpPr>
        <p:spPr>
          <a:xfrm>
            <a:off x="6896150" y="3293300"/>
            <a:ext cx="924000" cy="414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endParaRPr/>
          </a:p>
        </p:txBody>
      </p:sp>
      <p:sp>
        <p:nvSpPr>
          <p:cNvPr id="1911" name="Google Shape;1911;p97"/>
          <p:cNvSpPr/>
          <p:nvPr/>
        </p:nvSpPr>
        <p:spPr>
          <a:xfrm>
            <a:off x="5972150" y="2611700"/>
            <a:ext cx="924000" cy="414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</a:t>
            </a:r>
            <a:endParaRPr/>
          </a:p>
        </p:txBody>
      </p:sp>
      <p:sp>
        <p:nvSpPr>
          <p:cNvPr id="1912" name="Google Shape;1912;p97"/>
          <p:cNvSpPr/>
          <p:nvPr/>
        </p:nvSpPr>
        <p:spPr>
          <a:xfrm>
            <a:off x="3370925" y="2611700"/>
            <a:ext cx="924000" cy="414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</a:t>
            </a:r>
            <a:endParaRPr/>
          </a:p>
        </p:txBody>
      </p:sp>
      <p:sp>
        <p:nvSpPr>
          <p:cNvPr id="1913" name="Google Shape;1913;p97"/>
          <p:cNvSpPr/>
          <p:nvPr/>
        </p:nvSpPr>
        <p:spPr>
          <a:xfrm>
            <a:off x="1608300" y="2611700"/>
            <a:ext cx="924000" cy="414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</a:t>
            </a:r>
            <a:endParaRPr/>
          </a:p>
        </p:txBody>
      </p:sp>
      <p:sp>
        <p:nvSpPr>
          <p:cNvPr id="1914" name="Google Shape;1914;p97"/>
          <p:cNvSpPr/>
          <p:nvPr/>
        </p:nvSpPr>
        <p:spPr>
          <a:xfrm>
            <a:off x="3964700" y="1724338"/>
            <a:ext cx="1398600" cy="414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915" name="Google Shape;1915;p97"/>
          <p:cNvCxnSpPr>
            <a:stCxn id="1904" idx="4"/>
            <a:endCxn id="1903" idx="0"/>
          </p:cNvCxnSpPr>
          <p:nvPr/>
        </p:nvCxnSpPr>
        <p:spPr>
          <a:xfrm>
            <a:off x="2070350" y="3707300"/>
            <a:ext cx="0" cy="496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6" name="Google Shape;1916;p97"/>
          <p:cNvCxnSpPr>
            <a:stCxn id="1913" idx="4"/>
            <a:endCxn id="1904" idx="0"/>
          </p:cNvCxnSpPr>
          <p:nvPr/>
        </p:nvCxnSpPr>
        <p:spPr>
          <a:xfrm>
            <a:off x="2070300" y="3025700"/>
            <a:ext cx="0" cy="26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7" name="Google Shape;1917;p97"/>
          <p:cNvCxnSpPr>
            <a:stCxn id="1912" idx="4"/>
            <a:endCxn id="1908" idx="0"/>
          </p:cNvCxnSpPr>
          <p:nvPr/>
        </p:nvCxnSpPr>
        <p:spPr>
          <a:xfrm>
            <a:off x="3832925" y="3025700"/>
            <a:ext cx="0" cy="26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8" name="Google Shape;1918;p97"/>
          <p:cNvCxnSpPr>
            <a:stCxn id="1908" idx="4"/>
            <a:endCxn id="1905" idx="0"/>
          </p:cNvCxnSpPr>
          <p:nvPr/>
        </p:nvCxnSpPr>
        <p:spPr>
          <a:xfrm>
            <a:off x="3832950" y="3707300"/>
            <a:ext cx="0" cy="496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9" name="Google Shape;1919;p97"/>
          <p:cNvCxnSpPr>
            <a:stCxn id="1914" idx="3"/>
            <a:endCxn id="1913" idx="7"/>
          </p:cNvCxnSpPr>
          <p:nvPr/>
        </p:nvCxnSpPr>
        <p:spPr>
          <a:xfrm flipH="1">
            <a:off x="2397120" y="2077709"/>
            <a:ext cx="1772400" cy="59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0" name="Google Shape;1920;p97"/>
          <p:cNvCxnSpPr>
            <a:stCxn id="1914" idx="4"/>
            <a:endCxn id="1912" idx="7"/>
          </p:cNvCxnSpPr>
          <p:nvPr/>
        </p:nvCxnSpPr>
        <p:spPr>
          <a:xfrm flipH="1">
            <a:off x="4159700" y="2138338"/>
            <a:ext cx="504300" cy="53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1" name="Google Shape;1921;p97"/>
          <p:cNvCxnSpPr>
            <a:stCxn id="1914" idx="5"/>
            <a:endCxn id="1911" idx="1"/>
          </p:cNvCxnSpPr>
          <p:nvPr/>
        </p:nvCxnSpPr>
        <p:spPr>
          <a:xfrm>
            <a:off x="5158480" y="2077709"/>
            <a:ext cx="948900" cy="59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2" name="Google Shape;1922;p97"/>
          <p:cNvCxnSpPr>
            <a:stCxn id="1909" idx="4"/>
            <a:endCxn id="1906" idx="0"/>
          </p:cNvCxnSpPr>
          <p:nvPr/>
        </p:nvCxnSpPr>
        <p:spPr>
          <a:xfrm>
            <a:off x="5595538" y="3707300"/>
            <a:ext cx="0" cy="496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3" name="Google Shape;1923;p97"/>
          <p:cNvCxnSpPr>
            <a:stCxn id="1910" idx="4"/>
            <a:endCxn id="1907" idx="0"/>
          </p:cNvCxnSpPr>
          <p:nvPr/>
        </p:nvCxnSpPr>
        <p:spPr>
          <a:xfrm>
            <a:off x="7358150" y="3707300"/>
            <a:ext cx="0" cy="496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4" name="Google Shape;1924;p97"/>
          <p:cNvCxnSpPr>
            <a:stCxn id="1911" idx="3"/>
            <a:endCxn id="1909" idx="0"/>
          </p:cNvCxnSpPr>
          <p:nvPr/>
        </p:nvCxnSpPr>
        <p:spPr>
          <a:xfrm flipH="1">
            <a:off x="5595667" y="2965071"/>
            <a:ext cx="511800" cy="32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5" name="Google Shape;1925;p97"/>
          <p:cNvCxnSpPr>
            <a:stCxn id="1911" idx="5"/>
            <a:endCxn id="1910" idx="0"/>
          </p:cNvCxnSpPr>
          <p:nvPr/>
        </p:nvCxnSpPr>
        <p:spPr>
          <a:xfrm>
            <a:off x="6760833" y="2965071"/>
            <a:ext cx="597300" cy="32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98"/>
          <p:cNvSpPr txBox="1"/>
          <p:nvPr>
            <p:ph idx="1" type="body"/>
          </p:nvPr>
        </p:nvSpPr>
        <p:spPr>
          <a:xfrm>
            <a:off x="229550" y="715800"/>
            <a:ext cx="8520600" cy="4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count and normalize! (</a:t>
            </a:r>
            <a:r>
              <a:rPr i="1" lang="en"/>
              <a:t>over training data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Transitions: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p(y</a:t>
            </a:r>
            <a:r>
              <a:rPr baseline="-25000" lang="en">
                <a:solidFill>
                  <a:srgbClr val="9900FF"/>
                </a:solidFill>
              </a:rPr>
              <a:t>i</a:t>
            </a:r>
            <a:r>
              <a:rPr lang="en">
                <a:solidFill>
                  <a:srgbClr val="9900FF"/>
                </a:solidFill>
              </a:rPr>
              <a:t> | y</a:t>
            </a:r>
            <a:r>
              <a:rPr baseline="-25000" lang="en">
                <a:solidFill>
                  <a:srgbClr val="9900FF"/>
                </a:solidFill>
              </a:rPr>
              <a:t>i-1</a:t>
            </a:r>
            <a:r>
              <a:rPr lang="en">
                <a:solidFill>
                  <a:srgbClr val="9900FF"/>
                </a:solidFill>
              </a:rPr>
              <a:t>)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</a:t>
            </a:r>
            <a:r>
              <a:rPr lang="en" sz="1400"/>
              <a:t>(V | N) = .8   p(N) = 0.79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p(DT | V)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p(N | DT)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Emissions: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p(x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 | y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</a:t>
            </a:r>
            <a:r>
              <a:rPr lang="en" sz="1400"/>
              <a:t>(James|N) = 0.5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p(ate | V) = .7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p(the | DT) = .8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p(food | N) = 0.5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p(N)[0.79] * P(James|N)[0.5] *P(V|N)[0.8]*P(ate|V)[0.7]*P(DT|V)[1.0]*P(the|DT)[.8]P(N|DT)[....</a:t>
            </a:r>
            <a:endParaRPr sz="1400"/>
          </a:p>
        </p:txBody>
      </p:sp>
      <p:sp>
        <p:nvSpPr>
          <p:cNvPr id="1931" name="Google Shape;1931;p98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98"/>
          <p:cNvSpPr txBox="1"/>
          <p:nvPr>
            <p:ph type="title"/>
          </p:nvPr>
        </p:nvSpPr>
        <p:spPr>
          <a:xfrm>
            <a:off x="229550" y="-77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Training</a:t>
            </a:r>
            <a:endParaRPr/>
          </a:p>
        </p:txBody>
      </p:sp>
      <p:grpSp>
        <p:nvGrpSpPr>
          <p:cNvPr id="1933" name="Google Shape;1933;p98"/>
          <p:cNvGrpSpPr/>
          <p:nvPr/>
        </p:nvGrpSpPr>
        <p:grpSpPr>
          <a:xfrm>
            <a:off x="3701711" y="2354075"/>
            <a:ext cx="4361564" cy="1988400"/>
            <a:chOff x="2174311" y="1719200"/>
            <a:chExt cx="4361564" cy="1988400"/>
          </a:xfrm>
        </p:grpSpPr>
        <p:sp>
          <p:nvSpPr>
            <p:cNvPr id="1934" name="Google Shape;1934;p98"/>
            <p:cNvSpPr/>
            <p:nvPr/>
          </p:nvSpPr>
          <p:spPr>
            <a:xfrm>
              <a:off x="3404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1935" name="Google Shape;1935;p98"/>
            <p:cNvSpPr/>
            <p:nvPr/>
          </p:nvSpPr>
          <p:spPr>
            <a:xfrm>
              <a:off x="4547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DT</a:t>
              </a:r>
              <a:endParaRPr/>
            </a:p>
          </p:txBody>
        </p:sp>
        <p:sp>
          <p:nvSpPr>
            <p:cNvPr id="1936" name="Google Shape;1936;p98"/>
            <p:cNvSpPr/>
            <p:nvPr/>
          </p:nvSpPr>
          <p:spPr>
            <a:xfrm>
              <a:off x="5690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937" name="Google Shape;1937;p98"/>
            <p:cNvSpPr/>
            <p:nvPr/>
          </p:nvSpPr>
          <p:spPr>
            <a:xfrm>
              <a:off x="3404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ate</a:t>
              </a:r>
              <a:endParaRPr/>
            </a:p>
          </p:txBody>
        </p:sp>
        <p:sp>
          <p:nvSpPr>
            <p:cNvPr id="1938" name="Google Shape;1938;p98"/>
            <p:cNvSpPr/>
            <p:nvPr/>
          </p:nvSpPr>
          <p:spPr>
            <a:xfrm>
              <a:off x="4547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</a:t>
              </a:r>
              <a:endParaRPr/>
            </a:p>
          </p:txBody>
        </p:sp>
        <p:sp>
          <p:nvSpPr>
            <p:cNvPr id="1939" name="Google Shape;1939;p98"/>
            <p:cNvSpPr/>
            <p:nvPr/>
          </p:nvSpPr>
          <p:spPr>
            <a:xfrm>
              <a:off x="5690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food</a:t>
              </a:r>
              <a:endParaRPr/>
            </a:p>
          </p:txBody>
        </p:sp>
        <p:cxnSp>
          <p:nvCxnSpPr>
            <p:cNvPr id="1940" name="Google Shape;1940;p98"/>
            <p:cNvCxnSpPr>
              <a:stCxn id="1934" idx="4"/>
              <a:endCxn id="1937" idx="0"/>
            </p:cNvCxnSpPr>
            <p:nvPr/>
          </p:nvCxnSpPr>
          <p:spPr>
            <a:xfrm>
              <a:off x="3827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1" name="Google Shape;1941;p98"/>
            <p:cNvCxnSpPr/>
            <p:nvPr/>
          </p:nvCxnSpPr>
          <p:spPr>
            <a:xfrm>
              <a:off x="4970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2" name="Google Shape;1942;p98"/>
            <p:cNvCxnSpPr/>
            <p:nvPr/>
          </p:nvCxnSpPr>
          <p:spPr>
            <a:xfrm>
              <a:off x="6113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3" name="Google Shape;1943;p98"/>
            <p:cNvCxnSpPr>
              <a:stCxn id="1934" idx="6"/>
              <a:endCxn id="1935" idx="2"/>
            </p:cNvCxnSpPr>
            <p:nvPr/>
          </p:nvCxnSpPr>
          <p:spPr>
            <a:xfrm>
              <a:off x="4249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4" name="Google Shape;1944;p98"/>
            <p:cNvCxnSpPr/>
            <p:nvPr/>
          </p:nvCxnSpPr>
          <p:spPr>
            <a:xfrm>
              <a:off x="5392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45" name="Google Shape;1945;p98"/>
            <p:cNvSpPr/>
            <p:nvPr/>
          </p:nvSpPr>
          <p:spPr>
            <a:xfrm>
              <a:off x="2261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946" name="Google Shape;1946;p98"/>
            <p:cNvSpPr/>
            <p:nvPr/>
          </p:nvSpPr>
          <p:spPr>
            <a:xfrm>
              <a:off x="2174311" y="2862200"/>
              <a:ext cx="10323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James</a:t>
              </a:r>
              <a:endParaRPr/>
            </a:p>
          </p:txBody>
        </p:sp>
        <p:cxnSp>
          <p:nvCxnSpPr>
            <p:cNvPr id="1947" name="Google Shape;1947;p98"/>
            <p:cNvCxnSpPr/>
            <p:nvPr/>
          </p:nvCxnSpPr>
          <p:spPr>
            <a:xfrm>
              <a:off x="2684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8" name="Google Shape;1948;p98"/>
            <p:cNvCxnSpPr/>
            <p:nvPr/>
          </p:nvCxnSpPr>
          <p:spPr>
            <a:xfrm>
              <a:off x="3106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Math</a:t>
            </a:r>
            <a:endParaRPr/>
          </a:p>
        </p:txBody>
      </p:sp>
      <p:pic>
        <p:nvPicPr>
          <p:cNvPr id="1954" name="Google Shape;195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1600"/>
            <a:ext cx="2371296" cy="3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99600"/>
            <a:ext cx="4005212" cy="37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57600"/>
            <a:ext cx="2371300" cy="33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sentence, what role does each word play?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Grade school:   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NOUN, PRONOUN, ADJ, VERB, ...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is this useful?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sentence, what role does each word play?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Grade school:   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NOUN, PRONOUN, ADJ, VERB, ...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is this useful?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Resolve ambiguity: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“Time 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flies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like an arrow, fruit 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flies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like a banana.”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bank.v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into a turn” / “go to the 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bank.n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 from words -&gt; syntactic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as input to other systems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