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Economica"/>
      <p:regular r:id="rId85"/>
      <p:bold r:id="rId86"/>
      <p:italic r:id="rId87"/>
      <p:boldItalic r:id="rId88"/>
    </p:embeddedFont>
    <p:embeddedFont>
      <p:font typeface="Open Sans"/>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Economica-bold.fntdata"/><Relationship Id="rId41" Type="http://schemas.openxmlformats.org/officeDocument/2006/relationships/slide" Target="slides/slide36.xml"/><Relationship Id="rId85" Type="http://schemas.openxmlformats.org/officeDocument/2006/relationships/font" Target="fonts/Economica-regular.fntdata"/><Relationship Id="rId44" Type="http://schemas.openxmlformats.org/officeDocument/2006/relationships/slide" Target="slides/slide39.xml"/><Relationship Id="rId88" Type="http://schemas.openxmlformats.org/officeDocument/2006/relationships/font" Target="fonts/Economica-boldItalic.fntdata"/><Relationship Id="rId43" Type="http://schemas.openxmlformats.org/officeDocument/2006/relationships/slide" Target="slides/slide38.xml"/><Relationship Id="rId87" Type="http://schemas.openxmlformats.org/officeDocument/2006/relationships/font" Target="fonts/Economica-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italic.fntdata"/><Relationship Id="rId90" Type="http://schemas.openxmlformats.org/officeDocument/2006/relationships/font" Target="fonts/OpenSans-bold.fntdata"/><Relationship Id="rId92" Type="http://schemas.openxmlformats.org/officeDocument/2006/relationships/font" Target="fonts/OpenSans-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1883924b4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83924b4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s  phrase structure grammars &amp; probabilistic CFGs (next week)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1883924b4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883924b4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“Pasta: With chopsticks vs. with sauce” in async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23211a6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211a6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“Pasta: With chopsticks vs. with sauce” in async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1883924b4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83924b4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1ed5bb6837_1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d5bb6837_1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1ed5bb6837_1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d5bb6837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ROOT (loves) -&gt;(nsubj) john</a:t>
            </a:r>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rPr>
              <a:t>-&gt;(dobj) mary</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1ed5bb6837_1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ed5bb6837_1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1ed5bb6837_1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ed5bb6837_1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1ed5bb6837_1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ed5bb6837_1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1ed5bb6837_1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ed5bb6837_1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5e4359c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5e4359c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1ed5bb6837_1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ed5bb6837_1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examples and definitions - https://nlp.stanford.edu/software/dependencies_manual.pdf</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1883924b4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883924b4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1ed5bb6837_1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ed5bb6837_1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1ed5bb6837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ed5bb6837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to algorithms for parsing deterministic grammars such as programming languages (e.g. LALR parsers). More generally, any context-free grammar (we’ll discuss next week) can be parsed using a transition system.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1ed5bb6837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ed5bb6837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1ed5bb6837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d5bb6837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1ed5bb6837_1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ed5bb6837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1ed5bb6837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ed5bb6837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1ed5bb6837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ed5bb6837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1ed5bb6837_1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ed5bb6837_1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5c9e0e1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5c9e0e1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1ed5bb6837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ed5bb6837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1ed5bb6837_1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ed5bb6837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1ed5bb6837_1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ed5bb6837_1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1ed5bb6837_1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ed5bb6837_1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1ed5bb6837_1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ed5bb6837_1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1ed5bb6837_1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ed5bb6837_1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1ed5bb6837_1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ed5bb6837_1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off parse tree from edges.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1ed5bb6837_1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ed5bb6837_1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1ed5bb6837_1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ed5bb6837_1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883924b4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883924b4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Allow top down instead of just bottom up</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5c9e0e1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5c9e0e1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1883924b4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883924b4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1ed5bb6837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ed5bb6837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1883924b4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883924b4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wait, what if multi-path?  Dynamic oracle.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1ed5bb6837_1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ed5bb6837_1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1883924b4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883924b4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1ed5bb6837_1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ed5bb6837_1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not possible to do exact inference for transition systems (too many possibilities). But, beam search works very well. Next week, we’ll look at the CKY algorithm, which uses DP for exact inference in parsing.</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34c87056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34c87056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34c870568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4c870568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34c870568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4c870568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34c870568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34c870568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5c9e0e1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5c9e0e1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g34c870568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34c870568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1883924b4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883924b4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1883924b4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883924b4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languagelog.ldc.upenn.edu/nll/?p=7851</a:t>
            </a:r>
            <a:endParaRPr/>
          </a:p>
          <a:p>
            <a:pPr indent="0" lvl="0" marL="0" rtl="0" algn="l">
              <a:spcBef>
                <a:spcPts val="0"/>
              </a:spcBef>
              <a:spcAft>
                <a:spcPts val="0"/>
              </a:spcAft>
              <a:buNone/>
            </a:pPr>
            <a:r>
              <a:rPr lang="en"/>
              <a:t>Why is "You can't put flavor into a bean that isn't already there" non-projective? Well, the prepositional phrase "into a bean" is part of the complement of the verb "put", while the relative clause "that isn't already there" modifies the noun "flavor". So the arc connecting "put" to "in" will cross the arc connecting "flavor" to the relative clause.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1883924b4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883924b4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1ed65d385b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ed65d385b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1ed65d385b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ed65d385b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g1d24f560b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d24f560b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top-down vs. bottom-up. We’ll mostly consider bottom-up in this class, but top-down algorithms are similar.</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g1ed65d385b_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ed65d385b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1ed65d385b_9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1ed65d385b_9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g1ed65d385b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ed65d385b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+ 2 + 3 + …. + n) = n(n+1)/2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1ed5bb6837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d5bb6837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Scroll down for the test console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9" name="Shape 919"/>
        <p:cNvGrpSpPr/>
        <p:nvPr/>
      </p:nvGrpSpPr>
      <p:grpSpPr>
        <a:xfrm>
          <a:off x="0" y="0"/>
          <a:ext cx="0" cy="0"/>
          <a:chOff x="0" y="0"/>
          <a:chExt cx="0" cy="0"/>
        </a:xfrm>
      </p:grpSpPr>
      <p:sp>
        <p:nvSpPr>
          <p:cNvPr id="920" name="Google Shape;920;g1ed65d385b_9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ed65d385b_9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1ed65d385b_9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1ed65d385b_9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NP/NNP: there’s an unary rule NP -&gt; NNP that we have to apply in-cell.</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Google Shape;994;g1ed65d385b_9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ed65d385b_9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Google Shape;1030;g1ed65d385b_9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ed65d385b_9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Google Shape;1066;g1d24f560b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d24f560b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1" name="Shape 1101"/>
        <p:cNvGrpSpPr/>
        <p:nvPr/>
      </p:nvGrpSpPr>
      <p:grpSpPr>
        <a:xfrm>
          <a:off x="0" y="0"/>
          <a:ext cx="0" cy="0"/>
          <a:chOff x="0" y="0"/>
          <a:chExt cx="0" cy="0"/>
        </a:xfrm>
      </p:grpSpPr>
      <p:sp>
        <p:nvSpPr>
          <p:cNvPr id="1102" name="Google Shape;1102;g1ed65d385b_9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1ed65d385b_9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7" name="Shape 1137"/>
        <p:cNvGrpSpPr/>
        <p:nvPr/>
      </p:nvGrpSpPr>
      <p:grpSpPr>
        <a:xfrm>
          <a:off x="0" y="0"/>
          <a:ext cx="0" cy="0"/>
          <a:chOff x="0" y="0"/>
          <a:chExt cx="0" cy="0"/>
        </a:xfrm>
      </p:grpSpPr>
      <p:sp>
        <p:nvSpPr>
          <p:cNvPr id="1138" name="Google Shape;1138;g1d24f560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1d24f560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4" name="Shape 1174"/>
        <p:cNvGrpSpPr/>
        <p:nvPr/>
      </p:nvGrpSpPr>
      <p:grpSpPr>
        <a:xfrm>
          <a:off x="0" y="0"/>
          <a:ext cx="0" cy="0"/>
          <a:chOff x="0" y="0"/>
          <a:chExt cx="0" cy="0"/>
        </a:xfrm>
      </p:grpSpPr>
      <p:sp>
        <p:nvSpPr>
          <p:cNvPr id="1175" name="Google Shape;1175;g1ed65d385b_9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1ed65d385b_9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5" name="Shape 1215"/>
        <p:cNvGrpSpPr/>
        <p:nvPr/>
      </p:nvGrpSpPr>
      <p:grpSpPr>
        <a:xfrm>
          <a:off x="0" y="0"/>
          <a:ext cx="0" cy="0"/>
          <a:chOff x="0" y="0"/>
          <a:chExt cx="0" cy="0"/>
        </a:xfrm>
      </p:grpSpPr>
      <p:sp>
        <p:nvSpPr>
          <p:cNvPr id="1216" name="Google Shape;1216;g1ed65d385b_9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1ed65d385b_9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7" name="Shape 1257"/>
        <p:cNvGrpSpPr/>
        <p:nvPr/>
      </p:nvGrpSpPr>
      <p:grpSpPr>
        <a:xfrm>
          <a:off x="0" y="0"/>
          <a:ext cx="0" cy="0"/>
          <a:chOff x="0" y="0"/>
          <a:chExt cx="0" cy="0"/>
        </a:xfrm>
      </p:grpSpPr>
      <p:sp>
        <p:nvSpPr>
          <p:cNvPr id="1258" name="Google Shape;1258;g1ed65d385b_9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1ed65d385b_9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1ed5bb6837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d5bb6837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9" name="Shape 1299"/>
        <p:cNvGrpSpPr/>
        <p:nvPr/>
      </p:nvGrpSpPr>
      <p:grpSpPr>
        <a:xfrm>
          <a:off x="0" y="0"/>
          <a:ext cx="0" cy="0"/>
          <a:chOff x="0" y="0"/>
          <a:chExt cx="0" cy="0"/>
        </a:xfrm>
      </p:grpSpPr>
      <p:sp>
        <p:nvSpPr>
          <p:cNvPr id="1300" name="Google Shape;1300;g1ed65d385b_9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1ed65d385b_9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chart[(1,4)]</a:t>
            </a:r>
            <a:endParaRPr/>
          </a:p>
          <a:p>
            <a:pPr indent="0" lvl="0" marL="0" rtl="0" algn="l">
              <a:spcBef>
                <a:spcPts val="0"/>
              </a:spcBef>
              <a:spcAft>
                <a:spcPts val="0"/>
              </a:spcAft>
              <a:buNone/>
            </a:pPr>
            <a:r>
              <a:rPr lang="en"/>
              <a:t>Split = 2</a:t>
            </a:r>
            <a:endParaRPr/>
          </a:p>
          <a:p>
            <a:pPr indent="0" lvl="0" marL="0" rtl="0" algn="l">
              <a:spcBef>
                <a:spcPts val="0"/>
              </a:spcBef>
              <a:spcAft>
                <a:spcPts val="0"/>
              </a:spcAft>
              <a:buNone/>
            </a:pPr>
            <a:r>
              <a:rPr lang="en"/>
              <a:t>Look at chart[(1,2)] and chart[(2,4)]</a:t>
            </a:r>
            <a:endParaRPr/>
          </a:p>
          <a:p>
            <a:pPr indent="0" lvl="0" marL="0" rtl="0" algn="l">
              <a:spcBef>
                <a:spcPts val="0"/>
              </a:spcBef>
              <a:spcAft>
                <a:spcPts val="0"/>
              </a:spcAft>
              <a:buNone/>
            </a:pPr>
            <a:r>
              <a:rPr lang="en"/>
              <a:t>In chart[(1,2)][VBD] -&gt; tree_B = ProbabilisticTree(VBD, [“ate”], logprob=...)</a:t>
            </a:r>
            <a:endParaRPr/>
          </a:p>
          <a:p>
            <a:pPr indent="0" lvl="0" marL="0" rtl="0" algn="l">
              <a:spcBef>
                <a:spcPts val="0"/>
              </a:spcBef>
              <a:spcAft>
                <a:spcPts val="0"/>
              </a:spcAft>
              <a:buNone/>
            </a:pPr>
            <a:r>
              <a:rPr lang="en"/>
              <a:t>In chart[(2,4)][NP] -&gt; tree_C = ProbabilisticTree(NP, [ProbabilisticTree(DT, [“the”], …), ProbabilisticTree(NN, [“food”], …), …)</a:t>
            </a:r>
            <a:endParaRPr/>
          </a:p>
          <a:p>
            <a:pPr indent="0" lvl="0" marL="0" rtl="0" algn="l">
              <a:spcBef>
                <a:spcPts val="0"/>
              </a:spcBef>
              <a:spcAft>
                <a:spcPts val="0"/>
              </a:spcAft>
              <a:buNone/>
            </a:pPr>
            <a:r>
              <a:rPr lang="en"/>
              <a:t>A = VP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 = NP ?</a:t>
            </a:r>
            <a:endParaRPr/>
          </a:p>
          <a:p>
            <a:pPr indent="0" lvl="0" marL="0" rtl="0" algn="l">
              <a:spcBef>
                <a:spcPts val="0"/>
              </a:spcBef>
              <a:spcAft>
                <a:spcPts val="0"/>
              </a:spcAft>
              <a:buNone/>
            </a:pPr>
            <a:r>
              <a:rPr lang="en"/>
              <a:t>If new_score &gt; chart[(i,j)][A].logprob():  # replace with new, better derivation (tree_A)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chart[(i,j)][A] = ProbabilisticTree(A, [tree_B, tree_C], logprob=new_score)</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4" name="Shape 1344"/>
        <p:cNvGrpSpPr/>
        <p:nvPr/>
      </p:nvGrpSpPr>
      <p:grpSpPr>
        <a:xfrm>
          <a:off x="0" y="0"/>
          <a:ext cx="0" cy="0"/>
          <a:chOff x="0" y="0"/>
          <a:chExt cx="0" cy="0"/>
        </a:xfrm>
      </p:grpSpPr>
      <p:sp>
        <p:nvSpPr>
          <p:cNvPr id="1345" name="Google Shape;1345;g1ed65d385b_9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1ed65d385b_9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7" name="Shape 1387"/>
        <p:cNvGrpSpPr/>
        <p:nvPr/>
      </p:nvGrpSpPr>
      <p:grpSpPr>
        <a:xfrm>
          <a:off x="0" y="0"/>
          <a:ext cx="0" cy="0"/>
          <a:chOff x="0" y="0"/>
          <a:chExt cx="0" cy="0"/>
        </a:xfrm>
      </p:grpSpPr>
      <p:sp>
        <p:nvSpPr>
          <p:cNvPr id="1388" name="Google Shape;1388;g1ed65d385b_9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1ed65d385b_9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8" name="Shape 1438"/>
        <p:cNvGrpSpPr/>
        <p:nvPr/>
      </p:nvGrpSpPr>
      <p:grpSpPr>
        <a:xfrm>
          <a:off x="0" y="0"/>
          <a:ext cx="0" cy="0"/>
          <a:chOff x="0" y="0"/>
          <a:chExt cx="0" cy="0"/>
        </a:xfrm>
      </p:grpSpPr>
      <p:sp>
        <p:nvSpPr>
          <p:cNvPr id="1439" name="Google Shape;1439;g1d24f560b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1d24f560b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1" name="Shape 1481"/>
        <p:cNvGrpSpPr/>
        <p:nvPr/>
      </p:nvGrpSpPr>
      <p:grpSpPr>
        <a:xfrm>
          <a:off x="0" y="0"/>
          <a:ext cx="0" cy="0"/>
          <a:chOff x="0" y="0"/>
          <a:chExt cx="0" cy="0"/>
        </a:xfrm>
      </p:grpSpPr>
      <p:sp>
        <p:nvSpPr>
          <p:cNvPr id="1482" name="Google Shape;1482;g1d24f560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1d24f560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0" name="Shape 1510"/>
        <p:cNvGrpSpPr/>
        <p:nvPr/>
      </p:nvGrpSpPr>
      <p:grpSpPr>
        <a:xfrm>
          <a:off x="0" y="0"/>
          <a:ext cx="0" cy="0"/>
          <a:chOff x="0" y="0"/>
          <a:chExt cx="0" cy="0"/>
        </a:xfrm>
      </p:grpSpPr>
      <p:sp>
        <p:nvSpPr>
          <p:cNvPr id="1511" name="Google Shape;1511;g1d24f560b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1d24f560b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9" name="Shape 1539"/>
        <p:cNvGrpSpPr/>
        <p:nvPr/>
      </p:nvGrpSpPr>
      <p:grpSpPr>
        <a:xfrm>
          <a:off x="0" y="0"/>
          <a:ext cx="0" cy="0"/>
          <a:chOff x="0" y="0"/>
          <a:chExt cx="0" cy="0"/>
        </a:xfrm>
      </p:grpSpPr>
      <p:sp>
        <p:nvSpPr>
          <p:cNvPr id="1540" name="Google Shape;1540;g1d24f560b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1d24f560b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7" name="Shape 1547"/>
        <p:cNvGrpSpPr/>
        <p:nvPr/>
      </p:nvGrpSpPr>
      <p:grpSpPr>
        <a:xfrm>
          <a:off x="0" y="0"/>
          <a:ext cx="0" cy="0"/>
          <a:chOff x="0" y="0"/>
          <a:chExt cx="0" cy="0"/>
        </a:xfrm>
      </p:grpSpPr>
      <p:sp>
        <p:nvSpPr>
          <p:cNvPr id="1548" name="Google Shape;1548;g1d24f560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1d24f560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3" name="Shape 1553"/>
        <p:cNvGrpSpPr/>
        <p:nvPr/>
      </p:nvGrpSpPr>
      <p:grpSpPr>
        <a:xfrm>
          <a:off x="0" y="0"/>
          <a:ext cx="0" cy="0"/>
          <a:chOff x="0" y="0"/>
          <a:chExt cx="0" cy="0"/>
        </a:xfrm>
      </p:grpSpPr>
      <p:sp>
        <p:nvSpPr>
          <p:cNvPr id="1554" name="Google Shape;1554;g1d24f560b3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1d24f560b3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9" name="Shape 1559"/>
        <p:cNvGrpSpPr/>
        <p:nvPr/>
      </p:nvGrpSpPr>
      <p:grpSpPr>
        <a:xfrm>
          <a:off x="0" y="0"/>
          <a:ext cx="0" cy="0"/>
          <a:chOff x="0" y="0"/>
          <a:chExt cx="0" cy="0"/>
        </a:xfrm>
      </p:grpSpPr>
      <p:sp>
        <p:nvSpPr>
          <p:cNvPr id="1560" name="Google Shape;1560;g1d24f560b3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1" name="Google Shape;1561;g1d24f560b3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1ed65d385b_9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d65d385b_9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1ed5bb683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d5bb683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top-down vs. bottom-up. We’ll mostly consider bottom-up in this class, but top-down algorithms are similar.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 name="Google Shape;64;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8" name="Shape 78"/>
        <p:cNvGrpSpPr/>
        <p:nvPr/>
      </p:nvGrpSpPr>
      <p:grpSpPr>
        <a:xfrm>
          <a:off x="0" y="0"/>
          <a:ext cx="0" cy="0"/>
          <a:chOff x="0" y="0"/>
          <a:chExt cx="0" cy="0"/>
        </a:xfrm>
      </p:grpSpPr>
      <p:sp>
        <p:nvSpPr>
          <p:cNvPr id="79" name="Google Shape;79;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5" name="Shape 85"/>
        <p:cNvGrpSpPr/>
        <p:nvPr/>
      </p:nvGrpSpPr>
      <p:grpSpPr>
        <a:xfrm>
          <a:off x="0" y="0"/>
          <a:ext cx="0" cy="0"/>
          <a:chOff x="0" y="0"/>
          <a:chExt cx="0" cy="0"/>
        </a:xfrm>
      </p:grpSpPr>
      <p:sp>
        <p:nvSpPr>
          <p:cNvPr id="86" name="Google Shape;86;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7" name="Shape 97"/>
        <p:cNvGrpSpPr/>
        <p:nvPr/>
      </p:nvGrpSpPr>
      <p:grpSpPr>
        <a:xfrm>
          <a:off x="0" y="0"/>
          <a:ext cx="0" cy="0"/>
          <a:chOff x="0" y="0"/>
          <a:chExt cx="0" cy="0"/>
        </a:xfrm>
      </p:grpSpPr>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0" name="Google Shape;6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versaldependencies.org/u/overview/syntax.html"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research.googleblog.com/2016/05/announcing-syntaxnet-worlds-most.html" TargetMode="External"/><Relationship Id="rId4" Type="http://schemas.openxmlformats.org/officeDocument/2006/relationships/image" Target="../media/image14.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datasci-w266/2018-fall-main/blob/master/project/faq.m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loud.google.com/natural-language/" TargetMode="Externa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012450" y="1444250"/>
            <a:ext cx="31191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Weeks 10 -11: Parsing</a:t>
            </a:r>
            <a:endParaRPr/>
          </a:p>
        </p:txBody>
      </p:sp>
      <p:sp>
        <p:nvSpPr>
          <p:cNvPr id="108" name="Google Shape;108;p25"/>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W266: Natural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Dependency Parsing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a:t>
            </a:r>
            <a:endParaRPr/>
          </a:p>
        </p:txBody>
      </p:sp>
      <p:sp>
        <p:nvSpPr>
          <p:cNvPr id="198" name="Google Shape;198;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What’s the goal?</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 </a:t>
            </a:r>
            <a:r>
              <a:rPr b="1" lang="en">
                <a:solidFill>
                  <a:srgbClr val="000000"/>
                </a:solidFill>
              </a:rPr>
              <a:t>ate</a:t>
            </a:r>
            <a:r>
              <a:rPr lang="en">
                <a:solidFill>
                  <a:srgbClr val="000000"/>
                </a:solidFill>
              </a:rPr>
              <a:t> the ice_cream with the spoon.</a:t>
            </a:r>
            <a:endParaRPr>
              <a:solidFill>
                <a:srgbClr val="000000"/>
              </a:solidFill>
            </a:endParaRPr>
          </a:p>
          <a:p>
            <a:pPr indent="-342900" lvl="0" marL="457200" rtl="0" algn="l">
              <a:spcBef>
                <a:spcPts val="0"/>
              </a:spcBef>
              <a:spcAft>
                <a:spcPts val="0"/>
              </a:spcAft>
              <a:buClr>
                <a:srgbClr val="000000"/>
              </a:buClr>
              <a:buSzPts val="1800"/>
              <a:buChar char="-"/>
            </a:pPr>
            <a:r>
              <a:rPr lang="en"/>
              <a:t>I </a:t>
            </a:r>
            <a:r>
              <a:rPr b="1" lang="en"/>
              <a:t>ate</a:t>
            </a:r>
            <a:r>
              <a:rPr lang="en"/>
              <a:t> the ice_cream with the cherry</a:t>
            </a:r>
            <a:r>
              <a:rPr lang="en">
                <a:solidFill>
                  <a:srgbClr val="000000"/>
                </a:solidFill>
              </a:rPr>
              <a:t>.</a:t>
            </a:r>
            <a:endParaRPr>
              <a:solidFill>
                <a:srgbClr val="000000"/>
              </a:solidFill>
            </a:endParaRPr>
          </a:p>
        </p:txBody>
      </p:sp>
      <p:pic>
        <p:nvPicPr>
          <p:cNvPr descr="ice_cream_with_the_spoon.png" id="199" name="Google Shape;199;p35"/>
          <p:cNvPicPr preferRelativeResize="0"/>
          <p:nvPr/>
        </p:nvPicPr>
        <p:blipFill rotWithShape="1">
          <a:blip r:embed="rId3">
            <a:alphaModFix/>
          </a:blip>
          <a:srcRect b="8334" l="0" r="0" t="8325"/>
          <a:stretch/>
        </p:blipFill>
        <p:spPr>
          <a:xfrm>
            <a:off x="3969150" y="2844150"/>
            <a:ext cx="4949098" cy="173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a:t>
            </a:r>
            <a:endParaRPr/>
          </a:p>
        </p:txBody>
      </p:sp>
      <p:sp>
        <p:nvSpPr>
          <p:cNvPr id="205" name="Google Shape;205;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What’s the goal?</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 </a:t>
            </a:r>
            <a:r>
              <a:rPr b="1" lang="en">
                <a:solidFill>
                  <a:srgbClr val="000000"/>
                </a:solidFill>
              </a:rPr>
              <a:t>ate</a:t>
            </a:r>
            <a:r>
              <a:rPr lang="en">
                <a:solidFill>
                  <a:srgbClr val="000000"/>
                </a:solidFill>
              </a:rPr>
              <a:t> the ice_cream with the spoon.</a:t>
            </a:r>
            <a:endParaRPr>
              <a:solidFill>
                <a:srgbClr val="000000"/>
              </a:solidFill>
            </a:endParaRPr>
          </a:p>
          <a:p>
            <a:pPr indent="-342900" lvl="0" marL="457200" rtl="0" algn="l">
              <a:spcBef>
                <a:spcPts val="0"/>
              </a:spcBef>
              <a:spcAft>
                <a:spcPts val="0"/>
              </a:spcAft>
              <a:buClr>
                <a:srgbClr val="000000"/>
              </a:buClr>
              <a:buSzPts val="1800"/>
              <a:buChar char="-"/>
            </a:pPr>
            <a:r>
              <a:rPr lang="en"/>
              <a:t>I </a:t>
            </a:r>
            <a:r>
              <a:rPr b="1" lang="en"/>
              <a:t>ate</a:t>
            </a:r>
            <a:r>
              <a:rPr lang="en"/>
              <a:t> the ice_cream with the cherry</a:t>
            </a:r>
            <a:r>
              <a:rPr lang="en">
                <a:solidFill>
                  <a:srgbClr val="000000"/>
                </a:solidFill>
              </a:rPr>
              <a:t>.</a:t>
            </a:r>
            <a:endParaRPr>
              <a:solidFill>
                <a:srgbClr val="000000"/>
              </a:solidFill>
            </a:endParaRPr>
          </a:p>
        </p:txBody>
      </p:sp>
      <p:pic>
        <p:nvPicPr>
          <p:cNvPr descr="ice_cream_with_the_cherry_LOSS.png" id="206" name="Google Shape;206;p36"/>
          <p:cNvPicPr preferRelativeResize="0"/>
          <p:nvPr/>
        </p:nvPicPr>
        <p:blipFill rotWithShape="1">
          <a:blip r:embed="rId3">
            <a:alphaModFix/>
          </a:blip>
          <a:srcRect b="4573" l="0" r="0" t="5924"/>
          <a:stretch/>
        </p:blipFill>
        <p:spPr>
          <a:xfrm>
            <a:off x="3989800" y="2816975"/>
            <a:ext cx="4904400" cy="1794300"/>
          </a:xfrm>
          <a:prstGeom prst="rect">
            <a:avLst/>
          </a:prstGeom>
          <a:noFill/>
          <a:ln>
            <a:noFill/>
          </a:ln>
        </p:spPr>
      </p:pic>
      <p:sp>
        <p:nvSpPr>
          <p:cNvPr id="207" name="Google Shape;207;p36"/>
          <p:cNvSpPr/>
          <p:nvPr/>
        </p:nvSpPr>
        <p:spPr>
          <a:xfrm>
            <a:off x="6393325" y="3356888"/>
            <a:ext cx="640925" cy="560825"/>
          </a:xfrm>
          <a:custGeom>
            <a:rect b="b" l="l" r="r" t="t"/>
            <a:pathLst>
              <a:path extrusionOk="0" h="22433" w="25637">
                <a:moveTo>
                  <a:pt x="0" y="22433"/>
                </a:moveTo>
                <a:cubicBezTo>
                  <a:pt x="2083" y="18694"/>
                  <a:pt x="8225" y="107"/>
                  <a:pt x="12498" y="0"/>
                </a:cubicBezTo>
                <a:cubicBezTo>
                  <a:pt x="16771" y="-107"/>
                  <a:pt x="23447" y="18160"/>
                  <a:pt x="25637" y="21792"/>
                </a:cubicBezTo>
              </a:path>
            </a:pathLst>
          </a:custGeom>
          <a:noFill/>
          <a:ln cap="flat" cmpd="sng" w="28575">
            <a:solidFill>
              <a:srgbClr val="9900FF"/>
            </a:solidFill>
            <a:prstDash val="solid"/>
            <a:round/>
            <a:headEnd len="med" w="med" type="none"/>
            <a:tailEnd len="med" w="med" type="triangle"/>
          </a:ln>
        </p:spPr>
      </p:sp>
      <p:sp>
        <p:nvSpPr>
          <p:cNvPr id="208" name="Google Shape;208;p36"/>
          <p:cNvSpPr/>
          <p:nvPr/>
        </p:nvSpPr>
        <p:spPr>
          <a:xfrm>
            <a:off x="6160975" y="3012225"/>
            <a:ext cx="304500" cy="304500"/>
          </a:xfrm>
          <a:prstGeom prst="noSmoking">
            <a:avLst>
              <a:gd fmla="val 18750"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a:t>
            </a:r>
            <a:endParaRPr/>
          </a:p>
        </p:txBody>
      </p:sp>
      <p:sp>
        <p:nvSpPr>
          <p:cNvPr id="214" name="Google Shape;214;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Not a single formalism / correct answer</a:t>
            </a:r>
            <a:endParaRPr>
              <a:solidFill>
                <a:srgbClr val="000000"/>
              </a:solidFill>
            </a:endParaRPr>
          </a:p>
          <a:p>
            <a:pPr indent="-317500" lvl="1" marL="914400" rtl="0" algn="l">
              <a:spcBef>
                <a:spcPts val="0"/>
              </a:spcBef>
              <a:spcAft>
                <a:spcPts val="0"/>
              </a:spcAft>
              <a:buClr>
                <a:srgbClr val="000000"/>
              </a:buClr>
              <a:buSzPts val="1400"/>
              <a:buChar char="-"/>
            </a:pPr>
            <a:r>
              <a:rPr lang="en" u="sng">
                <a:solidFill>
                  <a:schemeClr val="hlink"/>
                </a:solidFill>
                <a:hlinkClick r:id="rId3"/>
              </a:rPr>
              <a:t>Universal Dependencies</a:t>
            </a:r>
            <a:r>
              <a:rPr lang="en">
                <a:solidFill>
                  <a:srgbClr val="000000"/>
                </a:solidFill>
              </a:rPr>
              <a:t> tries for this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Methods work regardless: just need training data</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In all of the methods we discuss:</a:t>
            </a:r>
            <a:endParaRPr>
              <a:solidFill>
                <a:srgbClr val="000000"/>
              </a:solidFill>
            </a:endParaRPr>
          </a:p>
          <a:p>
            <a:pPr indent="0" lvl="0" marL="0" rtl="0" algn="l">
              <a:spcBef>
                <a:spcPts val="1600"/>
              </a:spcBef>
              <a:spcAft>
                <a:spcPts val="1600"/>
              </a:spcAft>
              <a:buNone/>
            </a:pPr>
            <a:r>
              <a:rPr lang="en"/>
              <a:t>“How do I build the parse tree?”</a:t>
            </a:r>
            <a:endParaRPr>
              <a:solidFill>
                <a:srgbClr val="000000"/>
              </a:solidFill>
            </a:endParaRPr>
          </a:p>
        </p:txBody>
      </p:sp>
      <p:pic>
        <p:nvPicPr>
          <p:cNvPr descr="parseface.png" id="215" name="Google Shape;215;p37"/>
          <p:cNvPicPr preferRelativeResize="0"/>
          <p:nvPr/>
        </p:nvPicPr>
        <p:blipFill>
          <a:blip r:embed="rId4">
            <a:alphaModFix/>
          </a:blip>
          <a:stretch>
            <a:fillRect/>
          </a:stretch>
        </p:blipFill>
        <p:spPr>
          <a:xfrm>
            <a:off x="4547450" y="2766525"/>
            <a:ext cx="4386824" cy="153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Formal definition of Dependency Parsing</a:t>
            </a:r>
            <a:endParaRPr/>
          </a:p>
        </p:txBody>
      </p:sp>
      <p:sp>
        <p:nvSpPr>
          <p:cNvPr id="221" name="Google Shape;22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Formally, a dependency structure for a given sentence is a directed graph originating out of a unique and artificially inserted root node.</a:t>
            </a:r>
            <a:endParaRPr/>
          </a:p>
          <a:p>
            <a:pPr indent="0" lvl="0" marL="0" rtl="0" algn="l">
              <a:spcBef>
                <a:spcPts val="1600"/>
              </a:spcBef>
              <a:spcAft>
                <a:spcPts val="0"/>
              </a:spcAft>
              <a:buNone/>
            </a:pPr>
            <a:r>
              <a:rPr lang="en"/>
              <a:t>In the most common case, every valid dependency graph has the following properties, </a:t>
            </a:r>
            <a:endParaRPr/>
          </a:p>
          <a:p>
            <a:pPr indent="-342900" lvl="0" marL="457200" rtl="0" algn="l">
              <a:spcBef>
                <a:spcPts val="1600"/>
              </a:spcBef>
              <a:spcAft>
                <a:spcPts val="0"/>
              </a:spcAft>
              <a:buSzPts val="1800"/>
              <a:buAutoNum type="arabicPeriod"/>
            </a:pPr>
            <a:r>
              <a:rPr lang="en"/>
              <a:t>It is weakly connected (in the directed sense). </a:t>
            </a:r>
            <a:endParaRPr/>
          </a:p>
          <a:p>
            <a:pPr indent="-342900" lvl="0" marL="457200" rtl="0" algn="l">
              <a:spcBef>
                <a:spcPts val="0"/>
              </a:spcBef>
              <a:spcAft>
                <a:spcPts val="0"/>
              </a:spcAft>
              <a:buSzPts val="1800"/>
              <a:buAutoNum type="arabicPeriod"/>
            </a:pPr>
            <a:r>
              <a:rPr lang="en"/>
              <a:t>Each word has exactly one incoming edge in the graph (except the root, which has no incoming edge).</a:t>
            </a:r>
            <a:endParaRPr/>
          </a:p>
          <a:p>
            <a:pPr indent="-342900" lvl="0" marL="457200" rtl="0" algn="l">
              <a:spcBef>
                <a:spcPts val="0"/>
              </a:spcBef>
              <a:spcAft>
                <a:spcPts val="0"/>
              </a:spcAft>
              <a:buSzPts val="1800"/>
              <a:buAutoNum type="arabicPeriod"/>
            </a:pPr>
            <a:r>
              <a:rPr lang="en"/>
              <a:t>There are no cycles.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dependency trees</a:t>
            </a:r>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word has an incoming edge </a:t>
            </a:r>
            <a:br>
              <a:rPr lang="en"/>
            </a:br>
            <a:r>
              <a:rPr lang="en"/>
              <a:t>	-  except ROOT (not drawn)</a:t>
            </a:r>
            <a:endParaRPr/>
          </a:p>
          <a:p>
            <a:pPr indent="0" lvl="0" marL="0" rtl="0" algn="l">
              <a:spcBef>
                <a:spcPts val="1600"/>
              </a:spcBef>
              <a:spcAft>
                <a:spcPts val="0"/>
              </a:spcAft>
              <a:buNone/>
            </a:pPr>
            <a:r>
              <a:rPr lang="en"/>
              <a:t>The graphs are connected</a:t>
            </a:r>
            <a:endParaRPr/>
          </a:p>
          <a:p>
            <a:pPr indent="0" lvl="0" marL="0" rtl="0" algn="l">
              <a:spcBef>
                <a:spcPts val="1600"/>
              </a:spcBef>
              <a:spcAft>
                <a:spcPts val="1600"/>
              </a:spcAft>
              <a:buNone/>
            </a:pPr>
            <a:r>
              <a:rPr lang="en"/>
              <a:t>There are function labels (which we sometimes leave out)</a:t>
            </a:r>
            <a:endParaRPr/>
          </a:p>
        </p:txBody>
      </p:sp>
      <p:pic>
        <p:nvPicPr>
          <p:cNvPr id="228" name="Google Shape;228;p39"/>
          <p:cNvPicPr preferRelativeResize="0"/>
          <p:nvPr/>
        </p:nvPicPr>
        <p:blipFill>
          <a:blip r:embed="rId3">
            <a:alphaModFix/>
          </a:blip>
          <a:stretch>
            <a:fillRect/>
          </a:stretch>
        </p:blipFill>
        <p:spPr>
          <a:xfrm>
            <a:off x="6174813" y="1152475"/>
            <a:ext cx="2657475" cy="990600"/>
          </a:xfrm>
          <a:prstGeom prst="rect">
            <a:avLst/>
          </a:prstGeom>
          <a:noFill/>
          <a:ln>
            <a:noFill/>
          </a:ln>
        </p:spPr>
      </p:pic>
      <p:pic>
        <p:nvPicPr>
          <p:cNvPr id="229" name="Google Shape;229;p39"/>
          <p:cNvPicPr preferRelativeResize="0"/>
          <p:nvPr/>
        </p:nvPicPr>
        <p:blipFill>
          <a:blip r:embed="rId4">
            <a:alphaModFix/>
          </a:blip>
          <a:stretch>
            <a:fillRect/>
          </a:stretch>
        </p:blipFill>
        <p:spPr>
          <a:xfrm>
            <a:off x="4279350" y="2940088"/>
            <a:ext cx="4552950" cy="162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linguistic phenomena you can capture</a:t>
            </a:r>
            <a:endParaRPr/>
          </a:p>
        </p:txBody>
      </p:sp>
      <p:sp>
        <p:nvSpPr>
          <p:cNvPr id="235" name="Google Shape;23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 did what to whom:</a:t>
            </a:r>
            <a:endParaRPr/>
          </a:p>
          <a:p>
            <a:pPr indent="-317500" lvl="1" marL="914400" rtl="0" algn="l">
              <a:spcBef>
                <a:spcPts val="0"/>
              </a:spcBef>
              <a:spcAft>
                <a:spcPts val="0"/>
              </a:spcAft>
              <a:buSzPts val="1400"/>
              <a:buChar char="○"/>
            </a:pPr>
            <a:r>
              <a:rPr lang="en"/>
              <a:t>Subject, direct object, indirect object</a:t>
            </a:r>
            <a:endParaRPr/>
          </a:p>
        </p:txBody>
      </p:sp>
      <p:pic>
        <p:nvPicPr>
          <p:cNvPr id="236" name="Google Shape;236;p40"/>
          <p:cNvPicPr preferRelativeResize="0"/>
          <p:nvPr/>
        </p:nvPicPr>
        <p:blipFill>
          <a:blip r:embed="rId3">
            <a:alphaModFix/>
          </a:blip>
          <a:stretch>
            <a:fillRect/>
          </a:stretch>
        </p:blipFill>
        <p:spPr>
          <a:xfrm>
            <a:off x="-12" y="3655750"/>
            <a:ext cx="2657475" cy="990600"/>
          </a:xfrm>
          <a:prstGeom prst="rect">
            <a:avLst/>
          </a:prstGeom>
          <a:noFill/>
          <a:ln>
            <a:noFill/>
          </a:ln>
        </p:spPr>
      </p:pic>
      <p:pic>
        <p:nvPicPr>
          <p:cNvPr id="237" name="Google Shape;237;p40"/>
          <p:cNvPicPr preferRelativeResize="0"/>
          <p:nvPr/>
        </p:nvPicPr>
        <p:blipFill>
          <a:blip r:embed="rId4">
            <a:alphaModFix/>
          </a:blip>
          <a:stretch>
            <a:fillRect/>
          </a:stretch>
        </p:blipFill>
        <p:spPr>
          <a:xfrm>
            <a:off x="4279350" y="3514713"/>
            <a:ext cx="4552950" cy="1628775"/>
          </a:xfrm>
          <a:prstGeom prst="rect">
            <a:avLst/>
          </a:prstGeom>
          <a:noFill/>
          <a:ln>
            <a:noFill/>
          </a:ln>
        </p:spPr>
      </p:pic>
      <p:cxnSp>
        <p:nvCxnSpPr>
          <p:cNvPr id="238" name="Google Shape;238;p40"/>
          <p:cNvCxnSpPr/>
          <p:nvPr/>
        </p:nvCxnSpPr>
        <p:spPr>
          <a:xfrm flipH="1">
            <a:off x="1207050" y="1801575"/>
            <a:ext cx="333300" cy="18918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40"/>
          <p:cNvCxnSpPr/>
          <p:nvPr/>
        </p:nvCxnSpPr>
        <p:spPr>
          <a:xfrm>
            <a:off x="1693475" y="1801575"/>
            <a:ext cx="2711400" cy="22701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40"/>
          <p:cNvCxnSpPr/>
          <p:nvPr/>
        </p:nvCxnSpPr>
        <p:spPr>
          <a:xfrm>
            <a:off x="1828600" y="1792575"/>
            <a:ext cx="3837300" cy="2315100"/>
          </a:xfrm>
          <a:prstGeom prst="straightConnector1">
            <a:avLst/>
          </a:prstGeom>
          <a:noFill/>
          <a:ln cap="flat" cmpd="sng" w="9525">
            <a:solidFill>
              <a:schemeClr val="dk2"/>
            </a:solidFill>
            <a:prstDash val="solid"/>
            <a:round/>
            <a:headEnd len="med" w="med" type="none"/>
            <a:tailEnd len="med" w="med" type="none"/>
          </a:ln>
        </p:spPr>
      </p:cxnSp>
      <p:pic>
        <p:nvPicPr>
          <p:cNvPr id="241" name="Google Shape;241;p40"/>
          <p:cNvPicPr preferRelativeResize="0"/>
          <p:nvPr/>
        </p:nvPicPr>
        <p:blipFill>
          <a:blip r:embed="rId5">
            <a:alphaModFix/>
          </a:blip>
          <a:stretch>
            <a:fillRect/>
          </a:stretch>
        </p:blipFill>
        <p:spPr>
          <a:xfrm>
            <a:off x="4194463" y="1929225"/>
            <a:ext cx="3095625" cy="1438275"/>
          </a:xfrm>
          <a:prstGeom prst="rect">
            <a:avLst/>
          </a:prstGeom>
          <a:noFill/>
          <a:ln>
            <a:noFill/>
          </a:ln>
        </p:spPr>
      </p:pic>
      <p:cxnSp>
        <p:nvCxnSpPr>
          <p:cNvPr id="242" name="Google Shape;242;p40"/>
          <p:cNvCxnSpPr/>
          <p:nvPr/>
        </p:nvCxnSpPr>
        <p:spPr>
          <a:xfrm>
            <a:off x="1846625" y="1783550"/>
            <a:ext cx="5729100" cy="23691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40"/>
          <p:cNvCxnSpPr/>
          <p:nvPr/>
        </p:nvCxnSpPr>
        <p:spPr>
          <a:xfrm>
            <a:off x="1711500" y="1765550"/>
            <a:ext cx="2711400" cy="1143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0" y="57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linguistic phenomena you can capture</a:t>
            </a:r>
            <a:endParaRPr/>
          </a:p>
        </p:txBody>
      </p:sp>
      <p:sp>
        <p:nvSpPr>
          <p:cNvPr id="249" name="Google Shape;24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 did what to whom:</a:t>
            </a:r>
            <a:endParaRPr/>
          </a:p>
          <a:p>
            <a:pPr indent="-317500" lvl="1" marL="914400" rtl="0" algn="l">
              <a:spcBef>
                <a:spcPts val="0"/>
              </a:spcBef>
              <a:spcAft>
                <a:spcPts val="0"/>
              </a:spcAft>
              <a:buSzPts val="1400"/>
              <a:buChar char="○"/>
            </a:pPr>
            <a:r>
              <a:rPr lang="en"/>
              <a:t>Subject, direct object, indirect object</a:t>
            </a:r>
            <a:endParaRPr/>
          </a:p>
        </p:txBody>
      </p:sp>
      <p:pic>
        <p:nvPicPr>
          <p:cNvPr id="250" name="Google Shape;250;p41"/>
          <p:cNvPicPr preferRelativeResize="0"/>
          <p:nvPr/>
        </p:nvPicPr>
        <p:blipFill>
          <a:blip r:embed="rId3">
            <a:alphaModFix/>
          </a:blip>
          <a:stretch>
            <a:fillRect/>
          </a:stretch>
        </p:blipFill>
        <p:spPr>
          <a:xfrm>
            <a:off x="4194463" y="1929225"/>
            <a:ext cx="3095625" cy="1438275"/>
          </a:xfrm>
          <a:prstGeom prst="rect">
            <a:avLst/>
          </a:prstGeom>
          <a:noFill/>
          <a:ln>
            <a:noFill/>
          </a:ln>
        </p:spPr>
      </p:pic>
      <p:cxnSp>
        <p:nvCxnSpPr>
          <p:cNvPr id="251" name="Google Shape;251;p41"/>
          <p:cNvCxnSpPr/>
          <p:nvPr/>
        </p:nvCxnSpPr>
        <p:spPr>
          <a:xfrm flipH="1">
            <a:off x="2360175" y="1810575"/>
            <a:ext cx="117000" cy="23241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41"/>
          <p:cNvCxnSpPr/>
          <p:nvPr/>
        </p:nvCxnSpPr>
        <p:spPr>
          <a:xfrm>
            <a:off x="2504200" y="1810575"/>
            <a:ext cx="4161600" cy="1053900"/>
          </a:xfrm>
          <a:prstGeom prst="straightConnector1">
            <a:avLst/>
          </a:prstGeom>
          <a:noFill/>
          <a:ln cap="flat" cmpd="sng" w="9525">
            <a:solidFill>
              <a:schemeClr val="dk2"/>
            </a:solidFill>
            <a:prstDash val="solid"/>
            <a:round/>
            <a:headEnd len="med" w="med" type="none"/>
            <a:tailEnd len="med" w="med" type="none"/>
          </a:ln>
        </p:spPr>
      </p:cxnSp>
      <p:pic>
        <p:nvPicPr>
          <p:cNvPr id="253" name="Google Shape;253;p41"/>
          <p:cNvPicPr preferRelativeResize="0"/>
          <p:nvPr/>
        </p:nvPicPr>
        <p:blipFill>
          <a:blip r:embed="rId4">
            <a:alphaModFix/>
          </a:blip>
          <a:stretch>
            <a:fillRect/>
          </a:stretch>
        </p:blipFill>
        <p:spPr>
          <a:xfrm>
            <a:off x="-12" y="3655750"/>
            <a:ext cx="2657475" cy="990600"/>
          </a:xfrm>
          <a:prstGeom prst="rect">
            <a:avLst/>
          </a:prstGeom>
          <a:noFill/>
          <a:ln>
            <a:noFill/>
          </a:ln>
        </p:spPr>
      </p:pic>
      <p:pic>
        <p:nvPicPr>
          <p:cNvPr id="254" name="Google Shape;254;p41"/>
          <p:cNvPicPr preferRelativeResize="0"/>
          <p:nvPr/>
        </p:nvPicPr>
        <p:blipFill>
          <a:blip r:embed="rId5">
            <a:alphaModFix/>
          </a:blip>
          <a:stretch>
            <a:fillRect/>
          </a:stretch>
        </p:blipFill>
        <p:spPr>
          <a:xfrm>
            <a:off x="4279350" y="3514713"/>
            <a:ext cx="4552950" cy="1628775"/>
          </a:xfrm>
          <a:prstGeom prst="rect">
            <a:avLst/>
          </a:prstGeom>
          <a:noFill/>
          <a:ln>
            <a:noFill/>
          </a:ln>
        </p:spPr>
      </p:pic>
      <p:cxnSp>
        <p:nvCxnSpPr>
          <p:cNvPr id="255" name="Google Shape;255;p41"/>
          <p:cNvCxnSpPr/>
          <p:nvPr/>
        </p:nvCxnSpPr>
        <p:spPr>
          <a:xfrm>
            <a:off x="2477175" y="1810575"/>
            <a:ext cx="4440900" cy="2819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linguistic phenomena you can capture</a:t>
            </a:r>
            <a:endParaRPr/>
          </a:p>
        </p:txBody>
      </p:sp>
      <p:sp>
        <p:nvSpPr>
          <p:cNvPr id="261" name="Google Shape;26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 did what to whom:</a:t>
            </a:r>
            <a:endParaRPr/>
          </a:p>
          <a:p>
            <a:pPr indent="-317500" lvl="1" marL="914400" rtl="0" algn="l">
              <a:spcBef>
                <a:spcPts val="0"/>
              </a:spcBef>
              <a:spcAft>
                <a:spcPts val="0"/>
              </a:spcAft>
              <a:buSzPts val="1400"/>
              <a:buChar char="○"/>
            </a:pPr>
            <a:r>
              <a:rPr lang="en"/>
              <a:t>Subject, direct object, indirect object</a:t>
            </a:r>
            <a:endParaRPr/>
          </a:p>
        </p:txBody>
      </p:sp>
      <p:pic>
        <p:nvPicPr>
          <p:cNvPr id="262" name="Google Shape;262;p42"/>
          <p:cNvPicPr preferRelativeResize="0"/>
          <p:nvPr/>
        </p:nvPicPr>
        <p:blipFill>
          <a:blip r:embed="rId3">
            <a:alphaModFix/>
          </a:blip>
          <a:stretch>
            <a:fillRect/>
          </a:stretch>
        </p:blipFill>
        <p:spPr>
          <a:xfrm>
            <a:off x="4194463" y="1929225"/>
            <a:ext cx="3095625" cy="1438275"/>
          </a:xfrm>
          <a:prstGeom prst="rect">
            <a:avLst/>
          </a:prstGeom>
          <a:noFill/>
          <a:ln>
            <a:noFill/>
          </a:ln>
        </p:spPr>
      </p:pic>
      <p:cxnSp>
        <p:nvCxnSpPr>
          <p:cNvPr id="263" name="Google Shape;263;p42"/>
          <p:cNvCxnSpPr/>
          <p:nvPr/>
        </p:nvCxnSpPr>
        <p:spPr>
          <a:xfrm>
            <a:off x="3413975" y="1783550"/>
            <a:ext cx="2216100" cy="1071900"/>
          </a:xfrm>
          <a:prstGeom prst="straightConnector1">
            <a:avLst/>
          </a:prstGeom>
          <a:noFill/>
          <a:ln cap="flat" cmpd="sng" w="9525">
            <a:solidFill>
              <a:schemeClr val="dk2"/>
            </a:solidFill>
            <a:prstDash val="solid"/>
            <a:round/>
            <a:headEnd len="med" w="med" type="none"/>
            <a:tailEnd len="med" w="med" type="none"/>
          </a:ln>
        </p:spPr>
      </p:cxnSp>
      <p:pic>
        <p:nvPicPr>
          <p:cNvPr id="264" name="Google Shape;264;p42"/>
          <p:cNvPicPr preferRelativeResize="0"/>
          <p:nvPr/>
        </p:nvPicPr>
        <p:blipFill>
          <a:blip r:embed="rId4">
            <a:alphaModFix/>
          </a:blip>
          <a:stretch>
            <a:fillRect/>
          </a:stretch>
        </p:blipFill>
        <p:spPr>
          <a:xfrm>
            <a:off x="-12" y="3655750"/>
            <a:ext cx="2657475" cy="990600"/>
          </a:xfrm>
          <a:prstGeom prst="rect">
            <a:avLst/>
          </a:prstGeom>
          <a:noFill/>
          <a:ln>
            <a:noFill/>
          </a:ln>
        </p:spPr>
      </p:pic>
      <p:pic>
        <p:nvPicPr>
          <p:cNvPr id="265" name="Google Shape;265;p42"/>
          <p:cNvPicPr preferRelativeResize="0"/>
          <p:nvPr/>
        </p:nvPicPr>
        <p:blipFill>
          <a:blip r:embed="rId5">
            <a:alphaModFix/>
          </a:blip>
          <a:stretch>
            <a:fillRect/>
          </a:stretch>
        </p:blipFill>
        <p:spPr>
          <a:xfrm>
            <a:off x="4279350" y="3514713"/>
            <a:ext cx="4552950" cy="1628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Prepositional phrase attachment</a:t>
            </a:r>
            <a:endParaRPr/>
          </a:p>
        </p:txBody>
      </p:sp>
      <p:sp>
        <p:nvSpPr>
          <p:cNvPr id="271" name="Google Shape;271;p43"/>
          <p:cNvSpPr txBox="1"/>
          <p:nvPr>
            <p:ph idx="1" type="body"/>
          </p:nvPr>
        </p:nvSpPr>
        <p:spPr>
          <a:xfrm>
            <a:off x="-153875" y="2852730"/>
            <a:ext cx="8520600" cy="17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 with → chopsticks       vs pasta → with → sauce</a:t>
            </a:r>
            <a:endParaRPr/>
          </a:p>
          <a:p>
            <a:pPr indent="0" lvl="0" marL="0" rtl="0" algn="l">
              <a:spcBef>
                <a:spcPts val="1600"/>
              </a:spcBef>
              <a:spcAft>
                <a:spcPts val="1600"/>
              </a:spcAft>
              <a:buNone/>
            </a:pPr>
            <a:r>
              <a:t/>
            </a:r>
            <a:endParaRPr/>
          </a:p>
        </p:txBody>
      </p:sp>
      <p:pic>
        <p:nvPicPr>
          <p:cNvPr id="272" name="Google Shape;272;p43"/>
          <p:cNvPicPr preferRelativeResize="0"/>
          <p:nvPr/>
        </p:nvPicPr>
        <p:blipFill>
          <a:blip r:embed="rId3">
            <a:alphaModFix/>
          </a:blip>
          <a:stretch>
            <a:fillRect/>
          </a:stretch>
        </p:blipFill>
        <p:spPr>
          <a:xfrm>
            <a:off x="5450913" y="1017713"/>
            <a:ext cx="3381375" cy="1457325"/>
          </a:xfrm>
          <a:prstGeom prst="rect">
            <a:avLst/>
          </a:prstGeom>
          <a:noFill/>
          <a:ln>
            <a:noFill/>
          </a:ln>
        </p:spPr>
      </p:pic>
      <p:pic>
        <p:nvPicPr>
          <p:cNvPr id="273" name="Google Shape;273;p43"/>
          <p:cNvPicPr preferRelativeResize="0"/>
          <p:nvPr/>
        </p:nvPicPr>
        <p:blipFill>
          <a:blip r:embed="rId4">
            <a:alphaModFix/>
          </a:blip>
          <a:stretch>
            <a:fillRect/>
          </a:stretch>
        </p:blipFill>
        <p:spPr>
          <a:xfrm>
            <a:off x="400725" y="1148300"/>
            <a:ext cx="3848100" cy="139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Thanksgiving Plans</a:t>
            </a:r>
            <a:endParaRPr/>
          </a:p>
        </p:txBody>
      </p:sp>
      <p:sp>
        <p:nvSpPr>
          <p:cNvPr id="114" name="Google Shape;114;p26"/>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b="1" lang="en"/>
              <a:t>Nov 18 @ 6pm</a:t>
            </a:r>
            <a:r>
              <a:rPr lang="en"/>
              <a:t>:  James will do an extra Live Session open to all</a:t>
            </a:r>
            <a:endParaRPr/>
          </a:p>
          <a:p>
            <a:pPr indent="-342900" lvl="0" marL="457200" rtl="0" algn="l">
              <a:spcBef>
                <a:spcPts val="0"/>
              </a:spcBef>
              <a:spcAft>
                <a:spcPts val="0"/>
              </a:spcAft>
              <a:buSzPts val="1800"/>
              <a:buChar char="●"/>
            </a:pPr>
            <a:r>
              <a:rPr lang="en"/>
              <a:t>Nov 19-21 (M-W): As scheduled</a:t>
            </a:r>
            <a:endParaRPr/>
          </a:p>
          <a:p>
            <a:pPr indent="-342900" lvl="0" marL="457200" rtl="0" algn="l">
              <a:spcBef>
                <a:spcPts val="0"/>
              </a:spcBef>
              <a:spcAft>
                <a:spcPts val="0"/>
              </a:spcAft>
              <a:buSzPts val="1800"/>
              <a:buChar char="●"/>
            </a:pPr>
            <a:r>
              <a:rPr lang="en"/>
              <a:t>Nov 22: </a:t>
            </a:r>
            <a:r>
              <a:rPr b="1" lang="en"/>
              <a:t>No live session</a:t>
            </a:r>
            <a:endParaRPr b="1"/>
          </a:p>
          <a:p>
            <a:pPr indent="-342900" lvl="0" marL="457200" rtl="0" algn="l">
              <a:spcBef>
                <a:spcPts val="0"/>
              </a:spcBef>
              <a:spcAft>
                <a:spcPts val="0"/>
              </a:spcAft>
              <a:buSzPts val="1800"/>
              <a:buChar char="●"/>
            </a:pPr>
            <a:r>
              <a:rPr lang="en"/>
              <a:t>Nov 23: Sid will be teaching his live session.</a:t>
            </a:r>
            <a:endParaRPr/>
          </a:p>
          <a:p>
            <a:pPr indent="-342900" lvl="0" marL="457200" rtl="0" algn="l">
              <a:spcBef>
                <a:spcPts val="0"/>
              </a:spcBef>
              <a:spcAft>
                <a:spcPts val="0"/>
              </a:spcAft>
              <a:buSzPts val="1800"/>
              <a:buChar char="●"/>
            </a:pPr>
            <a:r>
              <a:rPr b="1" lang="en"/>
              <a:t>Nov 24 @ 2pm</a:t>
            </a:r>
            <a:r>
              <a:rPr lang="en"/>
              <a:t>: Mark will do an extra Live Session open to all</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Unfortunately, we aren’t presently allowed to open regularly scheduled live sessions more broadly.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Coordination</a:t>
            </a:r>
            <a:endParaRPr/>
          </a:p>
        </p:txBody>
      </p:sp>
      <p:sp>
        <p:nvSpPr>
          <p:cNvPr id="279" name="Google Shape;279;p44"/>
          <p:cNvSpPr txBox="1"/>
          <p:nvPr>
            <p:ph idx="1" type="body"/>
          </p:nvPr>
        </p:nvSpPr>
        <p:spPr>
          <a:xfrm>
            <a:off x="311700" y="2837475"/>
            <a:ext cx="8520600" cy="17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one case, we have cats and dogs, where the cats have whiskers</a:t>
            </a:r>
            <a:endParaRPr/>
          </a:p>
          <a:p>
            <a:pPr indent="0" lvl="0" marL="0" rtl="0" algn="l">
              <a:spcBef>
                <a:spcPts val="1600"/>
              </a:spcBef>
              <a:spcAft>
                <a:spcPts val="1600"/>
              </a:spcAft>
              <a:buNone/>
            </a:pPr>
            <a:r>
              <a:rPr lang="en"/>
              <a:t>In the other, we have cats who have both whiskers and fleas</a:t>
            </a:r>
            <a:endParaRPr/>
          </a:p>
        </p:txBody>
      </p:sp>
      <p:pic>
        <p:nvPicPr>
          <p:cNvPr id="280" name="Google Shape;280;p44"/>
          <p:cNvPicPr preferRelativeResize="0"/>
          <p:nvPr/>
        </p:nvPicPr>
        <p:blipFill>
          <a:blip r:embed="rId3">
            <a:alphaModFix/>
          </a:blip>
          <a:stretch>
            <a:fillRect/>
          </a:stretch>
        </p:blipFill>
        <p:spPr>
          <a:xfrm>
            <a:off x="311688" y="1152475"/>
            <a:ext cx="3400425" cy="1333500"/>
          </a:xfrm>
          <a:prstGeom prst="rect">
            <a:avLst/>
          </a:prstGeom>
          <a:noFill/>
          <a:ln>
            <a:noFill/>
          </a:ln>
        </p:spPr>
      </p:pic>
      <p:pic>
        <p:nvPicPr>
          <p:cNvPr id="281" name="Google Shape;281;p44"/>
          <p:cNvPicPr preferRelativeResize="0"/>
          <p:nvPr/>
        </p:nvPicPr>
        <p:blipFill>
          <a:blip r:embed="rId4">
            <a:alphaModFix/>
          </a:blip>
          <a:stretch>
            <a:fillRect/>
          </a:stretch>
        </p:blipFill>
        <p:spPr>
          <a:xfrm>
            <a:off x="4934388" y="1266775"/>
            <a:ext cx="3381375" cy="1104900"/>
          </a:xfrm>
          <a:prstGeom prst="rect">
            <a:avLst/>
          </a:prstGeom>
          <a:noFill/>
          <a:ln>
            <a:noFill/>
          </a:ln>
        </p:spPr>
      </p:pic>
      <p:sp>
        <p:nvSpPr>
          <p:cNvPr id="282" name="Google Shape;282;p44"/>
          <p:cNvSpPr/>
          <p:nvPr/>
        </p:nvSpPr>
        <p:spPr>
          <a:xfrm>
            <a:off x="297613" y="1077000"/>
            <a:ext cx="3641975" cy="1639725"/>
          </a:xfrm>
          <a:custGeom>
            <a:rect b="b" l="l" r="r" t="t"/>
            <a:pathLst>
              <a:path extrusionOk="0" h="65589" w="145679">
                <a:moveTo>
                  <a:pt x="24127" y="37825"/>
                </a:moveTo>
                <a:cubicBezTo>
                  <a:pt x="23320" y="45086"/>
                  <a:pt x="19982" y="53035"/>
                  <a:pt x="14038" y="57282"/>
                </a:cubicBezTo>
                <a:cubicBezTo>
                  <a:pt x="10354" y="59914"/>
                  <a:pt x="2975" y="56493"/>
                  <a:pt x="1427" y="52238"/>
                </a:cubicBezTo>
                <a:cubicBezTo>
                  <a:pt x="-2039" y="42711"/>
                  <a:pt x="1131" y="29510"/>
                  <a:pt x="8633" y="22692"/>
                </a:cubicBezTo>
                <a:cubicBezTo>
                  <a:pt x="18665" y="13574"/>
                  <a:pt x="30925" y="6295"/>
                  <a:pt x="43944" y="2515"/>
                </a:cubicBezTo>
                <a:cubicBezTo>
                  <a:pt x="57789" y="-1505"/>
                  <a:pt x="72809" y="311"/>
                  <a:pt x="87182" y="1434"/>
                </a:cubicBezTo>
                <a:cubicBezTo>
                  <a:pt x="97935" y="2274"/>
                  <a:pt x="109079" y="2167"/>
                  <a:pt x="119250" y="5757"/>
                </a:cubicBezTo>
                <a:cubicBezTo>
                  <a:pt x="127182" y="8556"/>
                  <a:pt x="132029" y="17037"/>
                  <a:pt x="136545" y="24133"/>
                </a:cubicBezTo>
                <a:cubicBezTo>
                  <a:pt x="141135" y="31344"/>
                  <a:pt x="147414" y="40021"/>
                  <a:pt x="145192" y="48275"/>
                </a:cubicBezTo>
                <a:cubicBezTo>
                  <a:pt x="143821" y="53367"/>
                  <a:pt x="140793" y="58047"/>
                  <a:pt x="137266" y="61967"/>
                </a:cubicBezTo>
                <a:cubicBezTo>
                  <a:pt x="130500" y="69486"/>
                  <a:pt x="116451" y="63405"/>
                  <a:pt x="106999" y="59805"/>
                </a:cubicBezTo>
                <a:cubicBezTo>
                  <a:pt x="101022" y="57528"/>
                  <a:pt x="94319" y="54548"/>
                  <a:pt x="91145" y="48995"/>
                </a:cubicBezTo>
                <a:cubicBezTo>
                  <a:pt x="88201" y="43844"/>
                  <a:pt x="87083" y="36515"/>
                  <a:pt x="81777" y="33862"/>
                </a:cubicBezTo>
                <a:cubicBezTo>
                  <a:pt x="67525" y="26736"/>
                  <a:pt x="49549" y="15568"/>
                  <a:pt x="35296" y="22692"/>
                </a:cubicBezTo>
                <a:cubicBezTo>
                  <a:pt x="32844" y="23918"/>
                  <a:pt x="32978" y="27706"/>
                  <a:pt x="31333" y="29899"/>
                </a:cubicBezTo>
                <a:cubicBezTo>
                  <a:pt x="29088" y="32891"/>
                  <a:pt x="25441" y="34841"/>
                  <a:pt x="23766" y="38186"/>
                </a:cubicBezTo>
              </a:path>
            </a:pathLst>
          </a:custGeom>
          <a:noFill/>
          <a:ln cap="flat" cmpd="sng" w="9525">
            <a:solidFill>
              <a:srgbClr val="980000"/>
            </a:solidFill>
            <a:prstDash val="solid"/>
            <a:round/>
            <a:headEnd len="med" w="med" type="none"/>
            <a:tailEnd len="med" w="med" type="none"/>
          </a:ln>
        </p:spPr>
      </p:sp>
      <p:sp>
        <p:nvSpPr>
          <p:cNvPr id="283" name="Google Shape;283;p44"/>
          <p:cNvSpPr/>
          <p:nvPr/>
        </p:nvSpPr>
        <p:spPr>
          <a:xfrm>
            <a:off x="6127523" y="1412371"/>
            <a:ext cx="2329700" cy="1198625"/>
          </a:xfrm>
          <a:custGeom>
            <a:rect b="b" l="l" r="r" t="t"/>
            <a:pathLst>
              <a:path extrusionOk="0" h="47945" w="93188">
                <a:moveTo>
                  <a:pt x="6399" y="42952"/>
                </a:moveTo>
                <a:cubicBezTo>
                  <a:pt x="-4724" y="35251"/>
                  <a:pt x="85" y="10955"/>
                  <a:pt x="10723" y="2597"/>
                </a:cubicBezTo>
                <a:cubicBezTo>
                  <a:pt x="16503" y="-1945"/>
                  <a:pt x="25354" y="1005"/>
                  <a:pt x="32702" y="795"/>
                </a:cubicBezTo>
                <a:cubicBezTo>
                  <a:pt x="48442" y="346"/>
                  <a:pt x="65458" y="-121"/>
                  <a:pt x="79543" y="6920"/>
                </a:cubicBezTo>
                <a:cubicBezTo>
                  <a:pt x="87672" y="10984"/>
                  <a:pt x="92119" y="21645"/>
                  <a:pt x="92875" y="30701"/>
                </a:cubicBezTo>
                <a:cubicBezTo>
                  <a:pt x="93149" y="33988"/>
                  <a:pt x="93577" y="38284"/>
                  <a:pt x="91073" y="40430"/>
                </a:cubicBezTo>
                <a:cubicBezTo>
                  <a:pt x="82556" y="47728"/>
                  <a:pt x="69140" y="46195"/>
                  <a:pt x="57924" y="46195"/>
                </a:cubicBezTo>
                <a:cubicBezTo>
                  <a:pt x="46631" y="46195"/>
                  <a:pt x="35345" y="47089"/>
                  <a:pt x="24054" y="46915"/>
                </a:cubicBezTo>
                <a:cubicBezTo>
                  <a:pt x="18405" y="46828"/>
                  <a:pt x="11641" y="49584"/>
                  <a:pt x="7120" y="46195"/>
                </a:cubicBezTo>
                <a:cubicBezTo>
                  <a:pt x="5653" y="45095"/>
                  <a:pt x="5877" y="42330"/>
                  <a:pt x="4237" y="41511"/>
                </a:cubicBezTo>
              </a:path>
            </a:pathLst>
          </a:custGeom>
          <a:noFill/>
          <a:ln cap="flat" cmpd="sng" w="9525">
            <a:solidFill>
              <a:srgbClr val="980000"/>
            </a:solidFill>
            <a:prstDash val="solid"/>
            <a:round/>
            <a:headEnd len="med" w="med" type="none"/>
            <a:tailEnd len="med" w="med" type="non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Transition-Based Parsing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Animation from </a:t>
            </a:r>
            <a:r>
              <a:rPr lang="en" u="sng">
                <a:solidFill>
                  <a:schemeClr val="hlink"/>
                </a:solidFill>
                <a:hlinkClick r:id="rId3"/>
              </a:rPr>
              <a:t>Google Research Blog</a:t>
            </a:r>
            <a:endParaRPr/>
          </a:p>
        </p:txBody>
      </p:sp>
      <p:sp>
        <p:nvSpPr>
          <p:cNvPr id="294" name="Google Shape;294;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SyntaxNet / Parsey McParseface</a:t>
            </a:r>
            <a:endParaRPr>
              <a:solidFill>
                <a:srgbClr val="000000"/>
              </a:solidFill>
            </a:endParaRPr>
          </a:p>
        </p:txBody>
      </p:sp>
      <p:pic>
        <p:nvPicPr>
          <p:cNvPr descr="image04.gif" id="295" name="Google Shape;295;p46"/>
          <p:cNvPicPr preferRelativeResize="0"/>
          <p:nvPr/>
        </p:nvPicPr>
        <p:blipFill>
          <a:blip r:embed="rId4">
            <a:alphaModFix/>
          </a:blip>
          <a:stretch>
            <a:fillRect/>
          </a:stretch>
        </p:blipFill>
        <p:spPr>
          <a:xfrm>
            <a:off x="1714500" y="1776025"/>
            <a:ext cx="5715000" cy="3009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7"/>
          <p:cNvSpPr txBox="1"/>
          <p:nvPr>
            <p:ph idx="1" type="body"/>
          </p:nvPr>
        </p:nvSpPr>
        <p:spPr>
          <a:xfrm>
            <a:off x="311700" y="1225225"/>
            <a:ext cx="8520600" cy="26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Mechanism: build parse tree by sequence of </a:t>
            </a:r>
            <a:r>
              <a:rPr lang="en" u="sng">
                <a:solidFill>
                  <a:srgbClr val="000000"/>
                </a:solidFill>
              </a:rPr>
              <a:t>actions</a:t>
            </a:r>
            <a:r>
              <a:rPr lang="en">
                <a:solidFill>
                  <a:srgbClr val="000000"/>
                </a:solidFill>
              </a:rPr>
              <a:t> (transitions)</a:t>
            </a:r>
            <a:endParaRPr>
              <a:solidFill>
                <a:srgbClr val="000000"/>
              </a:solidFill>
            </a:endParaRPr>
          </a:p>
          <a:p>
            <a:pPr indent="0" lvl="0" marL="0" rtl="0" algn="l">
              <a:spcBef>
                <a:spcPts val="1600"/>
              </a:spcBef>
              <a:spcAft>
                <a:spcPts val="0"/>
              </a:spcAft>
              <a:buNone/>
            </a:pPr>
            <a:r>
              <a:rPr lang="en">
                <a:solidFill>
                  <a:srgbClr val="000000"/>
                </a:solidFill>
              </a:rPr>
              <a:t>Set-up (</a:t>
            </a:r>
            <a:r>
              <a:rPr b="1" lang="en">
                <a:solidFill>
                  <a:srgbClr val="000000"/>
                </a:solidFill>
              </a:rPr>
              <a:t>state</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 </a:t>
            </a:r>
            <a:r>
              <a:rPr b="1" lang="en">
                <a:solidFill>
                  <a:schemeClr val="accent5"/>
                </a:solidFill>
              </a:rPr>
              <a:t>buffer</a:t>
            </a:r>
            <a:r>
              <a:rPr b="1" lang="en">
                <a:solidFill>
                  <a:srgbClr val="000000"/>
                </a:solidFill>
              </a:rPr>
              <a:t> </a:t>
            </a:r>
            <a:r>
              <a:rPr lang="en">
                <a:solidFill>
                  <a:srgbClr val="000000"/>
                </a:solidFill>
              </a:rPr>
              <a:t>initialized with the words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 </a:t>
            </a:r>
            <a:r>
              <a:rPr b="1" lang="en">
                <a:solidFill>
                  <a:srgbClr val="980000"/>
                </a:solidFill>
              </a:rPr>
              <a:t>stack</a:t>
            </a:r>
            <a:r>
              <a:rPr lang="en">
                <a:solidFill>
                  <a:srgbClr val="000000"/>
                </a:solidFill>
              </a:rPr>
              <a:t> to store state: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Words under consideration for more edges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Dependency </a:t>
            </a:r>
            <a:r>
              <a:rPr b="1" lang="en">
                <a:solidFill>
                  <a:srgbClr val="000000"/>
                </a:solidFill>
              </a:rPr>
              <a:t>arcs</a:t>
            </a:r>
            <a:r>
              <a:rPr lang="en">
                <a:solidFill>
                  <a:srgbClr val="000000"/>
                </a:solidFill>
              </a:rPr>
              <a:t> (edges)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partially-constructed tree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01" name="Google Shape;301;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 based parsing</a:t>
            </a:r>
            <a:endParaRPr/>
          </a:p>
        </p:txBody>
      </p:sp>
      <p:sp>
        <p:nvSpPr>
          <p:cNvPr id="302" name="Google Shape;302;p47"/>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303" name="Google Shape;303;p47"/>
          <p:cNvSpPr/>
          <p:nvPr/>
        </p:nvSpPr>
        <p:spPr>
          <a:xfrm>
            <a:off x="29057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304" name="Google Shape;304;p47"/>
          <p:cNvSpPr/>
          <p:nvPr/>
        </p:nvSpPr>
        <p:spPr>
          <a:xfrm>
            <a:off x="43962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305" name="Google Shape;305;p47"/>
          <p:cNvSpPr/>
          <p:nvPr/>
        </p:nvSpPr>
        <p:spPr>
          <a:xfrm>
            <a:off x="58868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306" name="Google Shape;306;p47"/>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07" name="Google Shape;307;p47"/>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308" name="Google Shape;308;p47"/>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Mechanism: build parse tree by sequence of </a:t>
            </a:r>
            <a:r>
              <a:rPr lang="en" u="sng">
                <a:solidFill>
                  <a:srgbClr val="000000"/>
                </a:solidFill>
              </a:rPr>
              <a:t>actions</a:t>
            </a:r>
            <a:r>
              <a:rPr lang="en">
                <a:solidFill>
                  <a:srgbClr val="000000"/>
                </a:solidFill>
              </a:rPr>
              <a:t> (transitions)</a:t>
            </a:r>
            <a:endParaRPr>
              <a:solidFill>
                <a:srgbClr val="000000"/>
              </a:solidFill>
            </a:endParaRPr>
          </a:p>
          <a:p>
            <a:pPr indent="0" lvl="0" marL="0" rtl="0" algn="l">
              <a:spcBef>
                <a:spcPts val="160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pop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14" name="Google Shape;314;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 based parsing</a:t>
            </a:r>
            <a:endParaRPr/>
          </a:p>
        </p:txBody>
      </p:sp>
      <p:sp>
        <p:nvSpPr>
          <p:cNvPr id="315" name="Google Shape;315;p48"/>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316" name="Google Shape;316;p48"/>
          <p:cNvSpPr/>
          <p:nvPr/>
        </p:nvSpPr>
        <p:spPr>
          <a:xfrm>
            <a:off x="29057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317" name="Google Shape;317;p48"/>
          <p:cNvSpPr/>
          <p:nvPr/>
        </p:nvSpPr>
        <p:spPr>
          <a:xfrm>
            <a:off x="43962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318" name="Google Shape;318;p48"/>
          <p:cNvSpPr/>
          <p:nvPr/>
        </p:nvSpPr>
        <p:spPr>
          <a:xfrm>
            <a:off x="58868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319" name="Google Shape;319;p48"/>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20" name="Google Shape;320;p48"/>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321" name="Google Shape;321;p48"/>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81000" lvl="0" marL="457200" rtl="0" algn="l">
              <a:spcBef>
                <a:spcPts val="1600"/>
              </a:spcBef>
              <a:spcAft>
                <a:spcPts val="0"/>
              </a:spcAft>
              <a:buClr>
                <a:srgbClr val="000000"/>
              </a:buClr>
              <a:buSzPts val="2400"/>
              <a:buChar char="-"/>
            </a:pPr>
            <a:r>
              <a:rPr b="1" lang="en" sz="2400">
                <a:solidFill>
                  <a:srgbClr val="000000"/>
                </a:solidFill>
              </a:rPr>
              <a:t>Shift:</a:t>
            </a:r>
            <a:r>
              <a:rPr lang="en" sz="2400">
                <a:solidFill>
                  <a:srgbClr val="000000"/>
                </a:solidFill>
              </a:rPr>
              <a:t> pop from buffer, push to stack</a:t>
            </a:r>
            <a:endParaRPr sz="2400">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27" name="Google Shape;327;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328" name="Google Shape;328;p49"/>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329" name="Google Shape;329;p49"/>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330" name="Google Shape;330;p49"/>
          <p:cNvSpPr/>
          <p:nvPr/>
        </p:nvSpPr>
        <p:spPr>
          <a:xfrm>
            <a:off x="43962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331" name="Google Shape;331;p49"/>
          <p:cNvSpPr/>
          <p:nvPr/>
        </p:nvSpPr>
        <p:spPr>
          <a:xfrm>
            <a:off x="58868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332" name="Google Shape;332;p49"/>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33" name="Google Shape;333;p49"/>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334" name="Google Shape;334;p49"/>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81000" lvl="0" marL="457200" rtl="0" algn="l">
              <a:spcBef>
                <a:spcPts val="1600"/>
              </a:spcBef>
              <a:spcAft>
                <a:spcPts val="0"/>
              </a:spcAft>
              <a:buClr>
                <a:srgbClr val="000000"/>
              </a:buClr>
              <a:buSzPts val="2400"/>
              <a:buChar char="-"/>
            </a:pPr>
            <a:r>
              <a:rPr b="1" lang="en" sz="2400">
                <a:solidFill>
                  <a:srgbClr val="000000"/>
                </a:solidFill>
              </a:rPr>
              <a:t>Shift:</a:t>
            </a:r>
            <a:r>
              <a:rPr lang="en" sz="2400">
                <a:solidFill>
                  <a:srgbClr val="000000"/>
                </a:solidFill>
              </a:rPr>
              <a:t> pop from buffer, push to stack</a:t>
            </a:r>
            <a:endParaRPr sz="2400">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40" name="Google Shape;340;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341" name="Google Shape;341;p50"/>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342" name="Google Shape;342;p50"/>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343" name="Google Shape;343;p50"/>
          <p:cNvSpPr/>
          <p:nvPr/>
        </p:nvSpPr>
        <p:spPr>
          <a:xfrm>
            <a:off x="3699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344" name="Google Shape;344;p50"/>
          <p:cNvSpPr/>
          <p:nvPr/>
        </p:nvSpPr>
        <p:spPr>
          <a:xfrm>
            <a:off x="58868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345" name="Google Shape;345;p50"/>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46" name="Google Shape;346;p50"/>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347" name="Google Shape;347;p50"/>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81000" lvl="0" marL="457200" rtl="0" algn="l">
              <a:spcBef>
                <a:spcPts val="1600"/>
              </a:spcBef>
              <a:spcAft>
                <a:spcPts val="0"/>
              </a:spcAft>
              <a:buClr>
                <a:srgbClr val="000000"/>
              </a:buClr>
              <a:buSzPts val="2400"/>
              <a:buChar char="-"/>
            </a:pPr>
            <a:r>
              <a:rPr b="1" lang="en" sz="2400">
                <a:solidFill>
                  <a:srgbClr val="000000"/>
                </a:solidFill>
              </a:rPr>
              <a:t>Shift:</a:t>
            </a:r>
            <a:r>
              <a:rPr lang="en" sz="2400">
                <a:solidFill>
                  <a:srgbClr val="000000"/>
                </a:solidFill>
              </a:rPr>
              <a:t> pop from buffer, push to stack</a:t>
            </a:r>
            <a:endParaRPr sz="2400">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53" name="Google Shape;353;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354" name="Google Shape;354;p51"/>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355" name="Google Shape;355;p51"/>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356" name="Google Shape;356;p51"/>
          <p:cNvSpPr/>
          <p:nvPr/>
        </p:nvSpPr>
        <p:spPr>
          <a:xfrm>
            <a:off x="3699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357" name="Google Shape;357;p51"/>
          <p:cNvSpPr/>
          <p:nvPr/>
        </p:nvSpPr>
        <p:spPr>
          <a:xfrm>
            <a:off x="5146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358" name="Google Shape;358;p51"/>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59" name="Google Shape;359;p51"/>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360" name="Google Shape;360;p51"/>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pop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81000" lvl="0" marL="457200" marR="0" rtl="0" algn="l">
              <a:lnSpc>
                <a:spcPct val="115000"/>
              </a:lnSpc>
              <a:spcBef>
                <a:spcPts val="0"/>
              </a:spcBef>
              <a:spcAft>
                <a:spcPts val="0"/>
              </a:spcAft>
              <a:buClr>
                <a:srgbClr val="000000"/>
              </a:buClr>
              <a:buSzPts val="2400"/>
              <a:buChar char="-"/>
            </a:pPr>
            <a:r>
              <a:rPr b="1" lang="en" sz="2400">
                <a:solidFill>
                  <a:srgbClr val="000000"/>
                </a:solidFill>
              </a:rPr>
              <a:t>Right-arc: </a:t>
            </a:r>
            <a:r>
              <a:rPr lang="en" sz="2400">
                <a:solidFill>
                  <a:srgbClr val="000000"/>
                </a:solidFill>
              </a:rPr>
              <a:t>add right edge</a:t>
            </a:r>
            <a:endParaRPr sz="2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Remove child from stack</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66" name="Google Shape;366;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367" name="Google Shape;367;p52"/>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368" name="Google Shape;368;p52"/>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369" name="Google Shape;369;p52"/>
          <p:cNvSpPr/>
          <p:nvPr/>
        </p:nvSpPr>
        <p:spPr>
          <a:xfrm>
            <a:off x="3699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370" name="Google Shape;370;p52"/>
          <p:cNvSpPr/>
          <p:nvPr/>
        </p:nvSpPr>
        <p:spPr>
          <a:xfrm>
            <a:off x="5146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371" name="Google Shape;371;p52"/>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72" name="Google Shape;372;p52"/>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373" name="Google Shape;373;p52"/>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374" name="Google Shape;374;p52"/>
          <p:cNvCxnSpPr>
            <a:stCxn id="369" idx="0"/>
            <a:endCxn id="370" idx="0"/>
          </p:cNvCxnSpPr>
          <p:nvPr/>
        </p:nvCxnSpPr>
        <p:spPr>
          <a:xfrm flipH="1" rot="-5400000">
            <a:off x="4988225" y="3252525"/>
            <a:ext cx="600" cy="1446900"/>
          </a:xfrm>
          <a:prstGeom prst="curvedConnector3">
            <a:avLst>
              <a:gd fmla="val -82320833"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pop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81000" lvl="0" marL="457200" marR="0" rtl="0" algn="l">
              <a:lnSpc>
                <a:spcPct val="115000"/>
              </a:lnSpc>
              <a:spcBef>
                <a:spcPts val="0"/>
              </a:spcBef>
              <a:spcAft>
                <a:spcPts val="0"/>
              </a:spcAft>
              <a:buClr>
                <a:srgbClr val="000000"/>
              </a:buClr>
              <a:buSzPts val="2400"/>
              <a:buChar char="-"/>
            </a:pPr>
            <a:r>
              <a:rPr b="1" lang="en" sz="2400">
                <a:solidFill>
                  <a:srgbClr val="000000"/>
                </a:solidFill>
              </a:rPr>
              <a:t>Right-arc: </a:t>
            </a:r>
            <a:r>
              <a:rPr lang="en" sz="2400">
                <a:solidFill>
                  <a:srgbClr val="000000"/>
                </a:solidFill>
              </a:rPr>
              <a:t>add right edge</a:t>
            </a:r>
            <a:endParaRPr sz="2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Remove child from stack</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80" name="Google Shape;380;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381" name="Google Shape;381;p53"/>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382" name="Google Shape;382;p53"/>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383" name="Google Shape;383;p53"/>
          <p:cNvSpPr/>
          <p:nvPr/>
        </p:nvSpPr>
        <p:spPr>
          <a:xfrm>
            <a:off x="46776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384" name="Google Shape;384;p53"/>
          <p:cNvSpPr/>
          <p:nvPr/>
        </p:nvSpPr>
        <p:spPr>
          <a:xfrm>
            <a:off x="3699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385" name="Google Shape;385;p53"/>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86" name="Google Shape;386;p53"/>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387" name="Google Shape;387;p53"/>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388" name="Google Shape;388;p53"/>
          <p:cNvCxnSpPr>
            <a:stCxn id="384" idx="0"/>
            <a:endCxn id="383" idx="0"/>
          </p:cNvCxnSpPr>
          <p:nvPr/>
        </p:nvCxnSpPr>
        <p:spPr>
          <a:xfrm flipH="1" rot="-5400000">
            <a:off x="45841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Reminders </a:t>
            </a:r>
            <a:endParaRPr/>
          </a:p>
        </p:txBody>
      </p:sp>
      <p:sp>
        <p:nvSpPr>
          <p:cNvPr id="120" name="Google Shape;120;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A2 feedback</a:t>
            </a:r>
            <a:endParaRPr/>
          </a:p>
          <a:p>
            <a:pPr indent="-317500" lvl="1" marL="914400" rtl="0" algn="l">
              <a:lnSpc>
                <a:spcPct val="150000"/>
              </a:lnSpc>
              <a:spcBef>
                <a:spcPts val="0"/>
              </a:spcBef>
              <a:spcAft>
                <a:spcPts val="0"/>
              </a:spcAft>
              <a:buSzPts val="1400"/>
              <a:buChar char="-"/>
            </a:pPr>
            <a:r>
              <a:rPr lang="en"/>
              <a:t>TAs covered the assignment solutions in office hour (recorded)</a:t>
            </a:r>
            <a:endParaRPr/>
          </a:p>
          <a:p>
            <a:pPr indent="-317500" lvl="1" marL="914400" rtl="0" algn="l">
              <a:lnSpc>
                <a:spcPct val="150000"/>
              </a:lnSpc>
              <a:spcBef>
                <a:spcPts val="0"/>
              </a:spcBef>
              <a:spcAft>
                <a:spcPts val="0"/>
              </a:spcAft>
              <a:buSzPts val="1400"/>
              <a:buChar char="-"/>
            </a:pPr>
            <a:r>
              <a:rPr lang="en"/>
              <a:t>Individual feedback is released</a:t>
            </a:r>
            <a:endParaRPr/>
          </a:p>
          <a:p>
            <a:pPr indent="-342900" lvl="0" marL="457200" rtl="0" algn="l">
              <a:lnSpc>
                <a:spcPct val="150000"/>
              </a:lnSpc>
              <a:spcBef>
                <a:spcPts val="0"/>
              </a:spcBef>
              <a:spcAft>
                <a:spcPts val="0"/>
              </a:spcAft>
              <a:buSzPts val="1800"/>
              <a:buChar char="-"/>
            </a:pPr>
            <a:r>
              <a:rPr lang="en"/>
              <a:t>A3 feedback</a:t>
            </a:r>
            <a:endParaRPr/>
          </a:p>
          <a:p>
            <a:pPr indent="-317500" lvl="1" marL="914400" rtl="0" algn="l">
              <a:lnSpc>
                <a:spcPct val="150000"/>
              </a:lnSpc>
              <a:spcBef>
                <a:spcPts val="0"/>
              </a:spcBef>
              <a:spcAft>
                <a:spcPts val="0"/>
              </a:spcAft>
              <a:buSzPts val="1400"/>
              <a:buChar char="-"/>
            </a:pPr>
            <a:r>
              <a:rPr lang="en"/>
              <a:t>TAs covered the assignment solutions in office hour (recorded)</a:t>
            </a:r>
            <a:endParaRPr/>
          </a:p>
          <a:p>
            <a:pPr indent="-317500" lvl="1" marL="914400" rtl="0" algn="l">
              <a:lnSpc>
                <a:spcPct val="150000"/>
              </a:lnSpc>
              <a:spcBef>
                <a:spcPts val="0"/>
              </a:spcBef>
              <a:spcAft>
                <a:spcPts val="0"/>
              </a:spcAft>
              <a:buSzPts val="1400"/>
              <a:buChar char="-"/>
            </a:pPr>
            <a:r>
              <a:rPr lang="en"/>
              <a:t>Individual feedback coming</a:t>
            </a:r>
            <a:endParaRPr/>
          </a:p>
          <a:p>
            <a:pPr indent="-342900" lvl="0" marL="457200" rtl="0" algn="l">
              <a:lnSpc>
                <a:spcPct val="150000"/>
              </a:lnSpc>
              <a:spcBef>
                <a:spcPts val="0"/>
              </a:spcBef>
              <a:spcAft>
                <a:spcPts val="0"/>
              </a:spcAft>
              <a:buSzPts val="1800"/>
              <a:buChar char="-"/>
            </a:pPr>
            <a:r>
              <a:rPr lang="en"/>
              <a:t>A4</a:t>
            </a:r>
            <a:endParaRPr/>
          </a:p>
          <a:p>
            <a:pPr indent="-317500" lvl="1" marL="914400" rtl="0" algn="l">
              <a:lnSpc>
                <a:spcPct val="150000"/>
              </a:lnSpc>
              <a:spcBef>
                <a:spcPts val="0"/>
              </a:spcBef>
              <a:spcAft>
                <a:spcPts val="0"/>
              </a:spcAft>
              <a:buSzPts val="1400"/>
              <a:buChar char="-"/>
            </a:pPr>
            <a:r>
              <a:rPr lang="en"/>
              <a:t>To be released this week</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pop from buffer, push to stack</a:t>
            </a:r>
            <a:endParaRPr>
              <a:solidFill>
                <a:srgbClr val="000000"/>
              </a:solidFill>
            </a:endParaRPr>
          </a:p>
          <a:p>
            <a:pPr indent="-381000" lvl="0" marL="457200" marR="0" rtl="0" algn="l">
              <a:lnSpc>
                <a:spcPct val="115000"/>
              </a:lnSpc>
              <a:spcBef>
                <a:spcPts val="0"/>
              </a:spcBef>
              <a:spcAft>
                <a:spcPts val="0"/>
              </a:spcAft>
              <a:buClr>
                <a:srgbClr val="000000"/>
              </a:buClr>
              <a:buSzPts val="2400"/>
              <a:buFont typeface="Open Sans"/>
              <a:buChar char="-"/>
            </a:pPr>
            <a:r>
              <a:rPr b="1" lang="en" sz="2400">
                <a:solidFill>
                  <a:srgbClr val="000000"/>
                </a:solidFill>
              </a:rPr>
              <a:t>Left-arc:</a:t>
            </a:r>
            <a:r>
              <a:rPr lang="en" sz="2400">
                <a:solidFill>
                  <a:srgbClr val="000000"/>
                </a:solidFill>
              </a:rPr>
              <a:t> add left edge</a:t>
            </a:r>
            <a:endParaRPr sz="2400">
              <a:solidFill>
                <a:srgbClr val="000000"/>
              </a:solidFill>
            </a:endParaRPr>
          </a:p>
          <a:p>
            <a:pPr indent="-317500" lvl="1" marL="914400" rtl="0" algn="l">
              <a:spcBef>
                <a:spcPts val="0"/>
              </a:spcBef>
              <a:spcAft>
                <a:spcPts val="0"/>
              </a:spcAft>
              <a:buClr>
                <a:srgbClr val="000000"/>
              </a:buClr>
              <a:buSzPts val="1400"/>
              <a:buChar char="-"/>
            </a:pPr>
            <a:r>
              <a:rPr lang="en"/>
              <a:t>Remove child from stack</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94" name="Google Shape;394;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395" name="Google Shape;395;p54"/>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396" name="Google Shape;396;p54"/>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397" name="Google Shape;397;p54"/>
          <p:cNvSpPr/>
          <p:nvPr/>
        </p:nvSpPr>
        <p:spPr>
          <a:xfrm>
            <a:off x="46776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398" name="Google Shape;398;p54"/>
          <p:cNvSpPr/>
          <p:nvPr/>
        </p:nvSpPr>
        <p:spPr>
          <a:xfrm>
            <a:off x="3699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399" name="Google Shape;399;p54"/>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00" name="Google Shape;400;p54"/>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01" name="Google Shape;401;p54"/>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402" name="Google Shape;402;p54"/>
          <p:cNvCxnSpPr>
            <a:stCxn id="398" idx="0"/>
            <a:endCxn id="397" idx="0"/>
          </p:cNvCxnSpPr>
          <p:nvPr/>
        </p:nvCxnSpPr>
        <p:spPr>
          <a:xfrm flipH="1" rot="-5400000">
            <a:off x="45841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403" name="Google Shape;403;p54"/>
          <p:cNvCxnSpPr>
            <a:stCxn id="398" idx="0"/>
            <a:endCxn id="396" idx="0"/>
          </p:cNvCxnSpPr>
          <p:nvPr/>
        </p:nvCxnSpPr>
        <p:spPr>
          <a:xfrm rot="5400000">
            <a:off x="3541325" y="3252525"/>
            <a:ext cx="600" cy="1446900"/>
          </a:xfrm>
          <a:prstGeom prst="curvedConnector3">
            <a:avLst>
              <a:gd fmla="val -84275000" name="adj1"/>
            </a:avLst>
          </a:prstGeom>
          <a:noFill/>
          <a:ln cap="flat" cmpd="sng" w="28575">
            <a:solidFill>
              <a:srgbClr val="000000"/>
            </a:solidFill>
            <a:prstDash val="solid"/>
            <a:round/>
            <a:headEnd len="med" w="med" type="none"/>
            <a:tailEnd len="med" w="med" type="triangle"/>
          </a:ln>
        </p:spPr>
      </p:cxnSp>
      <p:sp>
        <p:nvSpPr>
          <p:cNvPr id="404" name="Google Shape;404;p54"/>
          <p:cNvSpPr txBox="1"/>
          <p:nvPr/>
        </p:nvSpPr>
        <p:spPr>
          <a:xfrm>
            <a:off x="3084575" y="3099400"/>
            <a:ext cx="914100" cy="4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nsubj</a:t>
            </a:r>
            <a:endParaRPr/>
          </a:p>
        </p:txBody>
      </p:sp>
      <p:sp>
        <p:nvSpPr>
          <p:cNvPr id="405" name="Google Shape;405;p54"/>
          <p:cNvSpPr txBox="1"/>
          <p:nvPr/>
        </p:nvSpPr>
        <p:spPr>
          <a:xfrm>
            <a:off x="4265075" y="3348575"/>
            <a:ext cx="914100" cy="4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dobj</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pop from buffer, push to stack</a:t>
            </a:r>
            <a:endParaRPr>
              <a:solidFill>
                <a:srgbClr val="000000"/>
              </a:solidFill>
            </a:endParaRPr>
          </a:p>
          <a:p>
            <a:pPr indent="-381000" lvl="0" marL="457200" marR="0" rtl="0" algn="l">
              <a:lnSpc>
                <a:spcPct val="115000"/>
              </a:lnSpc>
              <a:spcBef>
                <a:spcPts val="0"/>
              </a:spcBef>
              <a:spcAft>
                <a:spcPts val="0"/>
              </a:spcAft>
              <a:buClr>
                <a:srgbClr val="000000"/>
              </a:buClr>
              <a:buSzPts val="2400"/>
              <a:buFont typeface="Open Sans"/>
              <a:buChar char="-"/>
            </a:pPr>
            <a:r>
              <a:rPr b="1" lang="en" sz="2400">
                <a:solidFill>
                  <a:srgbClr val="000000"/>
                </a:solidFill>
              </a:rPr>
              <a:t>Left-arc:</a:t>
            </a:r>
            <a:r>
              <a:rPr lang="en" sz="2400">
                <a:solidFill>
                  <a:srgbClr val="000000"/>
                </a:solidFill>
              </a:rPr>
              <a:t> add left edge</a:t>
            </a:r>
            <a:endParaRPr sz="2400">
              <a:solidFill>
                <a:srgbClr val="000000"/>
              </a:solidFill>
            </a:endParaRPr>
          </a:p>
          <a:p>
            <a:pPr indent="-317500" lvl="1" marL="914400" rtl="0" algn="l">
              <a:spcBef>
                <a:spcPts val="0"/>
              </a:spcBef>
              <a:spcAft>
                <a:spcPts val="0"/>
              </a:spcAft>
              <a:buClr>
                <a:srgbClr val="000000"/>
              </a:buClr>
              <a:buSzPts val="1400"/>
              <a:buChar char="-"/>
            </a:pPr>
            <a:r>
              <a:rPr lang="en"/>
              <a:t>Remove child from stack</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11" name="Google Shape;411;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12" name="Google Shape;412;p55"/>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13" name="Google Shape;413;p55"/>
          <p:cNvSpPr/>
          <p:nvPr/>
        </p:nvSpPr>
        <p:spPr>
          <a:xfrm>
            <a:off x="220822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14" name="Google Shape;414;p55"/>
          <p:cNvSpPr/>
          <p:nvPr/>
        </p:nvSpPr>
        <p:spPr>
          <a:xfrm>
            <a:off x="41442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15" name="Google Shape;415;p55"/>
          <p:cNvSpPr/>
          <p:nvPr/>
        </p:nvSpPr>
        <p:spPr>
          <a:xfrm>
            <a:off x="31661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16" name="Google Shape;416;p55"/>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17" name="Google Shape;417;p55"/>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18" name="Google Shape;418;p55"/>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419" name="Google Shape;419;p55"/>
          <p:cNvCxnSpPr>
            <a:stCxn id="415" idx="0"/>
            <a:endCxn id="414" idx="0"/>
          </p:cNvCxnSpPr>
          <p:nvPr/>
        </p:nvCxnSpPr>
        <p:spPr>
          <a:xfrm flipH="1" rot="-5400000">
            <a:off x="40507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420" name="Google Shape;420;p55"/>
          <p:cNvCxnSpPr>
            <a:stCxn id="415" idx="0"/>
            <a:endCxn id="413" idx="0"/>
          </p:cNvCxnSpPr>
          <p:nvPr/>
        </p:nvCxnSpPr>
        <p:spPr>
          <a:xfrm rot="5400000">
            <a:off x="3082775" y="3666675"/>
            <a:ext cx="339900" cy="957900"/>
          </a:xfrm>
          <a:prstGeom prst="curvedConnector3">
            <a:avLst>
              <a:gd fmla="val -70057"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81000" lvl="0" marL="457200" rtl="0" algn="l">
              <a:spcBef>
                <a:spcPts val="1600"/>
              </a:spcBef>
              <a:spcAft>
                <a:spcPts val="0"/>
              </a:spcAft>
              <a:buClr>
                <a:srgbClr val="000000"/>
              </a:buClr>
              <a:buSzPts val="2400"/>
              <a:buChar char="-"/>
            </a:pPr>
            <a:r>
              <a:rPr b="1" lang="en" sz="2400">
                <a:solidFill>
                  <a:srgbClr val="000000"/>
                </a:solidFill>
              </a:rPr>
              <a:t>Shift:</a:t>
            </a:r>
            <a:r>
              <a:rPr lang="en" sz="2400">
                <a:solidFill>
                  <a:srgbClr val="000000"/>
                </a:solidFill>
              </a:rPr>
              <a:t> pop from buffer, push to stack</a:t>
            </a:r>
            <a:endParaRPr sz="2400">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26" name="Google Shape;426;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27" name="Google Shape;427;p56"/>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28" name="Google Shape;428;p56"/>
          <p:cNvSpPr/>
          <p:nvPr/>
        </p:nvSpPr>
        <p:spPr>
          <a:xfrm>
            <a:off x="220822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29" name="Google Shape;429;p56"/>
          <p:cNvSpPr/>
          <p:nvPr/>
        </p:nvSpPr>
        <p:spPr>
          <a:xfrm>
            <a:off x="41442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30" name="Google Shape;430;p56"/>
          <p:cNvSpPr/>
          <p:nvPr/>
        </p:nvSpPr>
        <p:spPr>
          <a:xfrm>
            <a:off x="31661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31" name="Google Shape;431;p56"/>
          <p:cNvSpPr/>
          <p:nvPr/>
        </p:nvSpPr>
        <p:spPr>
          <a:xfrm>
            <a:off x="55267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32" name="Google Shape;432;p56"/>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33" name="Google Shape;433;p56"/>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434" name="Google Shape;434;p56"/>
          <p:cNvCxnSpPr>
            <a:stCxn id="430" idx="0"/>
            <a:endCxn id="429" idx="0"/>
          </p:cNvCxnSpPr>
          <p:nvPr/>
        </p:nvCxnSpPr>
        <p:spPr>
          <a:xfrm flipH="1" rot="-5400000">
            <a:off x="40507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435" name="Google Shape;435;p56"/>
          <p:cNvCxnSpPr>
            <a:stCxn id="430" idx="0"/>
            <a:endCxn id="428" idx="0"/>
          </p:cNvCxnSpPr>
          <p:nvPr/>
        </p:nvCxnSpPr>
        <p:spPr>
          <a:xfrm rot="5400000">
            <a:off x="3082775" y="3666675"/>
            <a:ext cx="339900" cy="957900"/>
          </a:xfrm>
          <a:prstGeom prst="curvedConnector3">
            <a:avLst>
              <a:gd fmla="val -70057"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pop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81000" lvl="0" marL="457200" marR="0" rtl="0" algn="l">
              <a:lnSpc>
                <a:spcPct val="115000"/>
              </a:lnSpc>
              <a:spcBef>
                <a:spcPts val="0"/>
              </a:spcBef>
              <a:spcAft>
                <a:spcPts val="0"/>
              </a:spcAft>
              <a:buClr>
                <a:srgbClr val="000000"/>
              </a:buClr>
              <a:buSzPts val="2400"/>
              <a:buChar char="-"/>
            </a:pPr>
            <a:r>
              <a:rPr b="1" lang="en" sz="2400">
                <a:solidFill>
                  <a:srgbClr val="000000"/>
                </a:solidFill>
              </a:rPr>
              <a:t>Right-arc: </a:t>
            </a:r>
            <a:r>
              <a:rPr lang="en" sz="2400">
                <a:solidFill>
                  <a:srgbClr val="000000"/>
                </a:solidFill>
              </a:rPr>
              <a:t>add right edge</a:t>
            </a:r>
            <a:endParaRPr sz="2400">
              <a:solidFill>
                <a:srgbClr val="000000"/>
              </a:solidFill>
            </a:endParaRPr>
          </a:p>
          <a:p>
            <a:pPr indent="-317500" lvl="1" marL="914400" rtl="0" algn="l">
              <a:spcBef>
                <a:spcPts val="0"/>
              </a:spcBef>
              <a:spcAft>
                <a:spcPts val="0"/>
              </a:spcAft>
              <a:buSzPts val="1400"/>
              <a:buChar char="-"/>
            </a:pPr>
            <a:r>
              <a:rPr lang="en" sz="1400"/>
              <a:t>Remove child from stack</a:t>
            </a:r>
            <a:endParaRPr sz="2400">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41" name="Google Shape;441;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42" name="Google Shape;442;p57"/>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43" name="Google Shape;443;p57"/>
          <p:cNvSpPr/>
          <p:nvPr/>
        </p:nvSpPr>
        <p:spPr>
          <a:xfrm>
            <a:off x="220822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44" name="Google Shape;444;p57"/>
          <p:cNvSpPr/>
          <p:nvPr/>
        </p:nvSpPr>
        <p:spPr>
          <a:xfrm>
            <a:off x="41442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45" name="Google Shape;445;p57"/>
          <p:cNvSpPr/>
          <p:nvPr/>
        </p:nvSpPr>
        <p:spPr>
          <a:xfrm>
            <a:off x="31661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46" name="Google Shape;446;p57"/>
          <p:cNvSpPr/>
          <p:nvPr/>
        </p:nvSpPr>
        <p:spPr>
          <a:xfrm>
            <a:off x="55267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47" name="Google Shape;447;p57"/>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48" name="Google Shape;448;p57"/>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449" name="Google Shape;449;p57"/>
          <p:cNvCxnSpPr>
            <a:stCxn id="445" idx="0"/>
            <a:endCxn id="444" idx="0"/>
          </p:cNvCxnSpPr>
          <p:nvPr/>
        </p:nvCxnSpPr>
        <p:spPr>
          <a:xfrm flipH="1" rot="-5400000">
            <a:off x="40507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450" name="Google Shape;450;p57"/>
          <p:cNvCxnSpPr>
            <a:stCxn id="445" idx="0"/>
            <a:endCxn id="443" idx="0"/>
          </p:cNvCxnSpPr>
          <p:nvPr/>
        </p:nvCxnSpPr>
        <p:spPr>
          <a:xfrm rot="5400000">
            <a:off x="3082775" y="3666675"/>
            <a:ext cx="339900" cy="9579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451" name="Google Shape;451;p57"/>
          <p:cNvCxnSpPr>
            <a:stCxn id="445" idx="0"/>
            <a:endCxn id="446" idx="0"/>
          </p:cNvCxnSpPr>
          <p:nvPr/>
        </p:nvCxnSpPr>
        <p:spPr>
          <a:xfrm flipH="1" rot="-5400000">
            <a:off x="4911725" y="2795625"/>
            <a:ext cx="600" cy="2360700"/>
          </a:xfrm>
          <a:prstGeom prst="curvedConnector3">
            <a:avLst>
              <a:gd fmla="val -111629167"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5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pop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81000" lvl="0" marL="457200" marR="0" rtl="0" algn="l">
              <a:lnSpc>
                <a:spcPct val="115000"/>
              </a:lnSpc>
              <a:spcBef>
                <a:spcPts val="0"/>
              </a:spcBef>
              <a:spcAft>
                <a:spcPts val="0"/>
              </a:spcAft>
              <a:buClr>
                <a:srgbClr val="000000"/>
              </a:buClr>
              <a:buSzPts val="2400"/>
              <a:buChar char="-"/>
            </a:pPr>
            <a:r>
              <a:rPr b="1" lang="en" sz="2400">
                <a:solidFill>
                  <a:srgbClr val="000000"/>
                </a:solidFill>
              </a:rPr>
              <a:t>Right-arc: </a:t>
            </a:r>
            <a:r>
              <a:rPr lang="en" sz="2400">
                <a:solidFill>
                  <a:srgbClr val="000000"/>
                </a:solidFill>
              </a:rPr>
              <a:t>add right edge</a:t>
            </a:r>
            <a:endParaRPr sz="2400">
              <a:solidFill>
                <a:srgbClr val="000000"/>
              </a:solidFill>
            </a:endParaRPr>
          </a:p>
          <a:p>
            <a:pPr indent="-317500" lvl="1" marL="914400" rtl="0" algn="l">
              <a:spcBef>
                <a:spcPts val="0"/>
              </a:spcBef>
              <a:spcAft>
                <a:spcPts val="0"/>
              </a:spcAft>
              <a:buSzPts val="1400"/>
              <a:buChar char="-"/>
            </a:pPr>
            <a:r>
              <a:rPr lang="en" sz="1400"/>
              <a:t>Remove child from stack</a:t>
            </a:r>
            <a:endParaRPr sz="2400">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57" name="Google Shape;457;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58" name="Google Shape;458;p58"/>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59" name="Google Shape;459;p58"/>
          <p:cNvSpPr/>
          <p:nvPr/>
        </p:nvSpPr>
        <p:spPr>
          <a:xfrm>
            <a:off x="220822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60" name="Google Shape;460;p58"/>
          <p:cNvSpPr/>
          <p:nvPr/>
        </p:nvSpPr>
        <p:spPr>
          <a:xfrm>
            <a:off x="41442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61" name="Google Shape;461;p58"/>
          <p:cNvSpPr/>
          <p:nvPr/>
        </p:nvSpPr>
        <p:spPr>
          <a:xfrm>
            <a:off x="31661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62" name="Google Shape;462;p58"/>
          <p:cNvSpPr/>
          <p:nvPr/>
        </p:nvSpPr>
        <p:spPr>
          <a:xfrm>
            <a:off x="55267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63" name="Google Shape;463;p58"/>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64" name="Google Shape;464;p58"/>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465" name="Google Shape;465;p58"/>
          <p:cNvCxnSpPr>
            <a:stCxn id="461" idx="0"/>
            <a:endCxn id="460" idx="0"/>
          </p:cNvCxnSpPr>
          <p:nvPr/>
        </p:nvCxnSpPr>
        <p:spPr>
          <a:xfrm flipH="1" rot="-5400000">
            <a:off x="40507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466" name="Google Shape;466;p58"/>
          <p:cNvCxnSpPr>
            <a:stCxn id="461" idx="0"/>
            <a:endCxn id="459" idx="0"/>
          </p:cNvCxnSpPr>
          <p:nvPr/>
        </p:nvCxnSpPr>
        <p:spPr>
          <a:xfrm rot="5400000">
            <a:off x="3082775" y="3666675"/>
            <a:ext cx="339900" cy="9579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467" name="Google Shape;467;p58"/>
          <p:cNvCxnSpPr>
            <a:stCxn id="461" idx="0"/>
            <a:endCxn id="462" idx="0"/>
          </p:cNvCxnSpPr>
          <p:nvPr/>
        </p:nvCxnSpPr>
        <p:spPr>
          <a:xfrm flipH="1" rot="-5400000">
            <a:off x="4742075" y="2965275"/>
            <a:ext cx="339900" cy="2360700"/>
          </a:xfrm>
          <a:prstGeom prst="curvedConnector3">
            <a:avLst>
              <a:gd fmla="val -145315"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pop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sz="2400">
              <a:solidFill>
                <a:srgbClr val="000000"/>
              </a:solidFill>
            </a:endParaRPr>
          </a:p>
          <a:p>
            <a:pPr indent="-381000" lvl="0" marL="457200" marR="0" rtl="0" algn="l">
              <a:lnSpc>
                <a:spcPct val="115000"/>
              </a:lnSpc>
              <a:spcBef>
                <a:spcPts val="0"/>
              </a:spcBef>
              <a:spcAft>
                <a:spcPts val="0"/>
              </a:spcAft>
              <a:buClr>
                <a:srgbClr val="000000"/>
              </a:buClr>
              <a:buSzPts val="2400"/>
              <a:buChar char="-"/>
            </a:pPr>
            <a:r>
              <a:rPr b="1" lang="en" sz="2400">
                <a:solidFill>
                  <a:srgbClr val="000000"/>
                </a:solidFill>
              </a:rPr>
              <a:t>Right-arc: </a:t>
            </a:r>
            <a:r>
              <a:rPr lang="en" sz="2400">
                <a:solidFill>
                  <a:srgbClr val="000000"/>
                </a:solidFill>
              </a:rPr>
              <a:t>add right edge</a:t>
            </a:r>
            <a:endParaRPr sz="2400">
              <a:solidFill>
                <a:srgbClr val="000000"/>
              </a:solidFill>
            </a:endParaRPr>
          </a:p>
          <a:p>
            <a:pPr indent="-317500" lvl="1" marL="914400" rtl="0" algn="l">
              <a:spcBef>
                <a:spcPts val="0"/>
              </a:spcBef>
              <a:spcAft>
                <a:spcPts val="0"/>
              </a:spcAft>
              <a:buClr>
                <a:srgbClr val="000000"/>
              </a:buClr>
              <a:buSzPts val="1400"/>
              <a:buChar char="-"/>
            </a:pPr>
            <a:r>
              <a:rPr lang="en" sz="1400"/>
              <a:t>Remove child from stack</a:t>
            </a:r>
            <a:endParaRPr>
              <a:solidFill>
                <a:srgbClr val="000000"/>
              </a:solidFill>
            </a:endParaRPr>
          </a:p>
        </p:txBody>
      </p:sp>
      <p:sp>
        <p:nvSpPr>
          <p:cNvPr id="473" name="Google Shape;473;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74" name="Google Shape;474;p59"/>
          <p:cNvSpPr/>
          <p:nvPr/>
        </p:nvSpPr>
        <p:spPr>
          <a:xfrm>
            <a:off x="805575" y="36708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75" name="Google Shape;475;p59"/>
          <p:cNvSpPr/>
          <p:nvPr/>
        </p:nvSpPr>
        <p:spPr>
          <a:xfrm>
            <a:off x="220822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76" name="Google Shape;476;p59"/>
          <p:cNvSpPr/>
          <p:nvPr/>
        </p:nvSpPr>
        <p:spPr>
          <a:xfrm>
            <a:off x="41442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77" name="Google Shape;477;p59"/>
          <p:cNvSpPr/>
          <p:nvPr/>
        </p:nvSpPr>
        <p:spPr>
          <a:xfrm>
            <a:off x="3166175" y="3975675"/>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78" name="Google Shape;478;p59"/>
          <p:cNvSpPr/>
          <p:nvPr/>
        </p:nvSpPr>
        <p:spPr>
          <a:xfrm>
            <a:off x="55267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79" name="Google Shape;479;p59"/>
          <p:cNvSpPr txBox="1"/>
          <p:nvPr/>
        </p:nvSpPr>
        <p:spPr>
          <a:xfrm>
            <a:off x="805575" y="42744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80" name="Google Shape;480;p59"/>
          <p:cNvSpPr txBox="1"/>
          <p:nvPr/>
        </p:nvSpPr>
        <p:spPr>
          <a:xfrm>
            <a:off x="6405675" y="42744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481" name="Google Shape;481;p59"/>
          <p:cNvCxnSpPr>
            <a:stCxn id="477" idx="0"/>
            <a:endCxn id="476" idx="0"/>
          </p:cNvCxnSpPr>
          <p:nvPr/>
        </p:nvCxnSpPr>
        <p:spPr>
          <a:xfrm flipH="1" rot="-5400000">
            <a:off x="40507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482" name="Google Shape;482;p59"/>
          <p:cNvCxnSpPr>
            <a:stCxn id="477" idx="0"/>
            <a:endCxn id="475" idx="0"/>
          </p:cNvCxnSpPr>
          <p:nvPr/>
        </p:nvCxnSpPr>
        <p:spPr>
          <a:xfrm rot="5400000">
            <a:off x="3082775" y="3666675"/>
            <a:ext cx="339900" cy="9579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483" name="Google Shape;483;p59"/>
          <p:cNvCxnSpPr>
            <a:stCxn id="477" idx="0"/>
            <a:endCxn id="478" idx="0"/>
          </p:cNvCxnSpPr>
          <p:nvPr/>
        </p:nvCxnSpPr>
        <p:spPr>
          <a:xfrm flipH="1" rot="-5400000">
            <a:off x="4742075" y="2965275"/>
            <a:ext cx="339900" cy="2360700"/>
          </a:xfrm>
          <a:prstGeom prst="curvedConnector3">
            <a:avLst>
              <a:gd fmla="val -145315" name="adj1"/>
            </a:avLst>
          </a:prstGeom>
          <a:noFill/>
          <a:ln cap="flat" cmpd="sng" w="28575">
            <a:solidFill>
              <a:srgbClr val="000000"/>
            </a:solidFill>
            <a:prstDash val="solid"/>
            <a:round/>
            <a:headEnd len="med" w="med" type="none"/>
            <a:tailEnd len="med" w="med" type="triangle"/>
          </a:ln>
        </p:spPr>
      </p:cxnSp>
      <p:cxnSp>
        <p:nvCxnSpPr>
          <p:cNvPr id="484" name="Google Shape;484;p59"/>
          <p:cNvCxnSpPr>
            <a:stCxn id="474" idx="0"/>
            <a:endCxn id="477" idx="0"/>
          </p:cNvCxnSpPr>
          <p:nvPr/>
        </p:nvCxnSpPr>
        <p:spPr>
          <a:xfrm flipH="1" rot="-5400000">
            <a:off x="2399025" y="2642925"/>
            <a:ext cx="304800" cy="2360700"/>
          </a:xfrm>
          <a:prstGeom prst="curvedConnector3">
            <a:avLst>
              <a:gd fmla="val -158202"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pop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sz="2400">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p:txBody>
      </p:sp>
      <p:sp>
        <p:nvSpPr>
          <p:cNvPr id="490" name="Google Shape;490;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91" name="Google Shape;491;p60"/>
          <p:cNvSpPr/>
          <p:nvPr/>
        </p:nvSpPr>
        <p:spPr>
          <a:xfrm>
            <a:off x="805575" y="4145663"/>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92" name="Google Shape;492;p60"/>
          <p:cNvSpPr/>
          <p:nvPr/>
        </p:nvSpPr>
        <p:spPr>
          <a:xfrm>
            <a:off x="2385925" y="4145663"/>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93" name="Google Shape;493;p60"/>
          <p:cNvSpPr/>
          <p:nvPr/>
        </p:nvSpPr>
        <p:spPr>
          <a:xfrm>
            <a:off x="5546625" y="4145663"/>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94" name="Google Shape;494;p60"/>
          <p:cNvSpPr/>
          <p:nvPr/>
        </p:nvSpPr>
        <p:spPr>
          <a:xfrm>
            <a:off x="3966275" y="4145663"/>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95" name="Google Shape;495;p60"/>
          <p:cNvSpPr/>
          <p:nvPr/>
        </p:nvSpPr>
        <p:spPr>
          <a:xfrm>
            <a:off x="7126975" y="4145663"/>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cxnSp>
        <p:nvCxnSpPr>
          <p:cNvPr id="496" name="Google Shape;496;p60"/>
          <p:cNvCxnSpPr>
            <a:stCxn id="494" idx="0"/>
            <a:endCxn id="493" idx="0"/>
          </p:cNvCxnSpPr>
          <p:nvPr/>
        </p:nvCxnSpPr>
        <p:spPr>
          <a:xfrm flipH="1" rot="-5400000">
            <a:off x="5321675" y="3355763"/>
            <a:ext cx="600" cy="1580400"/>
          </a:xfrm>
          <a:prstGeom prst="curvedConnector3">
            <a:avLst>
              <a:gd fmla="val -75481250" name="adj1"/>
            </a:avLst>
          </a:prstGeom>
          <a:noFill/>
          <a:ln cap="flat" cmpd="sng" w="28575">
            <a:solidFill>
              <a:srgbClr val="000000"/>
            </a:solidFill>
            <a:prstDash val="solid"/>
            <a:round/>
            <a:headEnd len="med" w="med" type="none"/>
            <a:tailEnd len="med" w="med" type="triangle"/>
          </a:ln>
        </p:spPr>
      </p:cxnSp>
      <p:cxnSp>
        <p:nvCxnSpPr>
          <p:cNvPr id="497" name="Google Shape;497;p60"/>
          <p:cNvCxnSpPr>
            <a:stCxn id="494" idx="0"/>
            <a:endCxn id="492" idx="0"/>
          </p:cNvCxnSpPr>
          <p:nvPr/>
        </p:nvCxnSpPr>
        <p:spPr>
          <a:xfrm rot="5400000">
            <a:off x="3741275" y="3355763"/>
            <a:ext cx="600" cy="1580400"/>
          </a:xfrm>
          <a:prstGeom prst="curvedConnector3">
            <a:avLst>
              <a:gd fmla="val -69618750" name="adj1"/>
            </a:avLst>
          </a:prstGeom>
          <a:noFill/>
          <a:ln cap="flat" cmpd="sng" w="28575">
            <a:solidFill>
              <a:srgbClr val="000000"/>
            </a:solidFill>
            <a:prstDash val="solid"/>
            <a:round/>
            <a:headEnd len="med" w="med" type="none"/>
            <a:tailEnd len="med" w="med" type="triangle"/>
          </a:ln>
        </p:spPr>
      </p:cxnSp>
      <p:cxnSp>
        <p:nvCxnSpPr>
          <p:cNvPr id="498" name="Google Shape;498;p60"/>
          <p:cNvCxnSpPr>
            <a:stCxn id="494" idx="0"/>
            <a:endCxn id="495" idx="0"/>
          </p:cNvCxnSpPr>
          <p:nvPr/>
        </p:nvCxnSpPr>
        <p:spPr>
          <a:xfrm flipH="1" rot="-5400000">
            <a:off x="6111875" y="2565563"/>
            <a:ext cx="600" cy="3160800"/>
          </a:xfrm>
          <a:prstGeom prst="curvedConnector3">
            <a:avLst>
              <a:gd fmla="val -130189583" name="adj1"/>
            </a:avLst>
          </a:prstGeom>
          <a:noFill/>
          <a:ln cap="flat" cmpd="sng" w="28575">
            <a:solidFill>
              <a:srgbClr val="000000"/>
            </a:solidFill>
            <a:prstDash val="solid"/>
            <a:round/>
            <a:headEnd len="med" w="med" type="none"/>
            <a:tailEnd len="med" w="med" type="triangle"/>
          </a:ln>
        </p:spPr>
      </p:cxnSp>
      <p:cxnSp>
        <p:nvCxnSpPr>
          <p:cNvPr id="499" name="Google Shape;499;p60"/>
          <p:cNvCxnSpPr>
            <a:stCxn id="491" idx="0"/>
            <a:endCxn id="494" idx="0"/>
          </p:cNvCxnSpPr>
          <p:nvPr/>
        </p:nvCxnSpPr>
        <p:spPr>
          <a:xfrm flipH="1" rot="-5400000">
            <a:off x="2951175" y="2565563"/>
            <a:ext cx="600" cy="3160800"/>
          </a:xfrm>
          <a:prstGeom prst="curvedConnector3">
            <a:avLst>
              <a:gd fmla="val -138006250"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Transition-Based Parsing: Analysis</a:t>
            </a:r>
            <a:endParaRPr/>
          </a:p>
        </p:txBody>
      </p:sp>
      <p:sp>
        <p:nvSpPr>
          <p:cNvPr id="505" name="Google Shape;505;p6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hift-reduce” parsing:</a:t>
            </a:r>
            <a:endParaRPr/>
          </a:p>
          <a:p>
            <a:pPr indent="-342900" lvl="0" marL="457200" rtl="0" algn="l">
              <a:spcBef>
                <a:spcPts val="1600"/>
              </a:spcBef>
              <a:spcAft>
                <a:spcPts val="0"/>
              </a:spcAft>
              <a:buSzPts val="1800"/>
              <a:buChar char="●"/>
            </a:pPr>
            <a:r>
              <a:rPr b="1" lang="en"/>
              <a:t>Shift:</a:t>
            </a:r>
            <a:r>
              <a:rPr lang="en"/>
              <a:t> (</a:t>
            </a:r>
            <a:r>
              <a:rPr i="1" lang="en"/>
              <a:t>shift</a:t>
            </a:r>
            <a:r>
              <a:rPr lang="en"/>
              <a:t>) move from buffer to stack</a:t>
            </a:r>
            <a:endParaRPr/>
          </a:p>
          <a:p>
            <a:pPr indent="-342900" lvl="0" marL="457200" rtl="0" algn="l">
              <a:spcBef>
                <a:spcPts val="0"/>
              </a:spcBef>
              <a:spcAft>
                <a:spcPts val="0"/>
              </a:spcAft>
              <a:buSzPts val="1800"/>
              <a:buChar char="●"/>
            </a:pPr>
            <a:r>
              <a:rPr b="1" lang="en"/>
              <a:t>Reduce:</a:t>
            </a:r>
            <a:r>
              <a:rPr lang="en"/>
              <a:t> (</a:t>
            </a:r>
            <a:r>
              <a:rPr i="1" lang="en"/>
              <a:t>left-arc, right-arc</a:t>
            </a:r>
            <a:r>
              <a:rPr lang="en"/>
              <a:t>) add edges, and remove elements from stack</a:t>
            </a:r>
            <a:endParaRPr/>
          </a:p>
          <a:p>
            <a:pPr indent="0" lvl="0" marL="0" rtl="0" algn="l">
              <a:spcBef>
                <a:spcPts val="1600"/>
              </a:spcBef>
              <a:spcAft>
                <a:spcPts val="0"/>
              </a:spcAft>
              <a:buNone/>
            </a:pPr>
            <a:r>
              <a:rPr lang="en"/>
              <a:t>For N tokens:</a:t>
            </a:r>
            <a:endParaRPr/>
          </a:p>
          <a:p>
            <a:pPr indent="-342900" lvl="0" marL="457200" rtl="0" algn="l">
              <a:spcBef>
                <a:spcPts val="1600"/>
              </a:spcBef>
              <a:spcAft>
                <a:spcPts val="0"/>
              </a:spcAft>
              <a:buSzPts val="1800"/>
              <a:buChar char="●"/>
            </a:pPr>
            <a:r>
              <a:rPr lang="en"/>
              <a:t>O(N) shift operations (one for each token)</a:t>
            </a:r>
            <a:endParaRPr/>
          </a:p>
          <a:p>
            <a:pPr indent="-342900" lvl="0" marL="457200" rtl="0" algn="l">
              <a:spcBef>
                <a:spcPts val="0"/>
              </a:spcBef>
              <a:spcAft>
                <a:spcPts val="0"/>
              </a:spcAft>
              <a:buSzPts val="1800"/>
              <a:buChar char="●"/>
            </a:pPr>
            <a:r>
              <a:rPr lang="en"/>
              <a:t>O(N) reduce operations (one for each edge)</a:t>
            </a:r>
            <a:endParaRPr/>
          </a:p>
          <a:p>
            <a:pPr indent="0" lvl="0" marL="0" rtl="0" algn="l">
              <a:spcBef>
                <a:spcPts val="1600"/>
              </a:spcBef>
              <a:spcAft>
                <a:spcPts val="1600"/>
              </a:spcAft>
              <a:buNone/>
            </a:pPr>
            <a:r>
              <a:rPr b="1" lang="en"/>
              <a:t>O(N) = linear time parsing! </a:t>
            </a:r>
            <a:r>
              <a:rPr i="1" lang="en">
                <a:solidFill>
                  <a:srgbClr val="980000"/>
                </a:solidFill>
              </a:rPr>
              <a:t>(</a:t>
            </a:r>
            <a:r>
              <a:rPr i="1" lang="en" u="sng">
                <a:solidFill>
                  <a:srgbClr val="980000"/>
                </a:solidFill>
              </a:rPr>
              <a:t>if</a:t>
            </a:r>
            <a:r>
              <a:rPr i="1" lang="en">
                <a:solidFill>
                  <a:srgbClr val="980000"/>
                </a:solidFill>
              </a:rPr>
              <a:t> you can choose the right transitions)</a:t>
            </a:r>
            <a:endParaRPr i="1">
              <a:solidFill>
                <a:srgbClr val="98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vs. Arc-Eager</a:t>
            </a:r>
            <a:endParaRPr/>
          </a:p>
        </p:txBody>
      </p:sp>
      <p:sp>
        <p:nvSpPr>
          <p:cNvPr id="511" name="Google Shape;511;p6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Arc-Standard:</a:t>
            </a:r>
            <a:endParaRPr/>
          </a:p>
          <a:p>
            <a:pPr indent="-317500" lvl="0" marL="457200" rtl="0" algn="l">
              <a:spcBef>
                <a:spcPts val="1600"/>
              </a:spcBef>
              <a:spcAft>
                <a:spcPts val="0"/>
              </a:spcAft>
              <a:buSzPts val="1400"/>
              <a:buChar char="●"/>
            </a:pPr>
            <a:r>
              <a:rPr b="1" lang="en"/>
              <a:t>Shift:</a:t>
            </a:r>
            <a:r>
              <a:rPr lang="en"/>
              <a:t> </a:t>
            </a:r>
            <a:endParaRPr/>
          </a:p>
          <a:p>
            <a:pPr indent="-304800" lvl="1" marL="914400" rtl="0" algn="l">
              <a:spcBef>
                <a:spcPts val="0"/>
              </a:spcBef>
              <a:spcAft>
                <a:spcPts val="0"/>
              </a:spcAft>
              <a:buSzPts val="1200"/>
              <a:buChar char="○"/>
            </a:pPr>
            <a:r>
              <a:rPr lang="en"/>
              <a:t>Pop </a:t>
            </a:r>
            <a:r>
              <a:rPr b="1" lang="en">
                <a:solidFill>
                  <a:schemeClr val="accent5"/>
                </a:solidFill>
                <a:latin typeface="Consolas"/>
                <a:ea typeface="Consolas"/>
                <a:cs typeface="Consolas"/>
                <a:sym typeface="Consolas"/>
              </a:rPr>
              <a:t>buffer[0]</a:t>
            </a:r>
            <a:r>
              <a:rPr lang="en"/>
              <a:t>, push onto </a:t>
            </a:r>
            <a:r>
              <a:rPr b="1" lang="en">
                <a:solidFill>
                  <a:srgbClr val="980000"/>
                </a:solidFill>
                <a:latin typeface="Consolas"/>
                <a:ea typeface="Consolas"/>
                <a:cs typeface="Consolas"/>
                <a:sym typeface="Consolas"/>
              </a:rPr>
              <a:t>stack</a:t>
            </a:r>
            <a:endParaRPr b="1">
              <a:solidFill>
                <a:srgbClr val="980000"/>
              </a:solidFill>
              <a:latin typeface="Consolas"/>
              <a:ea typeface="Consolas"/>
              <a:cs typeface="Consolas"/>
              <a:sym typeface="Consolas"/>
            </a:endParaRPr>
          </a:p>
          <a:p>
            <a:pPr indent="-317500" lvl="0" marL="457200" rtl="0" algn="l">
              <a:spcBef>
                <a:spcPts val="0"/>
              </a:spcBef>
              <a:spcAft>
                <a:spcPts val="0"/>
              </a:spcAft>
              <a:buSzPts val="1400"/>
              <a:buChar char="●"/>
            </a:pPr>
            <a:r>
              <a:rPr b="1" lang="en"/>
              <a:t>Left-arc: </a:t>
            </a:r>
            <a:endParaRPr b="1"/>
          </a:p>
          <a:p>
            <a:pPr indent="-304800" lvl="1" marL="914400" rtl="0" algn="l">
              <a:spcBef>
                <a:spcPts val="0"/>
              </a:spcBef>
              <a:spcAft>
                <a:spcPts val="0"/>
              </a:spcAft>
              <a:buSzPts val="1200"/>
              <a:buChar char="○"/>
            </a:pPr>
            <a:r>
              <a:rPr lang="en"/>
              <a:t>Add edge </a:t>
            </a:r>
            <a:r>
              <a:rPr b="1" lang="en">
                <a:solidFill>
                  <a:srgbClr val="980000"/>
                </a:solidFill>
                <a:latin typeface="Consolas"/>
                <a:ea typeface="Consolas"/>
                <a:cs typeface="Consolas"/>
                <a:sym typeface="Consolas"/>
              </a:rPr>
              <a:t>stack[-2]</a:t>
            </a:r>
            <a:r>
              <a:rPr b="1" lang="en">
                <a:latin typeface="Consolas"/>
                <a:ea typeface="Consolas"/>
                <a:cs typeface="Consolas"/>
                <a:sym typeface="Consolas"/>
              </a:rPr>
              <a:t> ← </a:t>
            </a:r>
            <a:r>
              <a:rPr b="1" lang="en">
                <a:solidFill>
                  <a:srgbClr val="980000"/>
                </a:solidFill>
                <a:latin typeface="Consolas"/>
                <a:ea typeface="Consolas"/>
                <a:cs typeface="Consolas"/>
                <a:sym typeface="Consolas"/>
              </a:rPr>
              <a:t>stack[-1]</a:t>
            </a:r>
            <a:endParaRPr b="1">
              <a:solidFill>
                <a:srgbClr val="980000"/>
              </a:solidFill>
              <a:latin typeface="Consolas"/>
              <a:ea typeface="Consolas"/>
              <a:cs typeface="Consolas"/>
              <a:sym typeface="Consolas"/>
            </a:endParaRPr>
          </a:p>
          <a:p>
            <a:pPr indent="-304800" lvl="1" marL="914400" rtl="0" algn="l">
              <a:spcBef>
                <a:spcPts val="0"/>
              </a:spcBef>
              <a:spcAft>
                <a:spcPts val="0"/>
              </a:spcAft>
              <a:buSzPts val="1200"/>
              <a:buChar char="○"/>
            </a:pPr>
            <a:r>
              <a:rPr lang="en"/>
              <a:t>Remove </a:t>
            </a:r>
            <a:r>
              <a:rPr b="1" lang="en">
                <a:latin typeface="Consolas"/>
                <a:ea typeface="Consolas"/>
                <a:cs typeface="Consolas"/>
                <a:sym typeface="Consolas"/>
              </a:rPr>
              <a:t>stack[-2]</a:t>
            </a:r>
            <a:r>
              <a:rPr lang="en"/>
              <a:t> from stack</a:t>
            </a:r>
            <a:endParaRPr/>
          </a:p>
          <a:p>
            <a:pPr indent="-317500" lvl="0" marL="457200" rtl="0" algn="l">
              <a:spcBef>
                <a:spcPts val="0"/>
              </a:spcBef>
              <a:spcAft>
                <a:spcPts val="0"/>
              </a:spcAft>
              <a:buSzPts val="1400"/>
              <a:buChar char="●"/>
            </a:pPr>
            <a:r>
              <a:rPr b="1" lang="en"/>
              <a:t>Right-arc:</a:t>
            </a:r>
            <a:endParaRPr b="1"/>
          </a:p>
          <a:p>
            <a:pPr indent="-304800" lvl="1" marL="914400" rtl="0" algn="l">
              <a:spcBef>
                <a:spcPts val="0"/>
              </a:spcBef>
              <a:spcAft>
                <a:spcPts val="0"/>
              </a:spcAft>
              <a:buSzPts val="1200"/>
              <a:buChar char="○"/>
            </a:pPr>
            <a:r>
              <a:rPr lang="en"/>
              <a:t>Add edge </a:t>
            </a:r>
            <a:r>
              <a:rPr b="1" lang="en">
                <a:solidFill>
                  <a:srgbClr val="980000"/>
                </a:solidFill>
                <a:latin typeface="Consolas"/>
                <a:ea typeface="Consolas"/>
                <a:cs typeface="Consolas"/>
                <a:sym typeface="Consolas"/>
              </a:rPr>
              <a:t>stack[-2]</a:t>
            </a:r>
            <a:r>
              <a:rPr b="1" lang="en">
                <a:latin typeface="Consolas"/>
                <a:ea typeface="Consolas"/>
                <a:cs typeface="Consolas"/>
                <a:sym typeface="Consolas"/>
              </a:rPr>
              <a:t> → </a:t>
            </a:r>
            <a:r>
              <a:rPr b="1" lang="en">
                <a:solidFill>
                  <a:srgbClr val="980000"/>
                </a:solidFill>
                <a:latin typeface="Consolas"/>
                <a:ea typeface="Consolas"/>
                <a:cs typeface="Consolas"/>
                <a:sym typeface="Consolas"/>
              </a:rPr>
              <a:t>stack[-1]</a:t>
            </a:r>
            <a:endParaRPr b="1">
              <a:solidFill>
                <a:srgbClr val="980000"/>
              </a:solidFill>
              <a:latin typeface="Consolas"/>
              <a:ea typeface="Consolas"/>
              <a:cs typeface="Consolas"/>
              <a:sym typeface="Consolas"/>
            </a:endParaRPr>
          </a:p>
          <a:p>
            <a:pPr indent="-304800" lvl="1" marL="914400" rtl="0" algn="l">
              <a:spcBef>
                <a:spcPts val="0"/>
              </a:spcBef>
              <a:spcAft>
                <a:spcPts val="0"/>
              </a:spcAft>
              <a:buSzPts val="1200"/>
              <a:buChar char="○"/>
            </a:pPr>
            <a:r>
              <a:rPr lang="en"/>
              <a:t>Remove </a:t>
            </a:r>
            <a:r>
              <a:rPr b="1" lang="en">
                <a:latin typeface="Consolas"/>
                <a:ea typeface="Consolas"/>
                <a:cs typeface="Consolas"/>
                <a:sym typeface="Consolas"/>
              </a:rPr>
              <a:t>stack[-1]</a:t>
            </a:r>
            <a:r>
              <a:rPr lang="en"/>
              <a:t> from stack</a:t>
            </a:r>
            <a:endParaRPr/>
          </a:p>
          <a:p>
            <a:pPr indent="0" lvl="0" marL="0" rtl="0" algn="l">
              <a:spcBef>
                <a:spcPts val="1600"/>
              </a:spcBef>
              <a:spcAft>
                <a:spcPts val="0"/>
              </a:spcAft>
              <a:buNone/>
            </a:pPr>
            <a:r>
              <a:t/>
            </a:r>
            <a:endParaRPr/>
          </a:p>
          <a:p>
            <a:pPr indent="0" lvl="0" marL="0" rtl="0" algn="l">
              <a:spcBef>
                <a:spcPts val="1600"/>
              </a:spcBef>
              <a:spcAft>
                <a:spcPts val="1600"/>
              </a:spcAft>
              <a:buClr>
                <a:srgbClr val="000000"/>
              </a:buClr>
              <a:buSzPts val="1100"/>
              <a:buFont typeface="Arial"/>
              <a:buNone/>
            </a:pPr>
            <a:r>
              <a:rPr lang="en"/>
              <a:t>Guaranteed to produce a single tree</a:t>
            </a:r>
            <a:endParaRPr/>
          </a:p>
        </p:txBody>
      </p:sp>
      <p:sp>
        <p:nvSpPr>
          <p:cNvPr id="512" name="Google Shape;512;p62"/>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Arc-Eager:</a:t>
            </a:r>
            <a:endParaRPr b="1"/>
          </a:p>
          <a:p>
            <a:pPr indent="-317500" lvl="0" marL="457200" rtl="0" algn="l">
              <a:spcBef>
                <a:spcPts val="1600"/>
              </a:spcBef>
              <a:spcAft>
                <a:spcPts val="0"/>
              </a:spcAft>
              <a:buSzPts val="1400"/>
              <a:buChar char="●"/>
            </a:pPr>
            <a:r>
              <a:rPr b="1" lang="en"/>
              <a:t>Shift:</a:t>
            </a:r>
            <a:r>
              <a:rPr lang="en"/>
              <a:t> </a:t>
            </a:r>
            <a:endParaRPr/>
          </a:p>
          <a:p>
            <a:pPr indent="-304800" lvl="1" marL="914400" rtl="0" algn="l">
              <a:spcBef>
                <a:spcPts val="0"/>
              </a:spcBef>
              <a:spcAft>
                <a:spcPts val="0"/>
              </a:spcAft>
              <a:buSzPts val="1200"/>
              <a:buChar char="○"/>
            </a:pPr>
            <a:r>
              <a:rPr lang="en"/>
              <a:t>Pop </a:t>
            </a:r>
            <a:r>
              <a:rPr b="1" lang="en">
                <a:solidFill>
                  <a:schemeClr val="accent5"/>
                </a:solidFill>
                <a:latin typeface="Consolas"/>
                <a:ea typeface="Consolas"/>
                <a:cs typeface="Consolas"/>
                <a:sym typeface="Consolas"/>
              </a:rPr>
              <a:t>buffer[0]</a:t>
            </a:r>
            <a:r>
              <a:rPr lang="en"/>
              <a:t>, push onto </a:t>
            </a:r>
            <a:r>
              <a:rPr b="1" lang="en">
                <a:solidFill>
                  <a:srgbClr val="980000"/>
                </a:solidFill>
                <a:latin typeface="Consolas"/>
                <a:ea typeface="Consolas"/>
                <a:cs typeface="Consolas"/>
                <a:sym typeface="Consolas"/>
              </a:rPr>
              <a:t>stack</a:t>
            </a:r>
            <a:endParaRPr b="1">
              <a:solidFill>
                <a:srgbClr val="980000"/>
              </a:solidFill>
              <a:latin typeface="Consolas"/>
              <a:ea typeface="Consolas"/>
              <a:cs typeface="Consolas"/>
              <a:sym typeface="Consolas"/>
            </a:endParaRPr>
          </a:p>
          <a:p>
            <a:pPr indent="-317500" lvl="0" marL="457200" rtl="0" algn="l">
              <a:spcBef>
                <a:spcPts val="0"/>
              </a:spcBef>
              <a:spcAft>
                <a:spcPts val="0"/>
              </a:spcAft>
              <a:buSzPts val="1400"/>
              <a:buChar char="●"/>
            </a:pPr>
            <a:r>
              <a:rPr b="1" lang="en"/>
              <a:t>Left-arc: </a:t>
            </a:r>
            <a:endParaRPr b="1"/>
          </a:p>
          <a:p>
            <a:pPr indent="-304800" lvl="1" marL="914400" rtl="0" algn="l">
              <a:spcBef>
                <a:spcPts val="0"/>
              </a:spcBef>
              <a:spcAft>
                <a:spcPts val="0"/>
              </a:spcAft>
              <a:buSzPts val="1200"/>
              <a:buChar char="○"/>
            </a:pPr>
            <a:r>
              <a:rPr lang="en"/>
              <a:t>Add edge </a:t>
            </a:r>
            <a:r>
              <a:rPr b="1" lang="en">
                <a:solidFill>
                  <a:srgbClr val="980000"/>
                </a:solidFill>
                <a:latin typeface="Consolas"/>
                <a:ea typeface="Consolas"/>
                <a:cs typeface="Consolas"/>
                <a:sym typeface="Consolas"/>
              </a:rPr>
              <a:t>stack[-1]</a:t>
            </a:r>
            <a:r>
              <a:rPr b="1" lang="en">
                <a:latin typeface="Consolas"/>
                <a:ea typeface="Consolas"/>
                <a:cs typeface="Consolas"/>
                <a:sym typeface="Consolas"/>
              </a:rPr>
              <a:t> ← </a:t>
            </a:r>
            <a:r>
              <a:rPr b="1" lang="en">
                <a:solidFill>
                  <a:schemeClr val="accent5"/>
                </a:solidFill>
                <a:latin typeface="Consolas"/>
                <a:ea typeface="Consolas"/>
                <a:cs typeface="Consolas"/>
                <a:sym typeface="Consolas"/>
              </a:rPr>
              <a:t>buffer[0]</a:t>
            </a:r>
            <a:endParaRPr b="1">
              <a:solidFill>
                <a:schemeClr val="accent5"/>
              </a:solidFill>
              <a:latin typeface="Consolas"/>
              <a:ea typeface="Consolas"/>
              <a:cs typeface="Consolas"/>
              <a:sym typeface="Consolas"/>
            </a:endParaRPr>
          </a:p>
          <a:p>
            <a:pPr indent="-304800" lvl="1" marL="914400" rtl="0" algn="l">
              <a:spcBef>
                <a:spcPts val="0"/>
              </a:spcBef>
              <a:spcAft>
                <a:spcPts val="0"/>
              </a:spcAft>
              <a:buSzPts val="1200"/>
              <a:buChar char="○"/>
            </a:pPr>
            <a:r>
              <a:rPr lang="en"/>
              <a:t>Remove </a:t>
            </a:r>
            <a:r>
              <a:rPr b="1" lang="en">
                <a:latin typeface="Consolas"/>
                <a:ea typeface="Consolas"/>
                <a:cs typeface="Consolas"/>
                <a:sym typeface="Consolas"/>
              </a:rPr>
              <a:t>stack[-1]</a:t>
            </a:r>
            <a:r>
              <a:rPr lang="en"/>
              <a:t> from stack</a:t>
            </a:r>
            <a:endParaRPr/>
          </a:p>
          <a:p>
            <a:pPr indent="-317500" lvl="0" marL="457200" rtl="0" algn="l">
              <a:spcBef>
                <a:spcPts val="0"/>
              </a:spcBef>
              <a:spcAft>
                <a:spcPts val="0"/>
              </a:spcAft>
              <a:buSzPts val="1400"/>
              <a:buChar char="●"/>
            </a:pPr>
            <a:r>
              <a:rPr b="1" lang="en"/>
              <a:t>Right-arc:</a:t>
            </a:r>
            <a:endParaRPr b="1"/>
          </a:p>
          <a:p>
            <a:pPr indent="-304800" lvl="1" marL="914400" rtl="0" algn="l">
              <a:spcBef>
                <a:spcPts val="0"/>
              </a:spcBef>
              <a:spcAft>
                <a:spcPts val="0"/>
              </a:spcAft>
              <a:buSzPts val="1200"/>
              <a:buChar char="○"/>
            </a:pPr>
            <a:r>
              <a:rPr lang="en"/>
              <a:t>Add edge </a:t>
            </a:r>
            <a:r>
              <a:rPr b="1" lang="en">
                <a:solidFill>
                  <a:srgbClr val="980000"/>
                </a:solidFill>
                <a:latin typeface="Consolas"/>
                <a:ea typeface="Consolas"/>
                <a:cs typeface="Consolas"/>
                <a:sym typeface="Consolas"/>
              </a:rPr>
              <a:t>stack[-1]</a:t>
            </a:r>
            <a:r>
              <a:rPr b="1" lang="en">
                <a:latin typeface="Consolas"/>
                <a:ea typeface="Consolas"/>
                <a:cs typeface="Consolas"/>
                <a:sym typeface="Consolas"/>
              </a:rPr>
              <a:t> → </a:t>
            </a:r>
            <a:r>
              <a:rPr b="1" lang="en">
                <a:solidFill>
                  <a:schemeClr val="accent5"/>
                </a:solidFill>
                <a:latin typeface="Consolas"/>
                <a:ea typeface="Consolas"/>
                <a:cs typeface="Consolas"/>
                <a:sym typeface="Consolas"/>
              </a:rPr>
              <a:t>buffer[0]</a:t>
            </a:r>
            <a:endParaRPr b="1">
              <a:solidFill>
                <a:schemeClr val="accent5"/>
              </a:solidFill>
              <a:latin typeface="Consolas"/>
              <a:ea typeface="Consolas"/>
              <a:cs typeface="Consolas"/>
              <a:sym typeface="Consolas"/>
            </a:endParaRPr>
          </a:p>
          <a:p>
            <a:pPr indent="-304800" lvl="1" marL="914400" rtl="0" algn="l">
              <a:spcBef>
                <a:spcPts val="0"/>
              </a:spcBef>
              <a:spcAft>
                <a:spcPts val="0"/>
              </a:spcAft>
              <a:buSzPts val="1200"/>
              <a:buChar char="○"/>
            </a:pPr>
            <a:r>
              <a:rPr lang="en"/>
              <a:t>Pop </a:t>
            </a:r>
            <a:r>
              <a:rPr b="1" lang="en">
                <a:solidFill>
                  <a:schemeClr val="accent5"/>
                </a:solidFill>
                <a:latin typeface="Consolas"/>
                <a:ea typeface="Consolas"/>
                <a:cs typeface="Consolas"/>
                <a:sym typeface="Consolas"/>
              </a:rPr>
              <a:t>buffer[0]</a:t>
            </a:r>
            <a:r>
              <a:rPr lang="en"/>
              <a:t>, push onto </a:t>
            </a:r>
            <a:r>
              <a:rPr b="1" lang="en">
                <a:solidFill>
                  <a:srgbClr val="980000"/>
                </a:solidFill>
                <a:latin typeface="Consolas"/>
                <a:ea typeface="Consolas"/>
                <a:cs typeface="Consolas"/>
                <a:sym typeface="Consolas"/>
              </a:rPr>
              <a:t>stack</a:t>
            </a:r>
            <a:endParaRPr b="1">
              <a:solidFill>
                <a:srgbClr val="980000"/>
              </a:solidFill>
              <a:latin typeface="Consolas"/>
              <a:ea typeface="Consolas"/>
              <a:cs typeface="Consolas"/>
              <a:sym typeface="Consolas"/>
            </a:endParaRPr>
          </a:p>
          <a:p>
            <a:pPr indent="-317500" lvl="0" marL="457200" rtl="0" algn="l">
              <a:spcBef>
                <a:spcPts val="0"/>
              </a:spcBef>
              <a:spcAft>
                <a:spcPts val="0"/>
              </a:spcAft>
              <a:buClr>
                <a:srgbClr val="000000"/>
              </a:buClr>
              <a:buSzPts val="1400"/>
              <a:buChar char="●"/>
            </a:pPr>
            <a:r>
              <a:rPr b="1" lang="en">
                <a:solidFill>
                  <a:srgbClr val="000000"/>
                </a:solidFill>
              </a:rPr>
              <a:t>Reduce:</a:t>
            </a:r>
            <a:endParaRPr b="1">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Remove </a:t>
            </a:r>
            <a:r>
              <a:rPr b="1" lang="en">
                <a:solidFill>
                  <a:srgbClr val="000000"/>
                </a:solidFill>
                <a:latin typeface="Consolas"/>
                <a:ea typeface="Consolas"/>
                <a:cs typeface="Consolas"/>
                <a:sym typeface="Consolas"/>
              </a:rPr>
              <a:t>stack[-1]</a:t>
            </a:r>
            <a:r>
              <a:rPr lang="en">
                <a:solidFill>
                  <a:srgbClr val="000000"/>
                </a:solidFill>
              </a:rPr>
              <a:t> from stack</a:t>
            </a:r>
            <a:endParaRPr>
              <a:solidFill>
                <a:srgbClr val="000000"/>
              </a:solidFill>
            </a:endParaRPr>
          </a:p>
          <a:p>
            <a:pPr indent="0" lvl="0" marL="0" rtl="0" algn="l">
              <a:spcBef>
                <a:spcPts val="1600"/>
              </a:spcBef>
              <a:spcAft>
                <a:spcPts val="0"/>
              </a:spcAft>
              <a:buNone/>
            </a:pPr>
            <a:r>
              <a:rPr lang="en"/>
              <a:t>Can produce forest (multiple trees)</a:t>
            </a:r>
            <a:endParaRPr/>
          </a:p>
          <a:p>
            <a:pPr indent="0" lvl="0" marL="0" rtl="0" algn="l">
              <a:spcBef>
                <a:spcPts val="1600"/>
              </a:spcBef>
              <a:spcAft>
                <a:spcPts val="1600"/>
              </a:spcAft>
              <a:buNone/>
            </a:pPr>
            <a:r>
              <a:rPr lang="en"/>
              <a:t>Some sequences yield the same tree / forest (spurious ambiguity)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 based parsing: Arc Eager</a:t>
            </a:r>
            <a:endParaRPr/>
          </a:p>
        </p:txBody>
      </p:sp>
      <p:sp>
        <p:nvSpPr>
          <p:cNvPr id="518" name="Google Shape;518;p6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Very similar, but across stack &amp; buffer instead of top two in stack.</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“Right” has changed: it moves its target into the stack, rather than removing it altogether.  Allows the child to accrue children itself.</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519" name="Google Shape;519;p63"/>
          <p:cNvPicPr preferRelativeResize="0"/>
          <p:nvPr/>
        </p:nvPicPr>
        <p:blipFill>
          <a:blip r:embed="rId3">
            <a:alphaModFix/>
          </a:blip>
          <a:stretch>
            <a:fillRect/>
          </a:stretch>
        </p:blipFill>
        <p:spPr>
          <a:xfrm>
            <a:off x="517749" y="2475500"/>
            <a:ext cx="3242400" cy="1885150"/>
          </a:xfrm>
          <a:prstGeom prst="rect">
            <a:avLst/>
          </a:prstGeom>
          <a:noFill/>
          <a:ln>
            <a:noFill/>
          </a:ln>
        </p:spPr>
      </p:pic>
      <p:pic>
        <p:nvPicPr>
          <p:cNvPr id="520" name="Google Shape;520;p63"/>
          <p:cNvPicPr preferRelativeResize="0"/>
          <p:nvPr/>
        </p:nvPicPr>
        <p:blipFill>
          <a:blip r:embed="rId4">
            <a:alphaModFix/>
          </a:blip>
          <a:stretch>
            <a:fillRect/>
          </a:stretch>
        </p:blipFill>
        <p:spPr>
          <a:xfrm>
            <a:off x="4678750" y="2416611"/>
            <a:ext cx="4153550" cy="1944050"/>
          </a:xfrm>
          <a:prstGeom prst="rect">
            <a:avLst/>
          </a:prstGeom>
          <a:noFill/>
          <a:ln>
            <a:noFill/>
          </a:ln>
        </p:spPr>
      </p:pic>
      <p:sp>
        <p:nvSpPr>
          <p:cNvPr id="521" name="Google Shape;521;p63"/>
          <p:cNvSpPr txBox="1"/>
          <p:nvPr/>
        </p:nvSpPr>
        <p:spPr>
          <a:xfrm>
            <a:off x="1479050" y="4400300"/>
            <a:ext cx="1685100" cy="3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Arc Eager</a:t>
            </a:r>
            <a:endParaRPr/>
          </a:p>
        </p:txBody>
      </p:sp>
      <p:sp>
        <p:nvSpPr>
          <p:cNvPr id="522" name="Google Shape;522;p63"/>
          <p:cNvSpPr txBox="1"/>
          <p:nvPr/>
        </p:nvSpPr>
        <p:spPr>
          <a:xfrm>
            <a:off x="6051050" y="4400300"/>
            <a:ext cx="1685100" cy="3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Arc Standard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Draft Review</a:t>
            </a:r>
            <a:endParaRPr/>
          </a:p>
        </p:txBody>
      </p:sp>
      <p:sp>
        <p:nvSpPr>
          <p:cNvPr id="126" name="Google Shape;126;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b="1" lang="en" sz="1600"/>
              <a:t>Completely optional</a:t>
            </a:r>
            <a:r>
              <a:rPr lang="en" sz="1600"/>
              <a:t> and ungraded, but...</a:t>
            </a:r>
            <a:endParaRPr sz="1600"/>
          </a:p>
          <a:p>
            <a:pPr indent="-330200" lvl="0" marL="457200" rtl="0" algn="l">
              <a:lnSpc>
                <a:spcPct val="150000"/>
              </a:lnSpc>
              <a:spcBef>
                <a:spcPts val="0"/>
              </a:spcBef>
              <a:spcAft>
                <a:spcPts val="0"/>
              </a:spcAft>
              <a:buSzPts val="1600"/>
              <a:buChar char="-"/>
            </a:pPr>
            <a:r>
              <a:rPr lang="en" sz="1600"/>
              <a:t>An opportunity for us to take a first look at a draft of your project report</a:t>
            </a:r>
            <a:endParaRPr sz="1600"/>
          </a:p>
          <a:p>
            <a:pPr indent="-330200" lvl="0" marL="457200" rtl="0" algn="l">
              <a:lnSpc>
                <a:spcPct val="150000"/>
              </a:lnSpc>
              <a:spcBef>
                <a:spcPts val="0"/>
              </a:spcBef>
              <a:spcAft>
                <a:spcPts val="0"/>
              </a:spcAft>
              <a:buSzPts val="1600"/>
              <a:buChar char="-"/>
            </a:pPr>
            <a:r>
              <a:rPr lang="en" sz="1600"/>
              <a:t>Aim to do it when you’ve got some block of work completed (baseline models, for example)</a:t>
            </a:r>
            <a:endParaRPr sz="1600"/>
          </a:p>
          <a:p>
            <a:pPr indent="-330200" lvl="0" marL="457200" rtl="0" algn="l">
              <a:lnSpc>
                <a:spcPct val="150000"/>
              </a:lnSpc>
              <a:spcBef>
                <a:spcPts val="0"/>
              </a:spcBef>
              <a:spcAft>
                <a:spcPts val="0"/>
              </a:spcAft>
              <a:buSzPts val="1600"/>
              <a:buChar char="-"/>
            </a:pPr>
            <a:r>
              <a:rPr lang="en" sz="1600"/>
              <a:t>Read the project </a:t>
            </a:r>
            <a:r>
              <a:rPr lang="en" sz="1600" u="sng">
                <a:solidFill>
                  <a:schemeClr val="hlink"/>
                </a:solidFill>
                <a:hlinkClick r:id="rId3"/>
              </a:rPr>
              <a:t>FAQ</a:t>
            </a:r>
            <a:r>
              <a:rPr lang="en" sz="1600"/>
              <a:t>!</a:t>
            </a:r>
            <a:endParaRPr sz="1600"/>
          </a:p>
          <a:p>
            <a:pPr indent="0" lvl="0" marL="457200" rtl="0" algn="l">
              <a:lnSpc>
                <a:spcPct val="150000"/>
              </a:lnSpc>
              <a:spcBef>
                <a:spcPts val="0"/>
              </a:spcBef>
              <a:spcAft>
                <a:spcPts val="0"/>
              </a:spcAft>
              <a:buClr>
                <a:schemeClr val="dk1"/>
              </a:buClr>
              <a:buSzPts val="1100"/>
              <a:buFont typeface="Arial"/>
              <a:buNone/>
            </a:pPr>
            <a:r>
              <a:t/>
            </a:r>
            <a:endParaRPr sz="1600"/>
          </a:p>
          <a:p>
            <a:pPr indent="0" lvl="0" marL="0" rtl="0" algn="l">
              <a:lnSpc>
                <a:spcPct val="150000"/>
              </a:lnSpc>
              <a:spcBef>
                <a:spcPts val="0"/>
              </a:spcBef>
              <a:spcAft>
                <a:spcPts val="0"/>
              </a:spcAft>
              <a:buClr>
                <a:schemeClr val="dk1"/>
              </a:buClr>
              <a:buSzPts val="1100"/>
              <a:buFont typeface="Arial"/>
              <a:buNone/>
            </a:pPr>
            <a:r>
              <a:rPr lang="en" sz="1600"/>
              <a:t>We’ll either provide feedback over email or in an OH.</a:t>
            </a:r>
            <a:endParaRPr sz="1600"/>
          </a:p>
          <a:p>
            <a:pPr indent="0" lvl="0" marL="0" rtl="0" algn="l">
              <a:lnSpc>
                <a:spcPct val="150000"/>
              </a:lnSpc>
              <a:spcBef>
                <a:spcPts val="0"/>
              </a:spcBef>
              <a:spcAft>
                <a:spcPts val="0"/>
              </a:spcAft>
              <a:buClr>
                <a:schemeClr val="dk1"/>
              </a:buClr>
              <a:buSzPts val="1100"/>
              <a:buFont typeface="Arial"/>
              <a:buNone/>
            </a:pPr>
            <a:r>
              <a:t/>
            </a:r>
            <a:endParaRPr sz="1600"/>
          </a:p>
          <a:p>
            <a:pPr indent="0" lvl="0" marL="0" rtl="0" algn="l">
              <a:lnSpc>
                <a:spcPct val="150000"/>
              </a:lnSpc>
              <a:spcBef>
                <a:spcPts val="0"/>
              </a:spcBef>
              <a:spcAft>
                <a:spcPts val="0"/>
              </a:spcAft>
              <a:buClr>
                <a:schemeClr val="dk1"/>
              </a:buClr>
              <a:buSzPts val="1100"/>
              <a:buFont typeface="Arial"/>
              <a:buNone/>
            </a:pPr>
            <a:r>
              <a:rPr lang="en" sz="1600"/>
              <a:t>There will be some latency between giving us your draft and us providing comments, so the earlier the better!</a:t>
            </a:r>
            <a:endParaRPr sz="1600"/>
          </a:p>
          <a:p>
            <a:pPr indent="0" lvl="0" marL="0" rtl="0" algn="l">
              <a:spcBef>
                <a:spcPts val="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 based parsing: Arc Eager</a:t>
            </a:r>
            <a:endParaRPr/>
          </a:p>
        </p:txBody>
      </p:sp>
      <p:sp>
        <p:nvSpPr>
          <p:cNvPr id="528" name="Google Shape;528;p6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Addition of a “Reduce” transition, to continue to allow equivalent of Arc-Standard</a:t>
            </a:r>
            <a:endParaRPr>
              <a:solidFill>
                <a:srgbClr val="000000"/>
              </a:solidFill>
            </a:endParaRPr>
          </a:p>
        </p:txBody>
      </p:sp>
      <p:pic>
        <p:nvPicPr>
          <p:cNvPr descr="parseface.png" id="529" name="Google Shape;529;p64"/>
          <p:cNvPicPr preferRelativeResize="0"/>
          <p:nvPr/>
        </p:nvPicPr>
        <p:blipFill>
          <a:blip r:embed="rId3">
            <a:alphaModFix/>
          </a:blip>
          <a:stretch>
            <a:fillRect/>
          </a:stretch>
        </p:blipFill>
        <p:spPr>
          <a:xfrm>
            <a:off x="4547450" y="2766525"/>
            <a:ext cx="4386824" cy="1537950"/>
          </a:xfrm>
          <a:prstGeom prst="rect">
            <a:avLst/>
          </a:prstGeom>
          <a:noFill/>
          <a:ln>
            <a:noFill/>
          </a:ln>
        </p:spPr>
      </p:pic>
      <p:pic>
        <p:nvPicPr>
          <p:cNvPr id="530" name="Google Shape;530;p64"/>
          <p:cNvPicPr preferRelativeResize="0"/>
          <p:nvPr/>
        </p:nvPicPr>
        <p:blipFill>
          <a:blip r:embed="rId4">
            <a:alphaModFix/>
          </a:blip>
          <a:stretch>
            <a:fillRect/>
          </a:stretch>
        </p:blipFill>
        <p:spPr>
          <a:xfrm>
            <a:off x="595750" y="2117490"/>
            <a:ext cx="3819275" cy="2318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Transition-Based Parsing: Analysis</a:t>
            </a:r>
            <a:endParaRPr/>
          </a:p>
        </p:txBody>
      </p:sp>
      <p:sp>
        <p:nvSpPr>
          <p:cNvPr id="536" name="Google Shape;536;p6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“Shift-reduce” parsing:</a:t>
            </a:r>
            <a:endParaRPr/>
          </a:p>
          <a:p>
            <a:pPr indent="-342900" lvl="0" marL="457200" rtl="0" algn="l">
              <a:spcBef>
                <a:spcPts val="1600"/>
              </a:spcBef>
              <a:spcAft>
                <a:spcPts val="0"/>
              </a:spcAft>
              <a:buSzPts val="1800"/>
              <a:buChar char="●"/>
            </a:pPr>
            <a:r>
              <a:rPr b="1" lang="en"/>
              <a:t>Shift:</a:t>
            </a:r>
            <a:r>
              <a:rPr lang="en"/>
              <a:t> (</a:t>
            </a:r>
            <a:r>
              <a:rPr i="1" lang="en"/>
              <a:t>shift</a:t>
            </a:r>
            <a:r>
              <a:rPr lang="en"/>
              <a:t>) move from buffer to stack</a:t>
            </a:r>
            <a:endParaRPr/>
          </a:p>
          <a:p>
            <a:pPr indent="-342900" lvl="0" marL="457200" rtl="0" algn="l">
              <a:spcBef>
                <a:spcPts val="0"/>
              </a:spcBef>
              <a:spcAft>
                <a:spcPts val="0"/>
              </a:spcAft>
              <a:buSzPts val="1800"/>
              <a:buChar char="●"/>
            </a:pPr>
            <a:r>
              <a:rPr b="1" lang="en"/>
              <a:t>Reduce:</a:t>
            </a:r>
            <a:r>
              <a:rPr lang="en"/>
              <a:t> (</a:t>
            </a:r>
            <a:r>
              <a:rPr i="1" lang="en"/>
              <a:t>left-arc, right-arc</a:t>
            </a:r>
            <a:r>
              <a:rPr lang="en"/>
              <a:t>) add edges, and remove elements from stack</a:t>
            </a:r>
            <a:endParaRPr/>
          </a:p>
          <a:p>
            <a:pPr indent="0" lvl="0" marL="0" rtl="0" algn="l">
              <a:spcBef>
                <a:spcPts val="1600"/>
              </a:spcBef>
              <a:spcAft>
                <a:spcPts val="0"/>
              </a:spcAft>
              <a:buNone/>
            </a:pPr>
            <a:r>
              <a:rPr lang="en"/>
              <a:t>Actions are </a:t>
            </a:r>
            <a:r>
              <a:rPr i="1" lang="en"/>
              <a:t>irreversible!</a:t>
            </a:r>
            <a:r>
              <a:rPr lang="en"/>
              <a:t> Cannot undo with other transitions.</a:t>
            </a:r>
            <a:endParaRPr/>
          </a:p>
          <a:p>
            <a:pPr indent="-342900" lvl="0" marL="457200" rtl="0" algn="l">
              <a:spcBef>
                <a:spcPts val="1600"/>
              </a:spcBef>
              <a:spcAft>
                <a:spcPts val="0"/>
              </a:spcAft>
              <a:buSzPts val="1800"/>
              <a:buChar char="●"/>
            </a:pPr>
            <a:r>
              <a:rPr b="1" lang="en"/>
              <a:t>Corollary:</a:t>
            </a:r>
            <a:r>
              <a:rPr lang="en"/>
              <a:t> must choose correct* action every time!</a:t>
            </a:r>
            <a:endParaRPr/>
          </a:p>
          <a:p>
            <a:pPr indent="0" lvl="0" marL="0" rtl="0" algn="l">
              <a:spcBef>
                <a:spcPts val="1600"/>
              </a:spcBef>
              <a:spcAft>
                <a:spcPts val="0"/>
              </a:spcAft>
              <a:buNone/>
            </a:pPr>
            <a:r>
              <a:rPr lang="en"/>
              <a:t>* </a:t>
            </a:r>
            <a:r>
              <a:rPr i="1" lang="en"/>
              <a:t>May be more than one correct action!</a:t>
            </a:r>
            <a:r>
              <a:rPr lang="en"/>
              <a:t> (spurious ambiguity)</a:t>
            </a:r>
            <a:endParaRPr/>
          </a:p>
          <a:p>
            <a:pPr indent="0" lvl="0" marL="0" rtl="0" algn="ctr">
              <a:spcBef>
                <a:spcPts val="1600"/>
              </a:spcBef>
              <a:spcAft>
                <a:spcPts val="1600"/>
              </a:spcAft>
              <a:buNone/>
            </a:pPr>
            <a:r>
              <a:rPr b="1" lang="en"/>
              <a:t>How do you choose the right one?</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a:t>
            </a:r>
            <a:endParaRPr/>
          </a:p>
        </p:txBody>
      </p:sp>
      <p:sp>
        <p:nvSpPr>
          <p:cNvPr id="542" name="Google Shape;542;p6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Training data</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 large number of sentences with edges between their words</a:t>
            </a:r>
            <a:endParaRPr>
              <a:solidFill>
                <a:srgbClr val="000000"/>
              </a:solidFill>
            </a:endParaRPr>
          </a:p>
          <a:p>
            <a:pPr indent="0" lvl="0" marL="0" rtl="0" algn="l">
              <a:spcBef>
                <a:spcPts val="1600"/>
              </a:spcBef>
              <a:spcAft>
                <a:spcPts val="0"/>
              </a:spcAft>
              <a:buNone/>
            </a:pPr>
            <a:r>
              <a:rPr lang="en">
                <a:solidFill>
                  <a:srgbClr val="000000"/>
                </a:solidFill>
              </a:rPr>
              <a:t>Fundamental question:</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How to apply machine learning?</a:t>
            </a:r>
            <a:endParaRPr>
              <a:solidFill>
                <a:srgbClr val="000000"/>
              </a:solidFill>
            </a:endParaRPr>
          </a:p>
          <a:p>
            <a:pPr indent="0" lvl="0" marL="0" rtl="0" algn="l">
              <a:spcBef>
                <a:spcPts val="1600"/>
              </a:spcBef>
              <a:spcAft>
                <a:spcPts val="1600"/>
              </a:spcAft>
              <a:buNone/>
            </a:pPr>
            <a:r>
              <a:rPr lang="en">
                <a:solidFill>
                  <a:srgbClr val="000000"/>
                </a:solidFill>
              </a:rPr>
              <a:t>Answer: An Oracle!</a:t>
            </a:r>
            <a:endParaRPr>
              <a:solidFill>
                <a:srgbClr val="000000"/>
              </a:solidFill>
            </a:endParaRPr>
          </a:p>
        </p:txBody>
      </p:sp>
      <p:pic>
        <p:nvPicPr>
          <p:cNvPr descr="parseface.png" id="543" name="Google Shape;543;p66"/>
          <p:cNvPicPr preferRelativeResize="0"/>
          <p:nvPr/>
        </p:nvPicPr>
        <p:blipFill>
          <a:blip r:embed="rId3">
            <a:alphaModFix/>
          </a:blip>
          <a:stretch>
            <a:fillRect/>
          </a:stretch>
        </p:blipFill>
        <p:spPr>
          <a:xfrm>
            <a:off x="4547450" y="2766525"/>
            <a:ext cx="4386824" cy="1537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choose transitions?</a:t>
            </a:r>
            <a:endParaRPr/>
          </a:p>
        </p:txBody>
      </p:sp>
      <p:sp>
        <p:nvSpPr>
          <p:cNvPr id="549" name="Google Shape;549;p6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Multi-class prediction:</a:t>
            </a:r>
            <a:endParaRPr b="1"/>
          </a:p>
          <a:p>
            <a:pPr indent="0" lvl="0" marL="0" rtl="0" algn="l">
              <a:spcBef>
                <a:spcPts val="1600"/>
              </a:spcBef>
              <a:spcAft>
                <a:spcPts val="0"/>
              </a:spcAft>
              <a:buNone/>
            </a:pPr>
            <a:r>
              <a:rPr b="1" lang="en"/>
              <a:t>Inputs:</a:t>
            </a:r>
            <a:r>
              <a:rPr lang="en"/>
              <a:t> state = {stack, buffer, other features}</a:t>
            </a:r>
            <a:endParaRPr/>
          </a:p>
          <a:p>
            <a:pPr indent="0" lvl="0" marL="0" rtl="0" algn="l">
              <a:spcBef>
                <a:spcPts val="1600"/>
              </a:spcBef>
              <a:spcAft>
                <a:spcPts val="0"/>
              </a:spcAft>
              <a:buNone/>
            </a:pPr>
            <a:r>
              <a:rPr b="1" lang="en"/>
              <a:t>Targets:</a:t>
            </a:r>
            <a:r>
              <a:rPr lang="en"/>
              <a:t> transitions = {shift, left-arc, right-arc}</a:t>
            </a:r>
            <a:endParaRPr/>
          </a:p>
          <a:p>
            <a:pPr indent="0" lvl="0" marL="0" rtl="0" algn="l">
              <a:spcBef>
                <a:spcPts val="1600"/>
              </a:spcBef>
              <a:spcAft>
                <a:spcPts val="0"/>
              </a:spcAft>
              <a:buNone/>
            </a:pPr>
            <a:r>
              <a:rPr b="1" lang="en"/>
              <a:t>Classifier: </a:t>
            </a:r>
            <a:r>
              <a:rPr b="1" lang="en">
                <a:solidFill>
                  <a:srgbClr val="0000FF"/>
                </a:solidFill>
              </a:rPr>
              <a:t>score(a</a:t>
            </a:r>
            <a:r>
              <a:rPr b="1" baseline="-25000" lang="en">
                <a:solidFill>
                  <a:srgbClr val="0000FF"/>
                </a:solidFill>
              </a:rPr>
              <a:t>i</a:t>
            </a:r>
            <a:r>
              <a:rPr b="1" lang="en">
                <a:solidFill>
                  <a:srgbClr val="0000FF"/>
                </a:solidFill>
              </a:rPr>
              <a:t> | state</a:t>
            </a:r>
            <a:r>
              <a:rPr b="1" baseline="-25000" lang="en">
                <a:solidFill>
                  <a:srgbClr val="0000FF"/>
                </a:solidFill>
              </a:rPr>
              <a:t>i</a:t>
            </a:r>
            <a:r>
              <a:rPr b="1" lang="en">
                <a:solidFill>
                  <a:srgbClr val="0000FF"/>
                </a:solidFill>
              </a:rPr>
              <a:t>)</a:t>
            </a:r>
            <a:r>
              <a:rPr lang="en"/>
              <a:t> at step i</a:t>
            </a:r>
            <a:endParaRPr/>
          </a:p>
          <a:p>
            <a:pPr indent="-317500" lvl="0" marL="457200" rtl="0" algn="l">
              <a:spcBef>
                <a:spcPts val="1600"/>
              </a:spcBef>
              <a:spcAft>
                <a:spcPts val="0"/>
              </a:spcAft>
              <a:buSzPts val="1400"/>
              <a:buChar char="●"/>
            </a:pPr>
            <a:r>
              <a:rPr lang="en"/>
              <a:t>Rule-based, SVM, NN, etc.</a:t>
            </a:r>
            <a:endParaRPr/>
          </a:p>
          <a:p>
            <a:pPr indent="0" lvl="0" marL="0" rtl="0" algn="l">
              <a:spcBef>
                <a:spcPts val="1600"/>
              </a:spcBef>
              <a:spcAft>
                <a:spcPts val="0"/>
              </a:spcAft>
              <a:buNone/>
            </a:pPr>
            <a:r>
              <a:rPr b="1" lang="en"/>
              <a:t>Training:</a:t>
            </a:r>
            <a:endParaRPr b="1"/>
          </a:p>
          <a:p>
            <a:pPr indent="-317500" lvl="0" marL="457200" rtl="0" algn="l">
              <a:spcBef>
                <a:spcPts val="1600"/>
              </a:spcBef>
              <a:spcAft>
                <a:spcPts val="0"/>
              </a:spcAft>
              <a:buSzPts val="1400"/>
              <a:buChar char="●"/>
            </a:pPr>
            <a:r>
              <a:rPr lang="en"/>
              <a:t>Predict “gold” actions (</a:t>
            </a:r>
            <a:r>
              <a:rPr i="1" lang="en"/>
              <a:t>from true tree</a:t>
            </a:r>
            <a:r>
              <a:rPr lang="en"/>
              <a:t>)</a:t>
            </a:r>
            <a:endParaRPr/>
          </a:p>
          <a:p>
            <a:pPr indent="-317500" lvl="0" marL="457200" rtl="0" algn="l">
              <a:spcBef>
                <a:spcPts val="0"/>
              </a:spcBef>
              <a:spcAft>
                <a:spcPts val="0"/>
              </a:spcAft>
              <a:buSzPts val="1400"/>
              <a:buChar char="●"/>
            </a:pPr>
            <a:r>
              <a:rPr b="1" i="1" lang="en"/>
              <a:t>Or: </a:t>
            </a:r>
            <a:r>
              <a:rPr lang="en"/>
              <a:t>“dynamic oracle” rewards good actions</a:t>
            </a:r>
            <a:endParaRPr/>
          </a:p>
        </p:txBody>
      </p:sp>
      <p:sp>
        <p:nvSpPr>
          <p:cNvPr id="550" name="Google Shape;550;p67"/>
          <p:cNvSpPr/>
          <p:nvPr/>
        </p:nvSpPr>
        <p:spPr>
          <a:xfrm>
            <a:off x="4889375" y="4407975"/>
            <a:ext cx="552600" cy="3822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ROOT</a:t>
            </a:r>
            <a:endParaRPr sz="1000"/>
          </a:p>
        </p:txBody>
      </p:sp>
      <p:sp>
        <p:nvSpPr>
          <p:cNvPr id="551" name="Google Shape;551;p67"/>
          <p:cNvSpPr/>
          <p:nvPr/>
        </p:nvSpPr>
        <p:spPr>
          <a:xfrm>
            <a:off x="5617863" y="4407975"/>
            <a:ext cx="552600" cy="3822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John</a:t>
            </a:r>
            <a:endParaRPr sz="1000"/>
          </a:p>
        </p:txBody>
      </p:sp>
      <p:sp>
        <p:nvSpPr>
          <p:cNvPr id="552" name="Google Shape;552;p67"/>
          <p:cNvSpPr/>
          <p:nvPr/>
        </p:nvSpPr>
        <p:spPr>
          <a:xfrm>
            <a:off x="6346375" y="4407975"/>
            <a:ext cx="552600" cy="3822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loves</a:t>
            </a:r>
            <a:endParaRPr sz="1000"/>
          </a:p>
        </p:txBody>
      </p:sp>
      <p:sp>
        <p:nvSpPr>
          <p:cNvPr id="553" name="Google Shape;553;p67"/>
          <p:cNvSpPr/>
          <p:nvPr/>
        </p:nvSpPr>
        <p:spPr>
          <a:xfrm>
            <a:off x="7379675" y="4407975"/>
            <a:ext cx="552600" cy="3822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Mary</a:t>
            </a:r>
            <a:endParaRPr sz="1000"/>
          </a:p>
        </p:txBody>
      </p:sp>
      <p:sp>
        <p:nvSpPr>
          <p:cNvPr id="554" name="Google Shape;554;p67"/>
          <p:cNvSpPr/>
          <p:nvPr/>
        </p:nvSpPr>
        <p:spPr>
          <a:xfrm>
            <a:off x="8108175" y="4407975"/>
            <a:ext cx="552600" cy="3822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t>
            </a:r>
            <a:endParaRPr sz="1000"/>
          </a:p>
        </p:txBody>
      </p:sp>
      <p:sp>
        <p:nvSpPr>
          <p:cNvPr id="555" name="Google Shape;555;p67"/>
          <p:cNvSpPr txBox="1"/>
          <p:nvPr/>
        </p:nvSpPr>
        <p:spPr>
          <a:xfrm>
            <a:off x="4889375" y="4790175"/>
            <a:ext cx="12810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80000"/>
                </a:solidFill>
              </a:rPr>
              <a:t>Stack</a:t>
            </a:r>
            <a:endParaRPr b="1" sz="1000">
              <a:solidFill>
                <a:srgbClr val="980000"/>
              </a:solidFill>
            </a:endParaRPr>
          </a:p>
        </p:txBody>
      </p:sp>
      <p:sp>
        <p:nvSpPr>
          <p:cNvPr id="556" name="Google Shape;556;p67"/>
          <p:cNvSpPr txBox="1"/>
          <p:nvPr/>
        </p:nvSpPr>
        <p:spPr>
          <a:xfrm>
            <a:off x="7379675" y="4790175"/>
            <a:ext cx="1281000" cy="353400"/>
          </a:xfrm>
          <a:prstGeom prst="rect">
            <a:avLst/>
          </a:prstGeom>
          <a:noFill/>
          <a:ln>
            <a:noFill/>
          </a:ln>
        </p:spPr>
        <p:txBody>
          <a:bodyPr anchorCtr="0" anchor="t" bIns="91425" lIns="91425" spcFirstLastPara="1" rIns="91425" wrap="square" tIns="91425">
            <a:noAutofit/>
          </a:bodyPr>
          <a:lstStyle/>
          <a:p>
            <a:pPr indent="0" lvl="0" marL="183749" rtl="0" algn="r">
              <a:spcBef>
                <a:spcPts val="0"/>
              </a:spcBef>
              <a:spcAft>
                <a:spcPts val="0"/>
              </a:spcAft>
              <a:buNone/>
            </a:pPr>
            <a:r>
              <a:rPr b="1" lang="en" sz="1000">
                <a:solidFill>
                  <a:schemeClr val="accent5"/>
                </a:solidFill>
              </a:rPr>
              <a:t>Buffer</a:t>
            </a:r>
            <a:endParaRPr b="1" sz="1000">
              <a:solidFill>
                <a:schemeClr val="accent5"/>
              </a:solidFill>
            </a:endParaRPr>
          </a:p>
        </p:txBody>
      </p:sp>
      <p:sp>
        <p:nvSpPr>
          <p:cNvPr id="557" name="Google Shape;557;p67"/>
          <p:cNvSpPr/>
          <p:nvPr/>
        </p:nvSpPr>
        <p:spPr>
          <a:xfrm>
            <a:off x="4889375" y="3446575"/>
            <a:ext cx="1875600" cy="3822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Stack features</a:t>
            </a:r>
            <a:endParaRPr sz="1200"/>
          </a:p>
        </p:txBody>
      </p:sp>
      <p:sp>
        <p:nvSpPr>
          <p:cNvPr id="558" name="Google Shape;558;p67"/>
          <p:cNvSpPr/>
          <p:nvPr/>
        </p:nvSpPr>
        <p:spPr>
          <a:xfrm>
            <a:off x="6785075" y="3446575"/>
            <a:ext cx="1875600" cy="3822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Buffer features</a:t>
            </a:r>
            <a:endParaRPr sz="1200"/>
          </a:p>
        </p:txBody>
      </p:sp>
      <p:sp>
        <p:nvSpPr>
          <p:cNvPr id="559" name="Google Shape;559;p67"/>
          <p:cNvSpPr/>
          <p:nvPr/>
        </p:nvSpPr>
        <p:spPr>
          <a:xfrm>
            <a:off x="5932725" y="2659225"/>
            <a:ext cx="1664700" cy="4860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h1</a:t>
            </a:r>
            <a:endParaRPr/>
          </a:p>
        </p:txBody>
      </p:sp>
      <p:sp>
        <p:nvSpPr>
          <p:cNvPr id="560" name="Google Shape;560;p67"/>
          <p:cNvSpPr/>
          <p:nvPr/>
        </p:nvSpPr>
        <p:spPr>
          <a:xfrm>
            <a:off x="5932725" y="1944125"/>
            <a:ext cx="1664700" cy="4860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h2</a:t>
            </a:r>
            <a:endParaRPr/>
          </a:p>
        </p:txBody>
      </p:sp>
      <p:sp>
        <p:nvSpPr>
          <p:cNvPr id="561" name="Google Shape;561;p67"/>
          <p:cNvSpPr/>
          <p:nvPr/>
        </p:nvSpPr>
        <p:spPr>
          <a:xfrm>
            <a:off x="4736975" y="1152825"/>
            <a:ext cx="1043400" cy="353400"/>
          </a:xfrm>
          <a:prstGeom prst="rect">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score(Shift)</a:t>
            </a:r>
            <a:endParaRPr sz="1200"/>
          </a:p>
        </p:txBody>
      </p:sp>
      <p:sp>
        <p:nvSpPr>
          <p:cNvPr id="562" name="Google Shape;562;p67"/>
          <p:cNvSpPr/>
          <p:nvPr/>
        </p:nvSpPr>
        <p:spPr>
          <a:xfrm>
            <a:off x="5948575" y="1152825"/>
            <a:ext cx="1281000" cy="353400"/>
          </a:xfrm>
          <a:prstGeom prst="rect">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score(Left-Arc)</a:t>
            </a:r>
            <a:endParaRPr sz="1200"/>
          </a:p>
        </p:txBody>
      </p:sp>
      <p:sp>
        <p:nvSpPr>
          <p:cNvPr id="563" name="Google Shape;563;p67"/>
          <p:cNvSpPr/>
          <p:nvPr/>
        </p:nvSpPr>
        <p:spPr>
          <a:xfrm>
            <a:off x="7397775" y="1152825"/>
            <a:ext cx="1394400" cy="353400"/>
          </a:xfrm>
          <a:prstGeom prst="rect">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score(Right-Arc)</a:t>
            </a:r>
            <a:endParaRPr sz="1200"/>
          </a:p>
        </p:txBody>
      </p:sp>
      <p:cxnSp>
        <p:nvCxnSpPr>
          <p:cNvPr id="564" name="Google Shape;564;p67"/>
          <p:cNvCxnSpPr>
            <a:stCxn id="559" idx="0"/>
            <a:endCxn id="560" idx="2"/>
          </p:cNvCxnSpPr>
          <p:nvPr/>
        </p:nvCxnSpPr>
        <p:spPr>
          <a:xfrm rot="-5400000">
            <a:off x="6650775" y="2544325"/>
            <a:ext cx="229200" cy="600"/>
          </a:xfrm>
          <a:prstGeom prst="curvedConnector3">
            <a:avLst>
              <a:gd fmla="val 49978" name="adj1"/>
            </a:avLst>
          </a:prstGeom>
          <a:noFill/>
          <a:ln cap="flat" cmpd="sng" w="19050">
            <a:solidFill>
              <a:srgbClr val="000000"/>
            </a:solidFill>
            <a:prstDash val="solid"/>
            <a:round/>
            <a:headEnd len="med" w="med" type="none"/>
            <a:tailEnd len="med" w="med" type="triangle"/>
          </a:ln>
        </p:spPr>
      </p:cxnSp>
      <p:cxnSp>
        <p:nvCxnSpPr>
          <p:cNvPr id="565" name="Google Shape;565;p67"/>
          <p:cNvCxnSpPr>
            <a:stCxn id="557" idx="0"/>
            <a:endCxn id="559" idx="2"/>
          </p:cNvCxnSpPr>
          <p:nvPr/>
        </p:nvCxnSpPr>
        <p:spPr>
          <a:xfrm flipH="1" rot="10800000">
            <a:off x="5827175" y="3145075"/>
            <a:ext cx="937800" cy="301500"/>
          </a:xfrm>
          <a:prstGeom prst="straightConnector1">
            <a:avLst/>
          </a:prstGeom>
          <a:noFill/>
          <a:ln cap="flat" cmpd="sng" w="19050">
            <a:solidFill>
              <a:srgbClr val="000000"/>
            </a:solidFill>
            <a:prstDash val="solid"/>
            <a:round/>
            <a:headEnd len="med" w="med" type="none"/>
            <a:tailEnd len="med" w="med" type="triangle"/>
          </a:ln>
        </p:spPr>
      </p:cxnSp>
      <p:cxnSp>
        <p:nvCxnSpPr>
          <p:cNvPr id="566" name="Google Shape;566;p67"/>
          <p:cNvCxnSpPr>
            <a:stCxn id="558" idx="0"/>
            <a:endCxn id="559" idx="2"/>
          </p:cNvCxnSpPr>
          <p:nvPr/>
        </p:nvCxnSpPr>
        <p:spPr>
          <a:xfrm rot="10800000">
            <a:off x="6764975" y="3145075"/>
            <a:ext cx="957900" cy="301500"/>
          </a:xfrm>
          <a:prstGeom prst="straightConnector1">
            <a:avLst/>
          </a:prstGeom>
          <a:noFill/>
          <a:ln cap="flat" cmpd="sng" w="19050">
            <a:solidFill>
              <a:srgbClr val="000000"/>
            </a:solidFill>
            <a:prstDash val="solid"/>
            <a:round/>
            <a:headEnd len="med" w="med" type="none"/>
            <a:tailEnd len="med" w="med" type="triangle"/>
          </a:ln>
        </p:spPr>
      </p:cxnSp>
      <p:cxnSp>
        <p:nvCxnSpPr>
          <p:cNvPr id="567" name="Google Shape;567;p67"/>
          <p:cNvCxnSpPr>
            <a:stCxn id="550" idx="0"/>
            <a:endCxn id="557" idx="2"/>
          </p:cNvCxnSpPr>
          <p:nvPr/>
        </p:nvCxnSpPr>
        <p:spPr>
          <a:xfrm flipH="1" rot="10800000">
            <a:off x="5165675" y="3828675"/>
            <a:ext cx="661500" cy="579300"/>
          </a:xfrm>
          <a:prstGeom prst="straightConnector1">
            <a:avLst/>
          </a:prstGeom>
          <a:noFill/>
          <a:ln cap="flat" cmpd="sng" w="19050">
            <a:solidFill>
              <a:srgbClr val="000000"/>
            </a:solidFill>
            <a:prstDash val="solid"/>
            <a:round/>
            <a:headEnd len="med" w="med" type="none"/>
            <a:tailEnd len="med" w="med" type="triangle"/>
          </a:ln>
        </p:spPr>
      </p:cxnSp>
      <p:cxnSp>
        <p:nvCxnSpPr>
          <p:cNvPr id="568" name="Google Shape;568;p67"/>
          <p:cNvCxnSpPr>
            <a:stCxn id="551" idx="0"/>
            <a:endCxn id="557" idx="2"/>
          </p:cNvCxnSpPr>
          <p:nvPr/>
        </p:nvCxnSpPr>
        <p:spPr>
          <a:xfrm rot="10800000">
            <a:off x="5827263" y="3828675"/>
            <a:ext cx="66900" cy="579300"/>
          </a:xfrm>
          <a:prstGeom prst="straightConnector1">
            <a:avLst/>
          </a:prstGeom>
          <a:noFill/>
          <a:ln cap="flat" cmpd="sng" w="19050">
            <a:solidFill>
              <a:srgbClr val="000000"/>
            </a:solidFill>
            <a:prstDash val="solid"/>
            <a:round/>
            <a:headEnd len="med" w="med" type="none"/>
            <a:tailEnd len="med" w="med" type="triangle"/>
          </a:ln>
        </p:spPr>
      </p:cxnSp>
      <p:cxnSp>
        <p:nvCxnSpPr>
          <p:cNvPr id="569" name="Google Shape;569;p67"/>
          <p:cNvCxnSpPr>
            <a:stCxn id="552" idx="0"/>
            <a:endCxn id="557" idx="2"/>
          </p:cNvCxnSpPr>
          <p:nvPr/>
        </p:nvCxnSpPr>
        <p:spPr>
          <a:xfrm rot="10800000">
            <a:off x="5827075" y="3828675"/>
            <a:ext cx="795600" cy="579300"/>
          </a:xfrm>
          <a:prstGeom prst="straightConnector1">
            <a:avLst/>
          </a:prstGeom>
          <a:noFill/>
          <a:ln cap="flat" cmpd="sng" w="19050">
            <a:solidFill>
              <a:srgbClr val="000000"/>
            </a:solidFill>
            <a:prstDash val="solid"/>
            <a:round/>
            <a:headEnd len="med" w="med" type="none"/>
            <a:tailEnd len="med" w="med" type="triangle"/>
          </a:ln>
        </p:spPr>
      </p:cxnSp>
      <p:cxnSp>
        <p:nvCxnSpPr>
          <p:cNvPr id="570" name="Google Shape;570;p67"/>
          <p:cNvCxnSpPr>
            <a:stCxn id="553" idx="0"/>
            <a:endCxn id="558" idx="2"/>
          </p:cNvCxnSpPr>
          <p:nvPr/>
        </p:nvCxnSpPr>
        <p:spPr>
          <a:xfrm flipH="1" rot="10800000">
            <a:off x="7655975" y="3828675"/>
            <a:ext cx="66900" cy="579300"/>
          </a:xfrm>
          <a:prstGeom prst="straightConnector1">
            <a:avLst/>
          </a:prstGeom>
          <a:noFill/>
          <a:ln cap="flat" cmpd="sng" w="19050">
            <a:solidFill>
              <a:srgbClr val="000000"/>
            </a:solidFill>
            <a:prstDash val="solid"/>
            <a:round/>
            <a:headEnd len="med" w="med" type="none"/>
            <a:tailEnd len="med" w="med" type="triangle"/>
          </a:ln>
        </p:spPr>
      </p:cxnSp>
      <p:cxnSp>
        <p:nvCxnSpPr>
          <p:cNvPr id="571" name="Google Shape;571;p67"/>
          <p:cNvCxnSpPr>
            <a:stCxn id="554" idx="0"/>
            <a:endCxn id="558" idx="2"/>
          </p:cNvCxnSpPr>
          <p:nvPr/>
        </p:nvCxnSpPr>
        <p:spPr>
          <a:xfrm rot="10800000">
            <a:off x="7722975" y="3828675"/>
            <a:ext cx="661500" cy="579300"/>
          </a:xfrm>
          <a:prstGeom prst="straightConnector1">
            <a:avLst/>
          </a:prstGeom>
          <a:noFill/>
          <a:ln cap="flat" cmpd="sng" w="19050">
            <a:solidFill>
              <a:srgbClr val="000000"/>
            </a:solidFill>
            <a:prstDash val="solid"/>
            <a:round/>
            <a:headEnd len="med" w="med" type="none"/>
            <a:tailEnd len="med" w="med" type="triangle"/>
          </a:ln>
        </p:spPr>
      </p:cxnSp>
      <p:cxnSp>
        <p:nvCxnSpPr>
          <p:cNvPr id="572" name="Google Shape;572;p67"/>
          <p:cNvCxnSpPr>
            <a:stCxn id="560" idx="0"/>
            <a:endCxn id="562" idx="2"/>
          </p:cNvCxnSpPr>
          <p:nvPr/>
        </p:nvCxnSpPr>
        <p:spPr>
          <a:xfrm flipH="1" rot="5400000">
            <a:off x="6458025" y="1637075"/>
            <a:ext cx="438000" cy="176100"/>
          </a:xfrm>
          <a:prstGeom prst="curvedConnector3">
            <a:avLst>
              <a:gd fmla="val 49989" name="adj1"/>
            </a:avLst>
          </a:prstGeom>
          <a:noFill/>
          <a:ln cap="flat" cmpd="sng" w="19050">
            <a:solidFill>
              <a:srgbClr val="000000"/>
            </a:solidFill>
            <a:prstDash val="solid"/>
            <a:round/>
            <a:headEnd len="med" w="med" type="none"/>
            <a:tailEnd len="med" w="med" type="triangle"/>
          </a:ln>
        </p:spPr>
      </p:cxnSp>
      <p:cxnSp>
        <p:nvCxnSpPr>
          <p:cNvPr id="573" name="Google Shape;573;p67"/>
          <p:cNvCxnSpPr>
            <a:stCxn id="560" idx="0"/>
            <a:endCxn id="563" idx="2"/>
          </p:cNvCxnSpPr>
          <p:nvPr/>
        </p:nvCxnSpPr>
        <p:spPr>
          <a:xfrm rot="-5400000">
            <a:off x="7211025" y="1060175"/>
            <a:ext cx="438000" cy="1329900"/>
          </a:xfrm>
          <a:prstGeom prst="curvedConnector3">
            <a:avLst>
              <a:gd fmla="val 49989" name="adj1"/>
            </a:avLst>
          </a:prstGeom>
          <a:noFill/>
          <a:ln cap="flat" cmpd="sng" w="19050">
            <a:solidFill>
              <a:srgbClr val="000000"/>
            </a:solidFill>
            <a:prstDash val="solid"/>
            <a:round/>
            <a:headEnd len="med" w="med" type="none"/>
            <a:tailEnd len="med" w="med" type="triangle"/>
          </a:ln>
        </p:spPr>
      </p:cxnSp>
      <p:cxnSp>
        <p:nvCxnSpPr>
          <p:cNvPr id="574" name="Google Shape;574;p67"/>
          <p:cNvCxnSpPr>
            <a:stCxn id="560" idx="0"/>
            <a:endCxn id="561" idx="2"/>
          </p:cNvCxnSpPr>
          <p:nvPr/>
        </p:nvCxnSpPr>
        <p:spPr>
          <a:xfrm flipH="1" rot="5400000">
            <a:off x="5792925" y="971975"/>
            <a:ext cx="438000" cy="1506300"/>
          </a:xfrm>
          <a:prstGeom prst="curvedConnector3">
            <a:avLst>
              <a:gd fmla="val 49989" name="adj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Inference:  protecting against mistakes</a:t>
            </a:r>
            <a:endParaRPr/>
          </a:p>
        </p:txBody>
      </p:sp>
      <p:sp>
        <p:nvSpPr>
          <p:cNvPr id="580" name="Google Shape;580;p6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Performing inference is easy:</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Initialize the stack &amp; buffer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Apply model to determine best next transition, apply it, repeat!</a:t>
            </a:r>
            <a:endParaRPr>
              <a:solidFill>
                <a:srgbClr val="000000"/>
              </a:solidFill>
            </a:endParaRPr>
          </a:p>
          <a:p>
            <a:pPr indent="0" lvl="0" marL="0" rtl="0" algn="l">
              <a:spcBef>
                <a:spcPts val="1600"/>
              </a:spcBef>
              <a:spcAft>
                <a:spcPts val="0"/>
              </a:spcAft>
              <a:buNone/>
            </a:pPr>
            <a:r>
              <a:rPr lang="en">
                <a:solidFill>
                  <a:srgbClr val="000000"/>
                </a:solidFill>
              </a:rPr>
              <a:t>What is “best”?</a:t>
            </a:r>
            <a:endParaRPr>
              <a:solidFill>
                <a:srgbClr val="000000"/>
              </a:solidFill>
            </a:endParaRPr>
          </a:p>
          <a:p>
            <a:pPr indent="0" lvl="0" marL="0" rtl="0" algn="l">
              <a:spcBef>
                <a:spcPts val="1600"/>
              </a:spcBef>
              <a:spcAft>
                <a:spcPts val="0"/>
              </a:spcAft>
              <a:buNone/>
            </a:pPr>
            <a:r>
              <a:rPr lang="en">
                <a:solidFill>
                  <a:srgbClr val="000000"/>
                </a:solidFill>
              </a:rPr>
              <a:t>What if two are “close”?</a:t>
            </a:r>
            <a:endParaRPr>
              <a:solidFill>
                <a:srgbClr val="000000"/>
              </a:solidFill>
            </a:endParaRPr>
          </a:p>
          <a:p>
            <a:pPr indent="0" lvl="0" marL="0" rtl="0" algn="l">
              <a:spcBef>
                <a:spcPts val="1600"/>
              </a:spcBef>
              <a:spcAft>
                <a:spcPts val="1600"/>
              </a:spcAft>
              <a:buNone/>
            </a:pPr>
            <a:r>
              <a:rPr lang="en">
                <a:solidFill>
                  <a:srgbClr val="000000"/>
                </a:solidFill>
              </a:rPr>
              <a:t>Commit entirely to one?</a:t>
            </a:r>
            <a:endParaRPr>
              <a:solidFill>
                <a:srgbClr val="000000"/>
              </a:solidFill>
            </a:endParaRPr>
          </a:p>
        </p:txBody>
      </p:sp>
      <p:pic>
        <p:nvPicPr>
          <p:cNvPr descr="parseface.png" id="581" name="Google Shape;581;p68"/>
          <p:cNvPicPr preferRelativeResize="0"/>
          <p:nvPr/>
        </p:nvPicPr>
        <p:blipFill>
          <a:blip r:embed="rId3">
            <a:alphaModFix/>
          </a:blip>
          <a:stretch>
            <a:fillRect/>
          </a:stretch>
        </p:blipFill>
        <p:spPr>
          <a:xfrm>
            <a:off x="4547450" y="2766525"/>
            <a:ext cx="4386824" cy="15379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Inference: Beam Search</a:t>
            </a:r>
            <a:endParaRPr/>
          </a:p>
        </p:txBody>
      </p:sp>
      <p:sp>
        <p:nvSpPr>
          <p:cNvPr id="587" name="Google Shape;587;p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transitions as a </a:t>
            </a:r>
            <a:r>
              <a:rPr i="1" lang="en"/>
              <a:t>search problem</a:t>
            </a:r>
            <a:r>
              <a:rPr lang="en"/>
              <a:t>: what is the best path to my goal?</a:t>
            </a:r>
            <a:endParaRPr/>
          </a:p>
          <a:p>
            <a:pPr indent="-342900" lvl="0" marL="457200" rtl="0" algn="l">
              <a:spcBef>
                <a:spcPts val="1600"/>
              </a:spcBef>
              <a:spcAft>
                <a:spcPts val="0"/>
              </a:spcAft>
              <a:buSzPts val="1800"/>
              <a:buChar char="●"/>
            </a:pPr>
            <a:r>
              <a:rPr b="1" lang="en"/>
              <a:t>Goal:</a:t>
            </a:r>
            <a:r>
              <a:rPr lang="en"/>
              <a:t> complete parse tree</a:t>
            </a:r>
            <a:endParaRPr/>
          </a:p>
          <a:p>
            <a:pPr indent="-342900" lvl="0" marL="457200" rtl="0" algn="l">
              <a:spcBef>
                <a:spcPts val="0"/>
              </a:spcBef>
              <a:spcAft>
                <a:spcPts val="0"/>
              </a:spcAft>
              <a:buSzPts val="1800"/>
              <a:buChar char="●"/>
            </a:pPr>
            <a:r>
              <a:rPr b="1" lang="en"/>
              <a:t>Path:</a:t>
            </a:r>
            <a:r>
              <a:rPr lang="en"/>
              <a:t> sequence of actions (transitions) {a</a:t>
            </a:r>
            <a:r>
              <a:rPr baseline="-25000" lang="en"/>
              <a:t>0</a:t>
            </a:r>
            <a:r>
              <a:rPr lang="en"/>
              <a:t>,a</a:t>
            </a:r>
            <a:r>
              <a:rPr baseline="-25000" lang="en"/>
              <a:t>1</a:t>
            </a:r>
            <a:r>
              <a:rPr lang="en"/>
              <a:t>,a</a:t>
            </a:r>
            <a:r>
              <a:rPr baseline="-25000" lang="en"/>
              <a:t>2</a:t>
            </a:r>
            <a:r>
              <a:rPr lang="en"/>
              <a:t>,...}</a:t>
            </a:r>
            <a:endParaRPr/>
          </a:p>
          <a:p>
            <a:pPr indent="-342900" lvl="0" marL="457200" rtl="0" algn="l">
              <a:spcBef>
                <a:spcPts val="0"/>
              </a:spcBef>
              <a:spcAft>
                <a:spcPts val="0"/>
              </a:spcAft>
              <a:buSzPts val="1800"/>
              <a:buChar char="●"/>
            </a:pPr>
            <a:r>
              <a:rPr b="1" lang="en"/>
              <a:t>“Best”: </a:t>
            </a:r>
            <a:r>
              <a:rPr lang="en"/>
              <a:t>highest scoring (according to model score = 𝚺</a:t>
            </a:r>
            <a:r>
              <a:rPr baseline="-25000" lang="en"/>
              <a:t>i</a:t>
            </a:r>
            <a:r>
              <a:rPr lang="en"/>
              <a:t> score(a</a:t>
            </a:r>
            <a:r>
              <a:rPr baseline="-25000" lang="en"/>
              <a:t>i</a:t>
            </a:r>
            <a:r>
              <a:rPr lang="en"/>
              <a:t>) )</a:t>
            </a:r>
            <a:endParaRPr/>
          </a:p>
          <a:p>
            <a:pPr indent="0" lvl="0" marL="0" rtl="0" algn="l">
              <a:spcBef>
                <a:spcPts val="1600"/>
              </a:spcBef>
              <a:spcAft>
                <a:spcPts val="0"/>
              </a:spcAft>
              <a:buNone/>
            </a:pPr>
            <a:r>
              <a:rPr b="1" lang="en">
                <a:solidFill>
                  <a:srgbClr val="980000"/>
                </a:solidFill>
              </a:rPr>
              <a:t>Greedy:</a:t>
            </a:r>
            <a:r>
              <a:rPr lang="en"/>
              <a:t> pick highest scoring transition at each step</a:t>
            </a:r>
            <a:endParaRPr/>
          </a:p>
          <a:p>
            <a:pPr indent="0" lvl="0" marL="0" rtl="0" algn="l">
              <a:spcBef>
                <a:spcPts val="1600"/>
              </a:spcBef>
              <a:spcAft>
                <a:spcPts val="0"/>
              </a:spcAft>
              <a:buNone/>
            </a:pPr>
            <a:r>
              <a:rPr b="1" lang="en">
                <a:solidFill>
                  <a:srgbClr val="0000FF"/>
                </a:solidFill>
              </a:rPr>
              <a:t>Beam search:</a:t>
            </a:r>
            <a:r>
              <a:rPr lang="en"/>
              <a:t> keep “beam” of k top-scoring candidates (up to complete trees)</a:t>
            </a:r>
            <a:endParaRPr/>
          </a:p>
          <a:p>
            <a:pPr indent="-342900" lvl="0" marL="457200" rtl="0" algn="l">
              <a:spcBef>
                <a:spcPts val="1600"/>
              </a:spcBef>
              <a:spcAft>
                <a:spcPts val="0"/>
              </a:spcAft>
              <a:buSzPts val="1800"/>
              <a:buChar char="●"/>
            </a:pPr>
            <a:r>
              <a:rPr lang="en"/>
              <a:t>Can do this during training as well!</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Inference: Beam Search</a:t>
            </a:r>
            <a:endParaRPr/>
          </a:p>
        </p:txBody>
      </p:sp>
      <p:sp>
        <p:nvSpPr>
          <p:cNvPr id="593" name="Google Shape;593;p70"/>
          <p:cNvSpPr txBox="1"/>
          <p:nvPr>
            <p:ph idx="1" type="body"/>
          </p:nvPr>
        </p:nvSpPr>
        <p:spPr>
          <a:xfrm>
            <a:off x="3832600" y="1225225"/>
            <a:ext cx="4999800" cy="10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Beam search:</a:t>
            </a:r>
            <a:r>
              <a:rPr lang="en"/>
              <a:t> keep “beam” of k top-scoring candidates (up to complete trees)</a:t>
            </a:r>
            <a:endParaRPr/>
          </a:p>
          <a:p>
            <a:pPr indent="-342900" lvl="0" marL="457200" rtl="0" algn="l">
              <a:spcBef>
                <a:spcPts val="1600"/>
              </a:spcBef>
              <a:spcAft>
                <a:spcPts val="0"/>
              </a:spcAft>
              <a:buSzPts val="1800"/>
              <a:buChar char="-"/>
            </a:pPr>
            <a:r>
              <a:rPr lang="en"/>
              <a:t>Similar to Viterbi, but can’t make Markov assumption</a:t>
            </a:r>
            <a:endParaRPr/>
          </a:p>
          <a:p>
            <a:pPr indent="-342900" lvl="0" marL="457200" rtl="0" algn="l">
              <a:spcBef>
                <a:spcPts val="0"/>
              </a:spcBef>
              <a:spcAft>
                <a:spcPts val="0"/>
              </a:spcAft>
              <a:buSzPts val="1800"/>
              <a:buChar char="-"/>
            </a:pPr>
            <a:r>
              <a:rPr lang="en"/>
              <a:t>Solution: keep top k </a:t>
            </a:r>
            <a:r>
              <a:rPr i="1" lang="en"/>
              <a:t>histories</a:t>
            </a:r>
            <a:endParaRPr i="1"/>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highlight>
                  <a:srgbClr val="FFF2CC"/>
                </a:highlight>
              </a:rPr>
              <a:t>Generate (k x num_actions) candidates</a:t>
            </a:r>
            <a:endParaRPr>
              <a:highlight>
                <a:srgbClr val="FFF2CC"/>
              </a:highlight>
            </a:endParaRPr>
          </a:p>
          <a:p>
            <a:pPr indent="-342900" lvl="0" marL="457200" rtl="0" algn="l">
              <a:spcBef>
                <a:spcPts val="0"/>
              </a:spcBef>
              <a:spcAft>
                <a:spcPts val="0"/>
              </a:spcAft>
              <a:buSzPts val="1800"/>
              <a:buAutoNum type="arabicPeriod"/>
            </a:pPr>
            <a:r>
              <a:rPr lang="en"/>
              <a:t>Sort and prune to top 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594" name="Google Shape;594;p70"/>
          <p:cNvSpPr/>
          <p:nvPr/>
        </p:nvSpPr>
        <p:spPr>
          <a:xfrm>
            <a:off x="682775" y="1543893"/>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595" name="Google Shape;595;p70"/>
          <p:cNvSpPr/>
          <p:nvPr/>
        </p:nvSpPr>
        <p:spPr>
          <a:xfrm>
            <a:off x="682775" y="2708547"/>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596" name="Google Shape;596;p70"/>
          <p:cNvSpPr/>
          <p:nvPr/>
        </p:nvSpPr>
        <p:spPr>
          <a:xfrm>
            <a:off x="682775" y="3873201"/>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597" name="Google Shape;597;p70"/>
          <p:cNvSpPr/>
          <p:nvPr/>
        </p:nvSpPr>
        <p:spPr>
          <a:xfrm>
            <a:off x="2141375" y="2320329"/>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598" name="Google Shape;598;p70"/>
          <p:cNvSpPr/>
          <p:nvPr/>
        </p:nvSpPr>
        <p:spPr>
          <a:xfrm>
            <a:off x="2141375" y="2708547"/>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599" name="Google Shape;599;p70"/>
          <p:cNvSpPr/>
          <p:nvPr/>
        </p:nvSpPr>
        <p:spPr>
          <a:xfrm>
            <a:off x="2141375" y="3096765"/>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600" name="Google Shape;600;p70"/>
          <p:cNvSpPr/>
          <p:nvPr/>
        </p:nvSpPr>
        <p:spPr>
          <a:xfrm>
            <a:off x="2141375" y="1155675"/>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601" name="Google Shape;601;p70"/>
          <p:cNvSpPr/>
          <p:nvPr/>
        </p:nvSpPr>
        <p:spPr>
          <a:xfrm>
            <a:off x="2141375" y="1543893"/>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602" name="Google Shape;602;p70"/>
          <p:cNvSpPr/>
          <p:nvPr/>
        </p:nvSpPr>
        <p:spPr>
          <a:xfrm>
            <a:off x="2141375" y="1932111"/>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603" name="Google Shape;603;p70"/>
          <p:cNvSpPr/>
          <p:nvPr/>
        </p:nvSpPr>
        <p:spPr>
          <a:xfrm>
            <a:off x="2141375" y="3484983"/>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604" name="Google Shape;604;p70"/>
          <p:cNvSpPr/>
          <p:nvPr/>
        </p:nvSpPr>
        <p:spPr>
          <a:xfrm>
            <a:off x="2141375" y="3873201"/>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605" name="Google Shape;605;p70"/>
          <p:cNvSpPr/>
          <p:nvPr/>
        </p:nvSpPr>
        <p:spPr>
          <a:xfrm>
            <a:off x="2141375" y="4261419"/>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cxnSp>
        <p:nvCxnSpPr>
          <p:cNvPr id="606" name="Google Shape;606;p70"/>
          <p:cNvCxnSpPr>
            <a:stCxn id="594" idx="3"/>
            <a:endCxn id="600" idx="1"/>
          </p:cNvCxnSpPr>
          <p:nvPr/>
        </p:nvCxnSpPr>
        <p:spPr>
          <a:xfrm flipH="1" rot="10800000">
            <a:off x="1583975" y="1291893"/>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07" name="Google Shape;607;p70"/>
          <p:cNvCxnSpPr>
            <a:stCxn id="594" idx="3"/>
            <a:endCxn id="601" idx="1"/>
          </p:cNvCxnSpPr>
          <p:nvPr/>
        </p:nvCxnSpPr>
        <p:spPr>
          <a:xfrm>
            <a:off x="1583975" y="1680093"/>
            <a:ext cx="557400" cy="6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08" name="Google Shape;608;p70"/>
          <p:cNvCxnSpPr>
            <a:stCxn id="594" idx="3"/>
            <a:endCxn id="602" idx="1"/>
          </p:cNvCxnSpPr>
          <p:nvPr/>
        </p:nvCxnSpPr>
        <p:spPr>
          <a:xfrm>
            <a:off x="1583975" y="1680093"/>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09" name="Google Shape;609;p70"/>
          <p:cNvCxnSpPr>
            <a:stCxn id="595" idx="3"/>
            <a:endCxn id="597" idx="1"/>
          </p:cNvCxnSpPr>
          <p:nvPr/>
        </p:nvCxnSpPr>
        <p:spPr>
          <a:xfrm flipH="1" rot="10800000">
            <a:off x="1583975" y="2456547"/>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10" name="Google Shape;610;p70"/>
          <p:cNvCxnSpPr>
            <a:stCxn id="595" idx="3"/>
            <a:endCxn id="598" idx="1"/>
          </p:cNvCxnSpPr>
          <p:nvPr/>
        </p:nvCxnSpPr>
        <p:spPr>
          <a:xfrm>
            <a:off x="1583975" y="2844747"/>
            <a:ext cx="557400" cy="6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11" name="Google Shape;611;p70"/>
          <p:cNvCxnSpPr>
            <a:stCxn id="595" idx="3"/>
            <a:endCxn id="599" idx="1"/>
          </p:cNvCxnSpPr>
          <p:nvPr/>
        </p:nvCxnSpPr>
        <p:spPr>
          <a:xfrm>
            <a:off x="1583975" y="2844747"/>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12" name="Google Shape;612;p70"/>
          <p:cNvCxnSpPr>
            <a:stCxn id="596" idx="3"/>
            <a:endCxn id="603" idx="1"/>
          </p:cNvCxnSpPr>
          <p:nvPr/>
        </p:nvCxnSpPr>
        <p:spPr>
          <a:xfrm flipH="1" rot="10800000">
            <a:off x="1583975" y="3621201"/>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13" name="Google Shape;613;p70"/>
          <p:cNvCxnSpPr>
            <a:stCxn id="596" idx="3"/>
            <a:endCxn id="604" idx="1"/>
          </p:cNvCxnSpPr>
          <p:nvPr/>
        </p:nvCxnSpPr>
        <p:spPr>
          <a:xfrm>
            <a:off x="1583975" y="4009401"/>
            <a:ext cx="557400" cy="6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14" name="Google Shape;614;p70"/>
          <p:cNvCxnSpPr>
            <a:stCxn id="596" idx="3"/>
            <a:endCxn id="605" idx="1"/>
          </p:cNvCxnSpPr>
          <p:nvPr/>
        </p:nvCxnSpPr>
        <p:spPr>
          <a:xfrm>
            <a:off x="1583975" y="4009401"/>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sp>
        <p:nvSpPr>
          <p:cNvPr id="615" name="Google Shape;615;p70"/>
          <p:cNvSpPr/>
          <p:nvPr/>
        </p:nvSpPr>
        <p:spPr>
          <a:xfrm rot="-5400000">
            <a:off x="1078775" y="4157350"/>
            <a:ext cx="109200" cy="1093800"/>
          </a:xfrm>
          <a:prstGeom prst="leftBracket">
            <a:avLst>
              <a:gd fmla="val 833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0"/>
          <p:cNvSpPr/>
          <p:nvPr/>
        </p:nvSpPr>
        <p:spPr>
          <a:xfrm rot="-5400000">
            <a:off x="2537375" y="4157350"/>
            <a:ext cx="109200" cy="1093800"/>
          </a:xfrm>
          <a:prstGeom prst="leftBracket">
            <a:avLst>
              <a:gd fmla="val 833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0"/>
          <p:cNvSpPr txBox="1"/>
          <p:nvPr/>
        </p:nvSpPr>
        <p:spPr>
          <a:xfrm>
            <a:off x="586475" y="4759325"/>
            <a:ext cx="10938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Step 0 beam</a:t>
            </a:r>
            <a:endParaRPr sz="1200"/>
          </a:p>
        </p:txBody>
      </p:sp>
      <p:sp>
        <p:nvSpPr>
          <p:cNvPr id="618" name="Google Shape;618;p70"/>
          <p:cNvSpPr txBox="1"/>
          <p:nvPr/>
        </p:nvSpPr>
        <p:spPr>
          <a:xfrm>
            <a:off x="1827275" y="4759325"/>
            <a:ext cx="15294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Step 1 candidates</a:t>
            </a:r>
            <a:endParaRPr sz="1200"/>
          </a:p>
        </p:txBody>
      </p:sp>
      <p:sp>
        <p:nvSpPr>
          <p:cNvPr id="619" name="Google Shape;619;p70"/>
          <p:cNvSpPr txBox="1"/>
          <p:nvPr/>
        </p:nvSpPr>
        <p:spPr>
          <a:xfrm>
            <a:off x="3042575" y="1147225"/>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-1.7</a:t>
            </a:r>
            <a:endParaRPr sz="1200">
              <a:solidFill>
                <a:srgbClr val="980000"/>
              </a:solidFill>
            </a:endParaRPr>
          </a:p>
        </p:txBody>
      </p:sp>
      <p:sp>
        <p:nvSpPr>
          <p:cNvPr id="620" name="Google Shape;620;p70"/>
          <p:cNvSpPr txBox="1"/>
          <p:nvPr/>
        </p:nvSpPr>
        <p:spPr>
          <a:xfrm>
            <a:off x="3042575" y="2320325"/>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-2.6</a:t>
            </a:r>
            <a:endParaRPr sz="1200">
              <a:solidFill>
                <a:srgbClr val="980000"/>
              </a:solidFill>
            </a:endParaRPr>
          </a:p>
        </p:txBody>
      </p:sp>
      <p:sp>
        <p:nvSpPr>
          <p:cNvPr id="621" name="Google Shape;621;p70"/>
          <p:cNvSpPr txBox="1"/>
          <p:nvPr/>
        </p:nvSpPr>
        <p:spPr>
          <a:xfrm>
            <a:off x="3042575" y="3873500"/>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-3.1</a:t>
            </a:r>
            <a:endParaRPr sz="1200">
              <a:solidFill>
                <a:srgbClr val="980000"/>
              </a:solidFill>
            </a:endParaRPr>
          </a:p>
        </p:txBody>
      </p:sp>
      <p:sp>
        <p:nvSpPr>
          <p:cNvPr id="622" name="Google Shape;622;p70"/>
          <p:cNvSpPr txBox="1"/>
          <p:nvPr/>
        </p:nvSpPr>
        <p:spPr>
          <a:xfrm>
            <a:off x="3042575" y="3485138"/>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-3.4</a:t>
            </a:r>
            <a:endParaRPr sz="1200">
              <a:solidFill>
                <a:srgbClr val="980000"/>
              </a:solidFill>
            </a:endParaRPr>
          </a:p>
        </p:txBody>
      </p:sp>
      <p:sp>
        <p:nvSpPr>
          <p:cNvPr id="623" name="Google Shape;623;p70"/>
          <p:cNvSpPr txBox="1"/>
          <p:nvPr/>
        </p:nvSpPr>
        <p:spPr>
          <a:xfrm>
            <a:off x="3042575" y="1932088"/>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-4.0</a:t>
            </a:r>
            <a:endParaRPr sz="1200">
              <a:solidFill>
                <a:srgbClr val="980000"/>
              </a:solidFill>
            </a:endParaRPr>
          </a:p>
        </p:txBody>
      </p:sp>
      <p:sp>
        <p:nvSpPr>
          <p:cNvPr id="624" name="Google Shape;624;p70"/>
          <p:cNvSpPr txBox="1"/>
          <p:nvPr/>
        </p:nvSpPr>
        <p:spPr>
          <a:xfrm>
            <a:off x="3042575" y="1543875"/>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-5.2</a:t>
            </a:r>
            <a:endParaRPr sz="1200">
              <a:solidFill>
                <a:srgbClr val="980000"/>
              </a:solidFill>
            </a:endParaRPr>
          </a:p>
        </p:txBody>
      </p:sp>
      <p:sp>
        <p:nvSpPr>
          <p:cNvPr id="625" name="Google Shape;625;p70"/>
          <p:cNvSpPr txBox="1"/>
          <p:nvPr/>
        </p:nvSpPr>
        <p:spPr>
          <a:xfrm>
            <a:off x="3042575" y="2708550"/>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-8.7</a:t>
            </a:r>
            <a:endParaRPr sz="1200">
              <a:solidFill>
                <a:srgbClr val="980000"/>
              </a:solidFill>
            </a:endParaRPr>
          </a:p>
        </p:txBody>
      </p:sp>
      <p:sp>
        <p:nvSpPr>
          <p:cNvPr id="626" name="Google Shape;626;p70"/>
          <p:cNvSpPr txBox="1"/>
          <p:nvPr/>
        </p:nvSpPr>
        <p:spPr>
          <a:xfrm>
            <a:off x="3042575" y="3096763"/>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-4.5</a:t>
            </a:r>
            <a:endParaRPr sz="1200">
              <a:solidFill>
                <a:srgbClr val="980000"/>
              </a:solidFill>
            </a:endParaRPr>
          </a:p>
        </p:txBody>
      </p:sp>
      <p:sp>
        <p:nvSpPr>
          <p:cNvPr id="627" name="Google Shape;627;p70"/>
          <p:cNvSpPr txBox="1"/>
          <p:nvPr/>
        </p:nvSpPr>
        <p:spPr>
          <a:xfrm>
            <a:off x="3042575" y="4261425"/>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-10.0</a:t>
            </a:r>
            <a:endParaRPr sz="1200">
              <a:solidFill>
                <a:srgbClr val="98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Inference: Beam Search</a:t>
            </a:r>
            <a:endParaRPr/>
          </a:p>
        </p:txBody>
      </p:sp>
      <p:sp>
        <p:nvSpPr>
          <p:cNvPr id="633" name="Google Shape;633;p71"/>
          <p:cNvSpPr txBox="1"/>
          <p:nvPr>
            <p:ph idx="1" type="body"/>
          </p:nvPr>
        </p:nvSpPr>
        <p:spPr>
          <a:xfrm>
            <a:off x="3832600" y="1225225"/>
            <a:ext cx="4999800" cy="10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Beam search:</a:t>
            </a:r>
            <a:r>
              <a:rPr lang="en"/>
              <a:t> keep “beam” of k top-scoring candidates (up to complete trees)</a:t>
            </a:r>
            <a:endParaRPr/>
          </a:p>
          <a:p>
            <a:pPr indent="-342900" lvl="0" marL="457200" rtl="0" algn="l">
              <a:spcBef>
                <a:spcPts val="1600"/>
              </a:spcBef>
              <a:spcAft>
                <a:spcPts val="0"/>
              </a:spcAft>
              <a:buSzPts val="1800"/>
              <a:buChar char="-"/>
            </a:pPr>
            <a:r>
              <a:rPr lang="en"/>
              <a:t>Similar to Viterbi, but can’t make Markov assumption</a:t>
            </a:r>
            <a:endParaRPr/>
          </a:p>
          <a:p>
            <a:pPr indent="-342900" lvl="0" marL="457200" rtl="0" algn="l">
              <a:spcBef>
                <a:spcPts val="0"/>
              </a:spcBef>
              <a:spcAft>
                <a:spcPts val="0"/>
              </a:spcAft>
              <a:buSzPts val="1800"/>
              <a:buChar char="-"/>
            </a:pPr>
            <a:r>
              <a:rPr lang="en"/>
              <a:t>Solution: keep top k </a:t>
            </a:r>
            <a:r>
              <a:rPr i="1" lang="en"/>
              <a:t>histories</a:t>
            </a:r>
            <a:endParaRPr i="1"/>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Generate (k x num_actions) candidates</a:t>
            </a:r>
            <a:endParaRPr/>
          </a:p>
          <a:p>
            <a:pPr indent="-342900" lvl="0" marL="457200" rtl="0" algn="l">
              <a:spcBef>
                <a:spcPts val="0"/>
              </a:spcBef>
              <a:spcAft>
                <a:spcPts val="0"/>
              </a:spcAft>
              <a:buSzPts val="1800"/>
              <a:buAutoNum type="arabicPeriod"/>
            </a:pPr>
            <a:r>
              <a:rPr lang="en">
                <a:highlight>
                  <a:srgbClr val="FFF2CC"/>
                </a:highlight>
              </a:rPr>
              <a:t>Sort</a:t>
            </a:r>
            <a:r>
              <a:rPr lang="en"/>
              <a:t> and prune to top 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34" name="Google Shape;634;p71"/>
          <p:cNvSpPr/>
          <p:nvPr/>
        </p:nvSpPr>
        <p:spPr>
          <a:xfrm>
            <a:off x="682775" y="1543893"/>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635" name="Google Shape;635;p71"/>
          <p:cNvSpPr/>
          <p:nvPr/>
        </p:nvSpPr>
        <p:spPr>
          <a:xfrm>
            <a:off x="682775" y="2708547"/>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636" name="Google Shape;636;p71"/>
          <p:cNvSpPr/>
          <p:nvPr/>
        </p:nvSpPr>
        <p:spPr>
          <a:xfrm>
            <a:off x="682775" y="3873201"/>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637" name="Google Shape;637;p71"/>
          <p:cNvSpPr/>
          <p:nvPr/>
        </p:nvSpPr>
        <p:spPr>
          <a:xfrm>
            <a:off x="2141375" y="1543893"/>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638" name="Google Shape;638;p71"/>
          <p:cNvSpPr/>
          <p:nvPr/>
        </p:nvSpPr>
        <p:spPr>
          <a:xfrm>
            <a:off x="2141375" y="3873201"/>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639" name="Google Shape;639;p71"/>
          <p:cNvSpPr/>
          <p:nvPr/>
        </p:nvSpPr>
        <p:spPr>
          <a:xfrm>
            <a:off x="2141375" y="3096765"/>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640" name="Google Shape;640;p71"/>
          <p:cNvSpPr/>
          <p:nvPr/>
        </p:nvSpPr>
        <p:spPr>
          <a:xfrm>
            <a:off x="2141375" y="1155675"/>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641" name="Google Shape;641;p71"/>
          <p:cNvSpPr/>
          <p:nvPr/>
        </p:nvSpPr>
        <p:spPr>
          <a:xfrm>
            <a:off x="2141375" y="3484983"/>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642" name="Google Shape;642;p71"/>
          <p:cNvSpPr/>
          <p:nvPr/>
        </p:nvSpPr>
        <p:spPr>
          <a:xfrm>
            <a:off x="2141375" y="2708547"/>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643" name="Google Shape;643;p71"/>
          <p:cNvSpPr/>
          <p:nvPr/>
        </p:nvSpPr>
        <p:spPr>
          <a:xfrm>
            <a:off x="2141375" y="2320329"/>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644" name="Google Shape;644;p71"/>
          <p:cNvSpPr/>
          <p:nvPr/>
        </p:nvSpPr>
        <p:spPr>
          <a:xfrm>
            <a:off x="2141375" y="1932111"/>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645" name="Google Shape;645;p71"/>
          <p:cNvSpPr/>
          <p:nvPr/>
        </p:nvSpPr>
        <p:spPr>
          <a:xfrm>
            <a:off x="2141375" y="4261419"/>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cxnSp>
        <p:nvCxnSpPr>
          <p:cNvPr id="646" name="Google Shape;646;p71"/>
          <p:cNvCxnSpPr>
            <a:stCxn id="634" idx="3"/>
            <a:endCxn id="640" idx="1"/>
          </p:cNvCxnSpPr>
          <p:nvPr/>
        </p:nvCxnSpPr>
        <p:spPr>
          <a:xfrm flipH="1" rot="10800000">
            <a:off x="1583975" y="1291893"/>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47" name="Google Shape;647;p71"/>
          <p:cNvCxnSpPr>
            <a:stCxn id="634" idx="3"/>
            <a:endCxn id="641" idx="1"/>
          </p:cNvCxnSpPr>
          <p:nvPr/>
        </p:nvCxnSpPr>
        <p:spPr>
          <a:xfrm>
            <a:off x="1583975" y="1680093"/>
            <a:ext cx="557400" cy="19410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48" name="Google Shape;648;p71"/>
          <p:cNvCxnSpPr>
            <a:stCxn id="634" idx="3"/>
            <a:endCxn id="642" idx="1"/>
          </p:cNvCxnSpPr>
          <p:nvPr/>
        </p:nvCxnSpPr>
        <p:spPr>
          <a:xfrm>
            <a:off x="1583975" y="1680093"/>
            <a:ext cx="557400" cy="11646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49" name="Google Shape;649;p71"/>
          <p:cNvCxnSpPr>
            <a:stCxn id="635" idx="3"/>
            <a:endCxn id="637" idx="1"/>
          </p:cNvCxnSpPr>
          <p:nvPr/>
        </p:nvCxnSpPr>
        <p:spPr>
          <a:xfrm flipH="1" rot="10800000">
            <a:off x="1583975" y="1680147"/>
            <a:ext cx="557400" cy="11646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50" name="Google Shape;650;p71"/>
          <p:cNvCxnSpPr>
            <a:stCxn id="635" idx="3"/>
            <a:endCxn id="638" idx="1"/>
          </p:cNvCxnSpPr>
          <p:nvPr/>
        </p:nvCxnSpPr>
        <p:spPr>
          <a:xfrm>
            <a:off x="1583975" y="2844747"/>
            <a:ext cx="557400" cy="11646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51" name="Google Shape;651;p71"/>
          <p:cNvCxnSpPr>
            <a:stCxn id="635" idx="3"/>
            <a:endCxn id="639" idx="1"/>
          </p:cNvCxnSpPr>
          <p:nvPr/>
        </p:nvCxnSpPr>
        <p:spPr>
          <a:xfrm>
            <a:off x="1583975" y="2844747"/>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52" name="Google Shape;652;p71"/>
          <p:cNvCxnSpPr>
            <a:stCxn id="636" idx="3"/>
            <a:endCxn id="643" idx="1"/>
          </p:cNvCxnSpPr>
          <p:nvPr/>
        </p:nvCxnSpPr>
        <p:spPr>
          <a:xfrm flipH="1" rot="10800000">
            <a:off x="1583975" y="2456601"/>
            <a:ext cx="557400" cy="15528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53" name="Google Shape;653;p71"/>
          <p:cNvCxnSpPr>
            <a:stCxn id="636" idx="3"/>
            <a:endCxn id="644" idx="1"/>
          </p:cNvCxnSpPr>
          <p:nvPr/>
        </p:nvCxnSpPr>
        <p:spPr>
          <a:xfrm flipH="1" rot="10800000">
            <a:off x="1583975" y="2068401"/>
            <a:ext cx="557400" cy="19410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54" name="Google Shape;654;p71"/>
          <p:cNvCxnSpPr>
            <a:stCxn id="636" idx="3"/>
            <a:endCxn id="645" idx="1"/>
          </p:cNvCxnSpPr>
          <p:nvPr/>
        </p:nvCxnSpPr>
        <p:spPr>
          <a:xfrm>
            <a:off x="1583975" y="4009401"/>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sp>
        <p:nvSpPr>
          <p:cNvPr id="655" name="Google Shape;655;p71"/>
          <p:cNvSpPr/>
          <p:nvPr/>
        </p:nvSpPr>
        <p:spPr>
          <a:xfrm rot="-5400000">
            <a:off x="1078775" y="4157350"/>
            <a:ext cx="109200" cy="1093800"/>
          </a:xfrm>
          <a:prstGeom prst="leftBracket">
            <a:avLst>
              <a:gd fmla="val 833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1"/>
          <p:cNvSpPr/>
          <p:nvPr/>
        </p:nvSpPr>
        <p:spPr>
          <a:xfrm rot="-5400000">
            <a:off x="2537375" y="4157350"/>
            <a:ext cx="109200" cy="1093800"/>
          </a:xfrm>
          <a:prstGeom prst="leftBracket">
            <a:avLst>
              <a:gd fmla="val 833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1"/>
          <p:cNvSpPr txBox="1"/>
          <p:nvPr/>
        </p:nvSpPr>
        <p:spPr>
          <a:xfrm>
            <a:off x="1827275" y="4759325"/>
            <a:ext cx="15294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Step 1 candidates</a:t>
            </a:r>
            <a:endParaRPr sz="1200"/>
          </a:p>
        </p:txBody>
      </p:sp>
      <p:sp>
        <p:nvSpPr>
          <p:cNvPr id="658" name="Google Shape;658;p71"/>
          <p:cNvSpPr txBox="1"/>
          <p:nvPr/>
        </p:nvSpPr>
        <p:spPr>
          <a:xfrm>
            <a:off x="586475" y="4759325"/>
            <a:ext cx="10938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Step 0 beam</a:t>
            </a:r>
            <a:endParaRPr sz="1200"/>
          </a:p>
        </p:txBody>
      </p:sp>
      <p:sp>
        <p:nvSpPr>
          <p:cNvPr id="659" name="Google Shape;659;p71"/>
          <p:cNvSpPr txBox="1"/>
          <p:nvPr/>
        </p:nvSpPr>
        <p:spPr>
          <a:xfrm>
            <a:off x="3042575" y="1147225"/>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-1.7</a:t>
            </a:r>
            <a:endParaRPr sz="1200">
              <a:solidFill>
                <a:srgbClr val="980000"/>
              </a:solidFill>
            </a:endParaRPr>
          </a:p>
        </p:txBody>
      </p:sp>
      <p:sp>
        <p:nvSpPr>
          <p:cNvPr id="660" name="Google Shape;660;p71"/>
          <p:cNvSpPr txBox="1"/>
          <p:nvPr/>
        </p:nvSpPr>
        <p:spPr>
          <a:xfrm>
            <a:off x="3042575" y="1543900"/>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-2.6</a:t>
            </a:r>
            <a:endParaRPr sz="1200">
              <a:solidFill>
                <a:srgbClr val="980000"/>
              </a:solidFill>
            </a:endParaRPr>
          </a:p>
        </p:txBody>
      </p:sp>
      <p:sp>
        <p:nvSpPr>
          <p:cNvPr id="661" name="Google Shape;661;p71"/>
          <p:cNvSpPr txBox="1"/>
          <p:nvPr/>
        </p:nvSpPr>
        <p:spPr>
          <a:xfrm>
            <a:off x="3042575" y="1932100"/>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-3.1</a:t>
            </a:r>
            <a:endParaRPr sz="1200">
              <a:solidFill>
                <a:srgbClr val="980000"/>
              </a:solidFill>
            </a:endParaRPr>
          </a:p>
        </p:txBody>
      </p:sp>
      <p:sp>
        <p:nvSpPr>
          <p:cNvPr id="662" name="Google Shape;662;p71"/>
          <p:cNvSpPr txBox="1"/>
          <p:nvPr/>
        </p:nvSpPr>
        <p:spPr>
          <a:xfrm>
            <a:off x="3042575" y="2320300"/>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-3.4</a:t>
            </a:r>
            <a:endParaRPr sz="1200">
              <a:solidFill>
                <a:srgbClr val="980000"/>
              </a:solidFill>
            </a:endParaRPr>
          </a:p>
        </p:txBody>
      </p:sp>
      <p:sp>
        <p:nvSpPr>
          <p:cNvPr id="663" name="Google Shape;663;p71"/>
          <p:cNvSpPr txBox="1"/>
          <p:nvPr/>
        </p:nvSpPr>
        <p:spPr>
          <a:xfrm>
            <a:off x="3042575" y="2708538"/>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-4.0</a:t>
            </a:r>
            <a:endParaRPr sz="1200">
              <a:solidFill>
                <a:srgbClr val="980000"/>
              </a:solidFill>
            </a:endParaRPr>
          </a:p>
        </p:txBody>
      </p:sp>
      <p:sp>
        <p:nvSpPr>
          <p:cNvPr id="664" name="Google Shape;664;p71"/>
          <p:cNvSpPr txBox="1"/>
          <p:nvPr/>
        </p:nvSpPr>
        <p:spPr>
          <a:xfrm>
            <a:off x="3042575" y="3096763"/>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-4.5</a:t>
            </a:r>
            <a:endParaRPr sz="1200">
              <a:solidFill>
                <a:srgbClr val="980000"/>
              </a:solidFill>
            </a:endParaRPr>
          </a:p>
        </p:txBody>
      </p:sp>
      <p:sp>
        <p:nvSpPr>
          <p:cNvPr id="665" name="Google Shape;665;p71"/>
          <p:cNvSpPr txBox="1"/>
          <p:nvPr/>
        </p:nvSpPr>
        <p:spPr>
          <a:xfrm>
            <a:off x="3042575" y="3484963"/>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-5.2</a:t>
            </a:r>
            <a:endParaRPr sz="1200">
              <a:solidFill>
                <a:srgbClr val="980000"/>
              </a:solidFill>
            </a:endParaRPr>
          </a:p>
        </p:txBody>
      </p:sp>
      <p:sp>
        <p:nvSpPr>
          <p:cNvPr id="666" name="Google Shape;666;p71"/>
          <p:cNvSpPr txBox="1"/>
          <p:nvPr/>
        </p:nvSpPr>
        <p:spPr>
          <a:xfrm>
            <a:off x="3042575" y="3873200"/>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-8.7</a:t>
            </a:r>
            <a:endParaRPr sz="1200">
              <a:solidFill>
                <a:srgbClr val="980000"/>
              </a:solidFill>
            </a:endParaRPr>
          </a:p>
        </p:txBody>
      </p:sp>
      <p:sp>
        <p:nvSpPr>
          <p:cNvPr id="667" name="Google Shape;667;p71"/>
          <p:cNvSpPr txBox="1"/>
          <p:nvPr/>
        </p:nvSpPr>
        <p:spPr>
          <a:xfrm>
            <a:off x="3042575" y="4261425"/>
            <a:ext cx="5463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80000"/>
                </a:solidFill>
              </a:rPr>
              <a:t>-10.0</a:t>
            </a:r>
            <a:endParaRPr sz="1200">
              <a:solidFill>
                <a:srgbClr val="98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72"/>
          <p:cNvSpPr/>
          <p:nvPr/>
        </p:nvSpPr>
        <p:spPr>
          <a:xfrm>
            <a:off x="2045075" y="1039975"/>
            <a:ext cx="1093800" cy="199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Inference: Beam Search</a:t>
            </a:r>
            <a:endParaRPr/>
          </a:p>
        </p:txBody>
      </p:sp>
      <p:sp>
        <p:nvSpPr>
          <p:cNvPr id="674" name="Google Shape;674;p72"/>
          <p:cNvSpPr txBox="1"/>
          <p:nvPr>
            <p:ph idx="1" type="body"/>
          </p:nvPr>
        </p:nvSpPr>
        <p:spPr>
          <a:xfrm>
            <a:off x="3832600" y="1225225"/>
            <a:ext cx="4999800" cy="10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Beam search:</a:t>
            </a:r>
            <a:r>
              <a:rPr lang="en"/>
              <a:t> keep “beam” of k top-scoring candidates (up to complete trees)</a:t>
            </a:r>
            <a:endParaRPr/>
          </a:p>
          <a:p>
            <a:pPr indent="-342900" lvl="0" marL="457200" rtl="0" algn="l">
              <a:spcBef>
                <a:spcPts val="1600"/>
              </a:spcBef>
              <a:spcAft>
                <a:spcPts val="0"/>
              </a:spcAft>
              <a:buSzPts val="1800"/>
              <a:buChar char="-"/>
            </a:pPr>
            <a:r>
              <a:rPr lang="en"/>
              <a:t>Similar to Viterbi, but can’t make Markov assumption</a:t>
            </a:r>
            <a:endParaRPr/>
          </a:p>
          <a:p>
            <a:pPr indent="-342900" lvl="0" marL="457200" rtl="0" algn="l">
              <a:spcBef>
                <a:spcPts val="0"/>
              </a:spcBef>
              <a:spcAft>
                <a:spcPts val="0"/>
              </a:spcAft>
              <a:buSzPts val="1800"/>
              <a:buChar char="-"/>
            </a:pPr>
            <a:r>
              <a:rPr lang="en"/>
              <a:t>Solution: keep top k </a:t>
            </a:r>
            <a:r>
              <a:rPr i="1" lang="en"/>
              <a:t>histories</a:t>
            </a:r>
            <a:endParaRPr i="1"/>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Generate (k x num_actions) candidates</a:t>
            </a:r>
            <a:endParaRPr/>
          </a:p>
          <a:p>
            <a:pPr indent="-342900" lvl="0" marL="457200" rtl="0" algn="l">
              <a:spcBef>
                <a:spcPts val="0"/>
              </a:spcBef>
              <a:spcAft>
                <a:spcPts val="0"/>
              </a:spcAft>
              <a:buSzPts val="1800"/>
              <a:buAutoNum type="arabicPeriod"/>
            </a:pPr>
            <a:r>
              <a:rPr lang="en"/>
              <a:t>Sort and </a:t>
            </a:r>
            <a:r>
              <a:rPr lang="en">
                <a:highlight>
                  <a:srgbClr val="FFF2CC"/>
                </a:highlight>
              </a:rPr>
              <a:t>prune to top k</a:t>
            </a:r>
            <a:endParaRPr>
              <a:highlight>
                <a:srgbClr val="FFF2CC"/>
              </a:highlight>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75" name="Google Shape;675;p72"/>
          <p:cNvSpPr/>
          <p:nvPr/>
        </p:nvSpPr>
        <p:spPr>
          <a:xfrm>
            <a:off x="682775" y="1543893"/>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676" name="Google Shape;676;p72"/>
          <p:cNvSpPr/>
          <p:nvPr/>
        </p:nvSpPr>
        <p:spPr>
          <a:xfrm>
            <a:off x="682775" y="2708547"/>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677" name="Google Shape;677;p72"/>
          <p:cNvSpPr/>
          <p:nvPr/>
        </p:nvSpPr>
        <p:spPr>
          <a:xfrm>
            <a:off x="682775" y="3873201"/>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678" name="Google Shape;678;p72"/>
          <p:cNvSpPr/>
          <p:nvPr/>
        </p:nvSpPr>
        <p:spPr>
          <a:xfrm>
            <a:off x="2141375" y="1543893"/>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679" name="Google Shape;679;p72"/>
          <p:cNvSpPr/>
          <p:nvPr/>
        </p:nvSpPr>
        <p:spPr>
          <a:xfrm>
            <a:off x="2141375" y="3873201"/>
            <a:ext cx="901200" cy="272400"/>
          </a:xfrm>
          <a:prstGeom prst="roundRect">
            <a:avLst>
              <a:gd fmla="val 16667" name="adj"/>
            </a:avLst>
          </a:prstGeom>
          <a:solidFill>
            <a:srgbClr val="F3F3F3"/>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B7B7B7"/>
                </a:solidFill>
              </a:rPr>
              <a:t>Left-Arc</a:t>
            </a:r>
            <a:endParaRPr sz="1200">
              <a:solidFill>
                <a:srgbClr val="B7B7B7"/>
              </a:solidFill>
            </a:endParaRPr>
          </a:p>
        </p:txBody>
      </p:sp>
      <p:sp>
        <p:nvSpPr>
          <p:cNvPr id="680" name="Google Shape;680;p72"/>
          <p:cNvSpPr/>
          <p:nvPr/>
        </p:nvSpPr>
        <p:spPr>
          <a:xfrm>
            <a:off x="2141375" y="3096765"/>
            <a:ext cx="901200" cy="272400"/>
          </a:xfrm>
          <a:prstGeom prst="roundRect">
            <a:avLst>
              <a:gd fmla="val 16667" name="adj"/>
            </a:avLst>
          </a:prstGeom>
          <a:solidFill>
            <a:srgbClr val="F3F3F3"/>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B7B7B7"/>
                </a:solidFill>
              </a:rPr>
              <a:t>Right-Arc</a:t>
            </a:r>
            <a:endParaRPr sz="1200">
              <a:solidFill>
                <a:srgbClr val="B7B7B7"/>
              </a:solidFill>
            </a:endParaRPr>
          </a:p>
        </p:txBody>
      </p:sp>
      <p:sp>
        <p:nvSpPr>
          <p:cNvPr id="681" name="Google Shape;681;p72"/>
          <p:cNvSpPr/>
          <p:nvPr/>
        </p:nvSpPr>
        <p:spPr>
          <a:xfrm>
            <a:off x="2141375" y="1155675"/>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682" name="Google Shape;682;p72"/>
          <p:cNvSpPr/>
          <p:nvPr/>
        </p:nvSpPr>
        <p:spPr>
          <a:xfrm>
            <a:off x="2141375" y="3484983"/>
            <a:ext cx="901200" cy="272400"/>
          </a:xfrm>
          <a:prstGeom prst="roundRect">
            <a:avLst>
              <a:gd fmla="val 16667" name="adj"/>
            </a:avLst>
          </a:prstGeom>
          <a:solidFill>
            <a:srgbClr val="F3F3F3"/>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B7B7B7"/>
                </a:solidFill>
              </a:rPr>
              <a:t>Left-Arc</a:t>
            </a:r>
            <a:endParaRPr sz="1200">
              <a:solidFill>
                <a:srgbClr val="B7B7B7"/>
              </a:solidFill>
            </a:endParaRPr>
          </a:p>
        </p:txBody>
      </p:sp>
      <p:sp>
        <p:nvSpPr>
          <p:cNvPr id="683" name="Google Shape;683;p72"/>
          <p:cNvSpPr/>
          <p:nvPr/>
        </p:nvSpPr>
        <p:spPr>
          <a:xfrm>
            <a:off x="2141375" y="2708547"/>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684" name="Google Shape;684;p72"/>
          <p:cNvSpPr/>
          <p:nvPr/>
        </p:nvSpPr>
        <p:spPr>
          <a:xfrm>
            <a:off x="2141375" y="2320329"/>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685" name="Google Shape;685;p72"/>
          <p:cNvSpPr/>
          <p:nvPr/>
        </p:nvSpPr>
        <p:spPr>
          <a:xfrm>
            <a:off x="2141375" y="1932111"/>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686" name="Google Shape;686;p72"/>
          <p:cNvSpPr/>
          <p:nvPr/>
        </p:nvSpPr>
        <p:spPr>
          <a:xfrm>
            <a:off x="2141375" y="4261419"/>
            <a:ext cx="901200" cy="272400"/>
          </a:xfrm>
          <a:prstGeom prst="roundRect">
            <a:avLst>
              <a:gd fmla="val 16667" name="adj"/>
            </a:avLst>
          </a:prstGeom>
          <a:solidFill>
            <a:srgbClr val="F3F3F3"/>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B7B7B7"/>
                </a:solidFill>
              </a:rPr>
              <a:t>Right-Arc</a:t>
            </a:r>
            <a:endParaRPr sz="1200">
              <a:solidFill>
                <a:srgbClr val="B7B7B7"/>
              </a:solidFill>
            </a:endParaRPr>
          </a:p>
        </p:txBody>
      </p:sp>
      <p:cxnSp>
        <p:nvCxnSpPr>
          <p:cNvPr id="687" name="Google Shape;687;p72"/>
          <p:cNvCxnSpPr>
            <a:stCxn id="675" idx="3"/>
            <a:endCxn id="681" idx="1"/>
          </p:cNvCxnSpPr>
          <p:nvPr/>
        </p:nvCxnSpPr>
        <p:spPr>
          <a:xfrm flipH="1" rot="10800000">
            <a:off x="1583975" y="1291893"/>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88" name="Google Shape;688;p72"/>
          <p:cNvCxnSpPr>
            <a:stCxn id="675" idx="3"/>
            <a:endCxn id="682" idx="1"/>
          </p:cNvCxnSpPr>
          <p:nvPr/>
        </p:nvCxnSpPr>
        <p:spPr>
          <a:xfrm>
            <a:off x="1583975" y="1680093"/>
            <a:ext cx="557400" cy="19410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89" name="Google Shape;689;p72"/>
          <p:cNvCxnSpPr>
            <a:stCxn id="675" idx="3"/>
            <a:endCxn id="683" idx="1"/>
          </p:cNvCxnSpPr>
          <p:nvPr/>
        </p:nvCxnSpPr>
        <p:spPr>
          <a:xfrm>
            <a:off x="1583975" y="1680093"/>
            <a:ext cx="557400" cy="11646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90" name="Google Shape;690;p72"/>
          <p:cNvCxnSpPr>
            <a:stCxn id="676" idx="3"/>
            <a:endCxn id="678" idx="1"/>
          </p:cNvCxnSpPr>
          <p:nvPr/>
        </p:nvCxnSpPr>
        <p:spPr>
          <a:xfrm flipH="1" rot="10800000">
            <a:off x="1583975" y="1680147"/>
            <a:ext cx="557400" cy="11646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91" name="Google Shape;691;p72"/>
          <p:cNvCxnSpPr>
            <a:stCxn id="676" idx="3"/>
            <a:endCxn id="679" idx="1"/>
          </p:cNvCxnSpPr>
          <p:nvPr/>
        </p:nvCxnSpPr>
        <p:spPr>
          <a:xfrm>
            <a:off x="1583975" y="2844747"/>
            <a:ext cx="557400" cy="11646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92" name="Google Shape;692;p72"/>
          <p:cNvCxnSpPr>
            <a:stCxn id="676" idx="3"/>
            <a:endCxn id="680" idx="1"/>
          </p:cNvCxnSpPr>
          <p:nvPr/>
        </p:nvCxnSpPr>
        <p:spPr>
          <a:xfrm>
            <a:off x="1583975" y="2844747"/>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93" name="Google Shape;693;p72"/>
          <p:cNvCxnSpPr>
            <a:stCxn id="677" idx="3"/>
            <a:endCxn id="684" idx="1"/>
          </p:cNvCxnSpPr>
          <p:nvPr/>
        </p:nvCxnSpPr>
        <p:spPr>
          <a:xfrm flipH="1" rot="10800000">
            <a:off x="1583975" y="2456601"/>
            <a:ext cx="557400" cy="15528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94" name="Google Shape;694;p72"/>
          <p:cNvCxnSpPr>
            <a:stCxn id="677" idx="3"/>
            <a:endCxn id="685" idx="1"/>
          </p:cNvCxnSpPr>
          <p:nvPr/>
        </p:nvCxnSpPr>
        <p:spPr>
          <a:xfrm flipH="1" rot="10800000">
            <a:off x="1583975" y="2068401"/>
            <a:ext cx="557400" cy="19410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695" name="Google Shape;695;p72"/>
          <p:cNvCxnSpPr>
            <a:stCxn id="677" idx="3"/>
            <a:endCxn id="686" idx="1"/>
          </p:cNvCxnSpPr>
          <p:nvPr/>
        </p:nvCxnSpPr>
        <p:spPr>
          <a:xfrm>
            <a:off x="1583975" y="4009401"/>
            <a:ext cx="557400" cy="388200"/>
          </a:xfrm>
          <a:prstGeom prst="curvedConnector3">
            <a:avLst>
              <a:gd fmla="val 50000" name="adj1"/>
            </a:avLst>
          </a:prstGeom>
          <a:noFill/>
          <a:ln cap="flat" cmpd="sng" w="9525">
            <a:solidFill>
              <a:srgbClr val="666666"/>
            </a:solidFill>
            <a:prstDash val="solid"/>
            <a:round/>
            <a:headEnd len="med" w="med" type="none"/>
            <a:tailEnd len="med" w="med" type="triangle"/>
          </a:ln>
        </p:spPr>
      </p:cxnSp>
      <p:sp>
        <p:nvSpPr>
          <p:cNvPr id="696" name="Google Shape;696;p72"/>
          <p:cNvSpPr/>
          <p:nvPr/>
        </p:nvSpPr>
        <p:spPr>
          <a:xfrm rot="-5400000">
            <a:off x="1078775" y="4157350"/>
            <a:ext cx="109200" cy="1093800"/>
          </a:xfrm>
          <a:prstGeom prst="leftBracket">
            <a:avLst>
              <a:gd fmla="val 833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2"/>
          <p:cNvSpPr/>
          <p:nvPr/>
        </p:nvSpPr>
        <p:spPr>
          <a:xfrm rot="-5400000">
            <a:off x="2537375" y="4157350"/>
            <a:ext cx="109200" cy="1093800"/>
          </a:xfrm>
          <a:prstGeom prst="leftBracket">
            <a:avLst>
              <a:gd fmla="val 833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2"/>
          <p:cNvSpPr txBox="1"/>
          <p:nvPr/>
        </p:nvSpPr>
        <p:spPr>
          <a:xfrm>
            <a:off x="1827275" y="4759325"/>
            <a:ext cx="15294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Step 1 candidates</a:t>
            </a:r>
            <a:endParaRPr sz="1200"/>
          </a:p>
        </p:txBody>
      </p:sp>
      <p:sp>
        <p:nvSpPr>
          <p:cNvPr id="699" name="Google Shape;699;p72"/>
          <p:cNvSpPr txBox="1"/>
          <p:nvPr/>
        </p:nvSpPr>
        <p:spPr>
          <a:xfrm>
            <a:off x="586475" y="4759325"/>
            <a:ext cx="10938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Step 0 beam</a:t>
            </a:r>
            <a:endParaRPr sz="1200"/>
          </a:p>
        </p:txBody>
      </p:sp>
      <p:sp>
        <p:nvSpPr>
          <p:cNvPr id="700" name="Google Shape;700;p72"/>
          <p:cNvSpPr txBox="1"/>
          <p:nvPr/>
        </p:nvSpPr>
        <p:spPr>
          <a:xfrm>
            <a:off x="3138875" y="1039975"/>
            <a:ext cx="801000" cy="3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k = 5</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Google Shape;705;p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Inference: Beam Search</a:t>
            </a:r>
            <a:endParaRPr/>
          </a:p>
        </p:txBody>
      </p:sp>
      <p:sp>
        <p:nvSpPr>
          <p:cNvPr id="706" name="Google Shape;706;p73"/>
          <p:cNvSpPr txBox="1"/>
          <p:nvPr>
            <p:ph idx="1" type="body"/>
          </p:nvPr>
        </p:nvSpPr>
        <p:spPr>
          <a:xfrm>
            <a:off x="3832600" y="1225225"/>
            <a:ext cx="4999800" cy="10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Beam search:</a:t>
            </a:r>
            <a:r>
              <a:rPr lang="en"/>
              <a:t> keep “beam” of k top-scoring candidates (up to complete trees)</a:t>
            </a:r>
            <a:endParaRPr/>
          </a:p>
          <a:p>
            <a:pPr indent="-342900" lvl="0" marL="457200" rtl="0" algn="l">
              <a:spcBef>
                <a:spcPts val="1600"/>
              </a:spcBef>
              <a:spcAft>
                <a:spcPts val="0"/>
              </a:spcAft>
              <a:buSzPts val="1800"/>
              <a:buChar char="-"/>
            </a:pPr>
            <a:r>
              <a:rPr lang="en"/>
              <a:t>Similar to Viterbi, but can’t make Markov assumption</a:t>
            </a:r>
            <a:endParaRPr/>
          </a:p>
          <a:p>
            <a:pPr indent="-342900" lvl="0" marL="457200" rtl="0" algn="l">
              <a:spcBef>
                <a:spcPts val="0"/>
              </a:spcBef>
              <a:spcAft>
                <a:spcPts val="0"/>
              </a:spcAft>
              <a:buSzPts val="1800"/>
              <a:buChar char="-"/>
            </a:pPr>
            <a:r>
              <a:rPr lang="en"/>
              <a:t>Solution: keep top k </a:t>
            </a:r>
            <a:r>
              <a:rPr i="1" lang="en"/>
              <a:t>histories</a:t>
            </a:r>
            <a:endParaRPr i="1"/>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Generate (k x num_actions) candidates</a:t>
            </a:r>
            <a:endParaRPr/>
          </a:p>
          <a:p>
            <a:pPr indent="-342900" lvl="0" marL="457200" rtl="0" algn="l">
              <a:spcBef>
                <a:spcPts val="0"/>
              </a:spcBef>
              <a:spcAft>
                <a:spcPts val="0"/>
              </a:spcAft>
              <a:buSzPts val="1800"/>
              <a:buAutoNum type="arabicPeriod"/>
            </a:pPr>
            <a:r>
              <a:rPr lang="en"/>
              <a:t>Sort and </a:t>
            </a:r>
            <a:r>
              <a:rPr lang="en">
                <a:highlight>
                  <a:srgbClr val="FFF2CC"/>
                </a:highlight>
              </a:rPr>
              <a:t>prune to top k</a:t>
            </a:r>
            <a:endParaRPr>
              <a:highlight>
                <a:srgbClr val="FFF2CC"/>
              </a:highlight>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07" name="Google Shape;707;p73"/>
          <p:cNvSpPr/>
          <p:nvPr/>
        </p:nvSpPr>
        <p:spPr>
          <a:xfrm>
            <a:off x="682775" y="1543893"/>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708" name="Google Shape;708;p73"/>
          <p:cNvSpPr/>
          <p:nvPr/>
        </p:nvSpPr>
        <p:spPr>
          <a:xfrm>
            <a:off x="682775" y="2708547"/>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709" name="Google Shape;709;p73"/>
          <p:cNvSpPr/>
          <p:nvPr/>
        </p:nvSpPr>
        <p:spPr>
          <a:xfrm>
            <a:off x="682775" y="3873201"/>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710" name="Google Shape;710;p73"/>
          <p:cNvSpPr/>
          <p:nvPr/>
        </p:nvSpPr>
        <p:spPr>
          <a:xfrm>
            <a:off x="2141375" y="2126221"/>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711" name="Google Shape;711;p73"/>
          <p:cNvSpPr/>
          <p:nvPr/>
        </p:nvSpPr>
        <p:spPr>
          <a:xfrm>
            <a:off x="2141375" y="1543887"/>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712" name="Google Shape;712;p73"/>
          <p:cNvSpPr/>
          <p:nvPr/>
        </p:nvSpPr>
        <p:spPr>
          <a:xfrm>
            <a:off x="2141375" y="3873222"/>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713" name="Google Shape;713;p73"/>
          <p:cNvSpPr/>
          <p:nvPr/>
        </p:nvSpPr>
        <p:spPr>
          <a:xfrm>
            <a:off x="2141375" y="3290888"/>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714" name="Google Shape;714;p73"/>
          <p:cNvSpPr/>
          <p:nvPr/>
        </p:nvSpPr>
        <p:spPr>
          <a:xfrm>
            <a:off x="2141375" y="2708555"/>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cxnSp>
        <p:nvCxnSpPr>
          <p:cNvPr id="715" name="Google Shape;715;p73"/>
          <p:cNvCxnSpPr>
            <a:stCxn id="707" idx="3"/>
            <a:endCxn id="711" idx="1"/>
          </p:cNvCxnSpPr>
          <p:nvPr/>
        </p:nvCxnSpPr>
        <p:spPr>
          <a:xfrm>
            <a:off x="1583975" y="1680093"/>
            <a:ext cx="557400" cy="6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716" name="Google Shape;716;p73"/>
          <p:cNvCxnSpPr>
            <a:stCxn id="707" idx="3"/>
            <a:endCxn id="712" idx="1"/>
          </p:cNvCxnSpPr>
          <p:nvPr/>
        </p:nvCxnSpPr>
        <p:spPr>
          <a:xfrm>
            <a:off x="1583975" y="1680093"/>
            <a:ext cx="557400" cy="23292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717" name="Google Shape;717;p73"/>
          <p:cNvCxnSpPr>
            <a:stCxn id="708" idx="3"/>
            <a:endCxn id="710" idx="1"/>
          </p:cNvCxnSpPr>
          <p:nvPr/>
        </p:nvCxnSpPr>
        <p:spPr>
          <a:xfrm flipH="1" rot="10800000">
            <a:off x="1583975" y="2262447"/>
            <a:ext cx="557400" cy="5823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718" name="Google Shape;718;p73"/>
          <p:cNvCxnSpPr>
            <a:stCxn id="709" idx="3"/>
            <a:endCxn id="713" idx="1"/>
          </p:cNvCxnSpPr>
          <p:nvPr/>
        </p:nvCxnSpPr>
        <p:spPr>
          <a:xfrm flipH="1" rot="10800000">
            <a:off x="1583975" y="3427101"/>
            <a:ext cx="557400" cy="5823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719" name="Google Shape;719;p73"/>
          <p:cNvCxnSpPr>
            <a:stCxn id="709" idx="3"/>
            <a:endCxn id="714" idx="1"/>
          </p:cNvCxnSpPr>
          <p:nvPr/>
        </p:nvCxnSpPr>
        <p:spPr>
          <a:xfrm flipH="1" rot="10800000">
            <a:off x="1583975" y="2844801"/>
            <a:ext cx="557400" cy="1164600"/>
          </a:xfrm>
          <a:prstGeom prst="curvedConnector3">
            <a:avLst>
              <a:gd fmla="val 50000" name="adj1"/>
            </a:avLst>
          </a:prstGeom>
          <a:noFill/>
          <a:ln cap="flat" cmpd="sng" w="9525">
            <a:solidFill>
              <a:srgbClr val="666666"/>
            </a:solidFill>
            <a:prstDash val="solid"/>
            <a:round/>
            <a:headEnd len="med" w="med" type="none"/>
            <a:tailEnd len="med" w="med" type="triangle"/>
          </a:ln>
        </p:spPr>
      </p:cxnSp>
      <p:sp>
        <p:nvSpPr>
          <p:cNvPr id="720" name="Google Shape;720;p73"/>
          <p:cNvSpPr/>
          <p:nvPr/>
        </p:nvSpPr>
        <p:spPr>
          <a:xfrm rot="-5400000">
            <a:off x="1078775" y="4157350"/>
            <a:ext cx="109200" cy="1093800"/>
          </a:xfrm>
          <a:prstGeom prst="leftBracket">
            <a:avLst>
              <a:gd fmla="val 833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3"/>
          <p:cNvSpPr/>
          <p:nvPr/>
        </p:nvSpPr>
        <p:spPr>
          <a:xfrm rot="-5400000">
            <a:off x="2537375" y="4157350"/>
            <a:ext cx="109200" cy="1093800"/>
          </a:xfrm>
          <a:prstGeom prst="leftBracket">
            <a:avLst>
              <a:gd fmla="val 833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3"/>
          <p:cNvSpPr txBox="1"/>
          <p:nvPr/>
        </p:nvSpPr>
        <p:spPr>
          <a:xfrm>
            <a:off x="1827275" y="4759325"/>
            <a:ext cx="15294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Step 1 beam</a:t>
            </a:r>
            <a:endParaRPr sz="1200"/>
          </a:p>
        </p:txBody>
      </p:sp>
      <p:sp>
        <p:nvSpPr>
          <p:cNvPr id="723" name="Google Shape;723;p73"/>
          <p:cNvSpPr txBox="1"/>
          <p:nvPr/>
        </p:nvSpPr>
        <p:spPr>
          <a:xfrm>
            <a:off x="586475" y="4759325"/>
            <a:ext cx="10938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Step 0 beam</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Week</a:t>
            </a:r>
            <a:endParaRPr/>
          </a:p>
        </p:txBody>
      </p:sp>
      <p:sp>
        <p:nvSpPr>
          <p:cNvPr id="132" name="Google Shape;132;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 High Level Goals</a:t>
            </a:r>
            <a:endParaRPr/>
          </a:p>
          <a:p>
            <a:pPr indent="-342900" lvl="0" marL="457200" rtl="0" algn="l">
              <a:lnSpc>
                <a:spcPct val="150000"/>
              </a:lnSpc>
              <a:spcBef>
                <a:spcPts val="0"/>
              </a:spcBef>
              <a:spcAft>
                <a:spcPts val="0"/>
              </a:spcAft>
              <a:buSzPts val="1800"/>
              <a:buChar char="-"/>
            </a:pPr>
            <a:r>
              <a:rPr lang="en"/>
              <a:t> Dependency Parsing</a:t>
            </a:r>
            <a:endParaRPr/>
          </a:p>
          <a:p>
            <a:pPr indent="-342900" lvl="0" marL="457200" rtl="0" algn="l">
              <a:lnSpc>
                <a:spcPct val="150000"/>
              </a:lnSpc>
              <a:spcBef>
                <a:spcPts val="0"/>
              </a:spcBef>
              <a:spcAft>
                <a:spcPts val="0"/>
              </a:spcAft>
              <a:buSzPts val="1800"/>
              <a:buChar char="-"/>
            </a:pPr>
            <a:r>
              <a:rPr lang="en"/>
              <a:t> Transition-Based Parsing</a:t>
            </a:r>
            <a:endParaRPr/>
          </a:p>
          <a:p>
            <a:pPr indent="-342900" lvl="0" marL="457200" rtl="0" algn="l">
              <a:lnSpc>
                <a:spcPct val="150000"/>
              </a:lnSpc>
              <a:spcBef>
                <a:spcPts val="0"/>
              </a:spcBef>
              <a:spcAft>
                <a:spcPts val="0"/>
              </a:spcAft>
              <a:buSzPts val="1800"/>
              <a:buChar char="-"/>
            </a:pPr>
            <a:r>
              <a:rPr lang="en"/>
              <a:t> Graph-Based Parsing</a:t>
            </a:r>
            <a:endParaRPr/>
          </a:p>
          <a:p>
            <a:pPr indent="0" lvl="0" marL="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Google Shape;728;p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Inference: Beam Search</a:t>
            </a:r>
            <a:endParaRPr/>
          </a:p>
        </p:txBody>
      </p:sp>
      <p:sp>
        <p:nvSpPr>
          <p:cNvPr id="729" name="Google Shape;729;p74"/>
          <p:cNvSpPr/>
          <p:nvPr/>
        </p:nvSpPr>
        <p:spPr>
          <a:xfrm>
            <a:off x="682775" y="1543893"/>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730" name="Google Shape;730;p74"/>
          <p:cNvSpPr/>
          <p:nvPr/>
        </p:nvSpPr>
        <p:spPr>
          <a:xfrm>
            <a:off x="682775" y="2708547"/>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731" name="Google Shape;731;p74"/>
          <p:cNvSpPr/>
          <p:nvPr/>
        </p:nvSpPr>
        <p:spPr>
          <a:xfrm>
            <a:off x="682775" y="3873201"/>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732" name="Google Shape;732;p74"/>
          <p:cNvSpPr/>
          <p:nvPr/>
        </p:nvSpPr>
        <p:spPr>
          <a:xfrm>
            <a:off x="2141375" y="2126221"/>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733" name="Google Shape;733;p74"/>
          <p:cNvSpPr/>
          <p:nvPr/>
        </p:nvSpPr>
        <p:spPr>
          <a:xfrm>
            <a:off x="2141375" y="1543887"/>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734" name="Google Shape;734;p74"/>
          <p:cNvSpPr/>
          <p:nvPr/>
        </p:nvSpPr>
        <p:spPr>
          <a:xfrm>
            <a:off x="2141375" y="3873222"/>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735" name="Google Shape;735;p74"/>
          <p:cNvSpPr/>
          <p:nvPr/>
        </p:nvSpPr>
        <p:spPr>
          <a:xfrm>
            <a:off x="2141375" y="3290888"/>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736" name="Google Shape;736;p74"/>
          <p:cNvSpPr/>
          <p:nvPr/>
        </p:nvSpPr>
        <p:spPr>
          <a:xfrm>
            <a:off x="2141375" y="2708555"/>
            <a:ext cx="901200" cy="272400"/>
          </a:xfrm>
          <a:prstGeom prst="roundRect">
            <a:avLst>
              <a:gd fmla="val 16667" name="adj"/>
            </a:avLst>
          </a:prstGeom>
          <a:solidFill>
            <a:srgbClr val="EFEFEF"/>
          </a:solid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cxnSp>
        <p:nvCxnSpPr>
          <p:cNvPr id="737" name="Google Shape;737;p74"/>
          <p:cNvCxnSpPr>
            <a:stCxn id="729" idx="3"/>
            <a:endCxn id="733" idx="1"/>
          </p:cNvCxnSpPr>
          <p:nvPr/>
        </p:nvCxnSpPr>
        <p:spPr>
          <a:xfrm>
            <a:off x="1583975" y="1680093"/>
            <a:ext cx="557400" cy="6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738" name="Google Shape;738;p74"/>
          <p:cNvCxnSpPr>
            <a:stCxn id="729" idx="3"/>
            <a:endCxn id="734" idx="1"/>
          </p:cNvCxnSpPr>
          <p:nvPr/>
        </p:nvCxnSpPr>
        <p:spPr>
          <a:xfrm>
            <a:off x="1583975" y="1680093"/>
            <a:ext cx="557400" cy="23292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739" name="Google Shape;739;p74"/>
          <p:cNvCxnSpPr>
            <a:stCxn id="730" idx="3"/>
            <a:endCxn id="732" idx="1"/>
          </p:cNvCxnSpPr>
          <p:nvPr/>
        </p:nvCxnSpPr>
        <p:spPr>
          <a:xfrm flipH="1" rot="10800000">
            <a:off x="1583975" y="2262447"/>
            <a:ext cx="557400" cy="5823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740" name="Google Shape;740;p74"/>
          <p:cNvCxnSpPr>
            <a:stCxn id="731" idx="3"/>
            <a:endCxn id="735" idx="1"/>
          </p:cNvCxnSpPr>
          <p:nvPr/>
        </p:nvCxnSpPr>
        <p:spPr>
          <a:xfrm flipH="1" rot="10800000">
            <a:off x="1583975" y="3427101"/>
            <a:ext cx="557400" cy="582300"/>
          </a:xfrm>
          <a:prstGeom prst="curvedConnector3">
            <a:avLst>
              <a:gd fmla="val 50000" name="adj1"/>
            </a:avLst>
          </a:prstGeom>
          <a:noFill/>
          <a:ln cap="flat" cmpd="sng" w="9525">
            <a:solidFill>
              <a:srgbClr val="666666"/>
            </a:solidFill>
            <a:prstDash val="solid"/>
            <a:round/>
            <a:headEnd len="med" w="med" type="none"/>
            <a:tailEnd len="med" w="med" type="triangle"/>
          </a:ln>
        </p:spPr>
      </p:cxnSp>
      <p:cxnSp>
        <p:nvCxnSpPr>
          <p:cNvPr id="741" name="Google Shape;741;p74"/>
          <p:cNvCxnSpPr>
            <a:stCxn id="731" idx="3"/>
            <a:endCxn id="736" idx="1"/>
          </p:cNvCxnSpPr>
          <p:nvPr/>
        </p:nvCxnSpPr>
        <p:spPr>
          <a:xfrm flipH="1" rot="10800000">
            <a:off x="1583975" y="2844801"/>
            <a:ext cx="557400" cy="1164600"/>
          </a:xfrm>
          <a:prstGeom prst="curvedConnector3">
            <a:avLst>
              <a:gd fmla="val 50000" name="adj1"/>
            </a:avLst>
          </a:prstGeom>
          <a:noFill/>
          <a:ln cap="flat" cmpd="sng" w="9525">
            <a:solidFill>
              <a:srgbClr val="666666"/>
            </a:solidFill>
            <a:prstDash val="solid"/>
            <a:round/>
            <a:headEnd len="med" w="med" type="none"/>
            <a:tailEnd len="med" w="med" type="triangle"/>
          </a:ln>
        </p:spPr>
      </p:cxnSp>
      <p:sp>
        <p:nvSpPr>
          <p:cNvPr id="742" name="Google Shape;742;p74"/>
          <p:cNvSpPr/>
          <p:nvPr/>
        </p:nvSpPr>
        <p:spPr>
          <a:xfrm rot="-5400000">
            <a:off x="1078775" y="4157350"/>
            <a:ext cx="109200" cy="1093800"/>
          </a:xfrm>
          <a:prstGeom prst="leftBracket">
            <a:avLst>
              <a:gd fmla="val 833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4"/>
          <p:cNvSpPr/>
          <p:nvPr/>
        </p:nvSpPr>
        <p:spPr>
          <a:xfrm rot="-5400000">
            <a:off x="2537375" y="4157350"/>
            <a:ext cx="109200" cy="1093800"/>
          </a:xfrm>
          <a:prstGeom prst="leftBracket">
            <a:avLst>
              <a:gd fmla="val 833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4"/>
          <p:cNvSpPr txBox="1"/>
          <p:nvPr/>
        </p:nvSpPr>
        <p:spPr>
          <a:xfrm>
            <a:off x="1827275" y="4759325"/>
            <a:ext cx="15294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Step 1 beam</a:t>
            </a:r>
            <a:endParaRPr sz="1200"/>
          </a:p>
        </p:txBody>
      </p:sp>
      <p:sp>
        <p:nvSpPr>
          <p:cNvPr id="745" name="Google Shape;745;p74"/>
          <p:cNvSpPr txBox="1"/>
          <p:nvPr/>
        </p:nvSpPr>
        <p:spPr>
          <a:xfrm>
            <a:off x="586475" y="4759325"/>
            <a:ext cx="10938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Step 0 beam</a:t>
            </a:r>
            <a:endParaRPr sz="1200"/>
          </a:p>
        </p:txBody>
      </p:sp>
      <p:sp>
        <p:nvSpPr>
          <p:cNvPr id="746" name="Google Shape;746;p74"/>
          <p:cNvSpPr/>
          <p:nvPr/>
        </p:nvSpPr>
        <p:spPr>
          <a:xfrm>
            <a:off x="3648000" y="2320329"/>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747" name="Google Shape;747;p74"/>
          <p:cNvSpPr/>
          <p:nvPr/>
        </p:nvSpPr>
        <p:spPr>
          <a:xfrm>
            <a:off x="3648000" y="2708547"/>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748" name="Google Shape;748;p74"/>
          <p:cNvSpPr/>
          <p:nvPr/>
        </p:nvSpPr>
        <p:spPr>
          <a:xfrm>
            <a:off x="3648000" y="3096765"/>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749" name="Google Shape;749;p74"/>
          <p:cNvSpPr/>
          <p:nvPr/>
        </p:nvSpPr>
        <p:spPr>
          <a:xfrm>
            <a:off x="3648000" y="1155675"/>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750" name="Google Shape;750;p74"/>
          <p:cNvSpPr/>
          <p:nvPr/>
        </p:nvSpPr>
        <p:spPr>
          <a:xfrm>
            <a:off x="3648000" y="1543893"/>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Left-Arc</a:t>
            </a:r>
            <a:endParaRPr sz="1200"/>
          </a:p>
        </p:txBody>
      </p:sp>
      <p:sp>
        <p:nvSpPr>
          <p:cNvPr id="751" name="Google Shape;751;p74"/>
          <p:cNvSpPr/>
          <p:nvPr/>
        </p:nvSpPr>
        <p:spPr>
          <a:xfrm>
            <a:off x="3648000" y="1932111"/>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Right-Arc</a:t>
            </a:r>
            <a:endParaRPr sz="1200"/>
          </a:p>
        </p:txBody>
      </p:sp>
      <p:sp>
        <p:nvSpPr>
          <p:cNvPr id="752" name="Google Shape;752;p74"/>
          <p:cNvSpPr/>
          <p:nvPr/>
        </p:nvSpPr>
        <p:spPr>
          <a:xfrm>
            <a:off x="3648000" y="3484983"/>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Shift</a:t>
            </a:r>
            <a:endParaRPr sz="1200"/>
          </a:p>
        </p:txBody>
      </p:sp>
      <p:sp>
        <p:nvSpPr>
          <p:cNvPr id="753" name="Google Shape;753;p74"/>
          <p:cNvSpPr/>
          <p:nvPr/>
        </p:nvSpPr>
        <p:spPr>
          <a:xfrm>
            <a:off x="3648000" y="3873201"/>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
            </a:r>
            <a:endParaRPr sz="1200"/>
          </a:p>
        </p:txBody>
      </p:sp>
      <p:cxnSp>
        <p:nvCxnSpPr>
          <p:cNvPr id="754" name="Google Shape;754;p74"/>
          <p:cNvCxnSpPr>
            <a:stCxn id="733" idx="3"/>
            <a:endCxn id="749" idx="1"/>
          </p:cNvCxnSpPr>
          <p:nvPr/>
        </p:nvCxnSpPr>
        <p:spPr>
          <a:xfrm flipH="1" rot="10800000">
            <a:off x="3042575" y="1291887"/>
            <a:ext cx="605400" cy="388200"/>
          </a:xfrm>
          <a:prstGeom prst="curvedConnector3">
            <a:avLst>
              <a:gd fmla="val 50002" name="adj1"/>
            </a:avLst>
          </a:prstGeom>
          <a:noFill/>
          <a:ln cap="flat" cmpd="sng" w="9525">
            <a:solidFill>
              <a:srgbClr val="666666"/>
            </a:solidFill>
            <a:prstDash val="solid"/>
            <a:round/>
            <a:headEnd len="med" w="med" type="none"/>
            <a:tailEnd len="med" w="med" type="triangle"/>
          </a:ln>
        </p:spPr>
      </p:cxnSp>
      <p:cxnSp>
        <p:nvCxnSpPr>
          <p:cNvPr id="755" name="Google Shape;755;p74"/>
          <p:cNvCxnSpPr>
            <a:stCxn id="733" idx="3"/>
            <a:endCxn id="750" idx="1"/>
          </p:cNvCxnSpPr>
          <p:nvPr/>
        </p:nvCxnSpPr>
        <p:spPr>
          <a:xfrm>
            <a:off x="3042575" y="1680087"/>
            <a:ext cx="605400" cy="600"/>
          </a:xfrm>
          <a:prstGeom prst="curvedConnector3">
            <a:avLst>
              <a:gd fmla="val 50002" name="adj1"/>
            </a:avLst>
          </a:prstGeom>
          <a:noFill/>
          <a:ln cap="flat" cmpd="sng" w="9525">
            <a:solidFill>
              <a:srgbClr val="666666"/>
            </a:solidFill>
            <a:prstDash val="solid"/>
            <a:round/>
            <a:headEnd len="med" w="med" type="none"/>
            <a:tailEnd len="med" w="med" type="triangle"/>
          </a:ln>
        </p:spPr>
      </p:cxnSp>
      <p:cxnSp>
        <p:nvCxnSpPr>
          <p:cNvPr id="756" name="Google Shape;756;p74"/>
          <p:cNvCxnSpPr>
            <a:stCxn id="733" idx="3"/>
            <a:endCxn id="751" idx="1"/>
          </p:cNvCxnSpPr>
          <p:nvPr/>
        </p:nvCxnSpPr>
        <p:spPr>
          <a:xfrm>
            <a:off x="3042575" y="1680087"/>
            <a:ext cx="605400" cy="388200"/>
          </a:xfrm>
          <a:prstGeom prst="curvedConnector3">
            <a:avLst>
              <a:gd fmla="val 50002" name="adj1"/>
            </a:avLst>
          </a:prstGeom>
          <a:noFill/>
          <a:ln cap="flat" cmpd="sng" w="9525">
            <a:solidFill>
              <a:srgbClr val="666666"/>
            </a:solidFill>
            <a:prstDash val="solid"/>
            <a:round/>
            <a:headEnd len="med" w="med" type="none"/>
            <a:tailEnd len="med" w="med" type="triangle"/>
          </a:ln>
        </p:spPr>
      </p:cxnSp>
      <p:cxnSp>
        <p:nvCxnSpPr>
          <p:cNvPr id="757" name="Google Shape;757;p74"/>
          <p:cNvCxnSpPr>
            <a:stCxn id="732" idx="3"/>
            <a:endCxn id="746" idx="1"/>
          </p:cNvCxnSpPr>
          <p:nvPr/>
        </p:nvCxnSpPr>
        <p:spPr>
          <a:xfrm>
            <a:off x="3042575" y="2262421"/>
            <a:ext cx="605400" cy="194100"/>
          </a:xfrm>
          <a:prstGeom prst="curvedConnector3">
            <a:avLst>
              <a:gd fmla="val 50002" name="adj1"/>
            </a:avLst>
          </a:prstGeom>
          <a:noFill/>
          <a:ln cap="flat" cmpd="sng" w="9525">
            <a:solidFill>
              <a:srgbClr val="666666"/>
            </a:solidFill>
            <a:prstDash val="solid"/>
            <a:round/>
            <a:headEnd len="med" w="med" type="none"/>
            <a:tailEnd len="med" w="med" type="triangle"/>
          </a:ln>
        </p:spPr>
      </p:cxnSp>
      <p:cxnSp>
        <p:nvCxnSpPr>
          <p:cNvPr id="758" name="Google Shape;758;p74"/>
          <p:cNvCxnSpPr>
            <a:stCxn id="732" idx="3"/>
            <a:endCxn id="747" idx="1"/>
          </p:cNvCxnSpPr>
          <p:nvPr/>
        </p:nvCxnSpPr>
        <p:spPr>
          <a:xfrm>
            <a:off x="3042575" y="2262421"/>
            <a:ext cx="605400" cy="582300"/>
          </a:xfrm>
          <a:prstGeom prst="curvedConnector3">
            <a:avLst>
              <a:gd fmla="val 50002" name="adj1"/>
            </a:avLst>
          </a:prstGeom>
          <a:noFill/>
          <a:ln cap="flat" cmpd="sng" w="9525">
            <a:solidFill>
              <a:srgbClr val="666666"/>
            </a:solidFill>
            <a:prstDash val="solid"/>
            <a:round/>
            <a:headEnd len="med" w="med" type="none"/>
            <a:tailEnd len="med" w="med" type="triangle"/>
          </a:ln>
        </p:spPr>
      </p:cxnSp>
      <p:cxnSp>
        <p:nvCxnSpPr>
          <p:cNvPr id="759" name="Google Shape;759;p74"/>
          <p:cNvCxnSpPr>
            <a:stCxn id="732" idx="3"/>
            <a:endCxn id="748" idx="1"/>
          </p:cNvCxnSpPr>
          <p:nvPr/>
        </p:nvCxnSpPr>
        <p:spPr>
          <a:xfrm>
            <a:off x="3042575" y="2262421"/>
            <a:ext cx="605400" cy="970500"/>
          </a:xfrm>
          <a:prstGeom prst="curvedConnector3">
            <a:avLst>
              <a:gd fmla="val 50002" name="adj1"/>
            </a:avLst>
          </a:prstGeom>
          <a:noFill/>
          <a:ln cap="flat" cmpd="sng" w="9525">
            <a:solidFill>
              <a:srgbClr val="666666"/>
            </a:solidFill>
            <a:prstDash val="solid"/>
            <a:round/>
            <a:headEnd len="med" w="med" type="none"/>
            <a:tailEnd len="med" w="med" type="triangle"/>
          </a:ln>
        </p:spPr>
      </p:cxnSp>
      <p:cxnSp>
        <p:nvCxnSpPr>
          <p:cNvPr id="760" name="Google Shape;760;p74"/>
          <p:cNvCxnSpPr>
            <a:stCxn id="736" idx="3"/>
            <a:endCxn id="752" idx="1"/>
          </p:cNvCxnSpPr>
          <p:nvPr/>
        </p:nvCxnSpPr>
        <p:spPr>
          <a:xfrm>
            <a:off x="3042575" y="2844755"/>
            <a:ext cx="605400" cy="776400"/>
          </a:xfrm>
          <a:prstGeom prst="curvedConnector3">
            <a:avLst>
              <a:gd fmla="val 50002" name="adj1"/>
            </a:avLst>
          </a:prstGeom>
          <a:noFill/>
          <a:ln cap="flat" cmpd="sng" w="9525">
            <a:solidFill>
              <a:srgbClr val="666666"/>
            </a:solidFill>
            <a:prstDash val="solid"/>
            <a:round/>
            <a:headEnd len="med" w="med" type="none"/>
            <a:tailEnd len="med" w="med" type="triangle"/>
          </a:ln>
        </p:spPr>
      </p:cxnSp>
      <p:sp>
        <p:nvSpPr>
          <p:cNvPr id="761" name="Google Shape;761;p74"/>
          <p:cNvSpPr/>
          <p:nvPr/>
        </p:nvSpPr>
        <p:spPr>
          <a:xfrm rot="-5400000">
            <a:off x="4044000" y="4157325"/>
            <a:ext cx="109200" cy="1093800"/>
          </a:xfrm>
          <a:prstGeom prst="leftBracket">
            <a:avLst>
              <a:gd fmla="val 833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4"/>
          <p:cNvSpPr txBox="1"/>
          <p:nvPr/>
        </p:nvSpPr>
        <p:spPr>
          <a:xfrm>
            <a:off x="3333900" y="4759300"/>
            <a:ext cx="15294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Step 2 candidates</a:t>
            </a:r>
            <a:endParaRPr sz="1200"/>
          </a:p>
        </p:txBody>
      </p:sp>
      <p:sp>
        <p:nvSpPr>
          <p:cNvPr id="763" name="Google Shape;763;p74"/>
          <p:cNvSpPr/>
          <p:nvPr/>
        </p:nvSpPr>
        <p:spPr>
          <a:xfrm>
            <a:off x="3648000" y="4261414"/>
            <a:ext cx="901200" cy="272400"/>
          </a:xfrm>
          <a:prstGeom prst="roundRect">
            <a:avLst>
              <a:gd fmla="val 16667" name="adj"/>
            </a:avLst>
          </a:prstGeom>
          <a:solidFill>
            <a:srgbClr val="EFEFE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
            </a: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7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Graph-Based Parsing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Chu-Liu-Edmonds</a:t>
            </a:r>
            <a:endParaRPr/>
          </a:p>
        </p:txBody>
      </p:sp>
      <p:sp>
        <p:nvSpPr>
          <p:cNvPr id="774" name="Google Shape;774;p7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Goal… the same!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Handle non-projective sentences (e.g. 23 Cz, 20.3 Gr)</a:t>
            </a:r>
            <a:endParaRPr>
              <a:solidFill>
                <a:srgbClr val="000000"/>
              </a:solidFill>
            </a:endParaRPr>
          </a:p>
          <a:p>
            <a:pPr indent="-317500" lvl="1" marL="914400" rtl="0" algn="l">
              <a:spcBef>
                <a:spcPts val="0"/>
              </a:spcBef>
              <a:spcAft>
                <a:spcPts val="0"/>
              </a:spcAft>
              <a:buClr>
                <a:srgbClr val="000000"/>
              </a:buClr>
              <a:buSzPts val="1400"/>
              <a:buChar char="-"/>
            </a:pPr>
            <a:r>
              <a:rPr b="1" lang="en" sz="900">
                <a:solidFill>
                  <a:srgbClr val="333333"/>
                </a:solidFill>
                <a:highlight>
                  <a:srgbClr val="FFFFFF"/>
                </a:highlight>
                <a:latin typeface="Arial"/>
                <a:ea typeface="Arial"/>
                <a:cs typeface="Arial"/>
                <a:sym typeface="Arial"/>
              </a:rPr>
              <a:t>(From: Multilingual Natural Language Processing Applications: From Theory to Practice)</a:t>
            </a:r>
            <a:endParaRPr b="1" sz="9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Approach:</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Simple: each node picks the incoming edge with the best score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Don’t need to worry about if it’s a projective tree…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If you get a tree, declare yourself done!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Otherwise: collapse cycles and break them</a:t>
            </a:r>
            <a:endParaRPr>
              <a:solidFill>
                <a:srgbClr val="000000"/>
              </a:solidFill>
            </a:endParaRPr>
          </a:p>
          <a:p>
            <a:pPr indent="0" lvl="0" marL="0" rtl="0" algn="l">
              <a:spcBef>
                <a:spcPts val="1600"/>
              </a:spcBef>
              <a:spcAft>
                <a:spcPts val="1600"/>
              </a:spcAft>
              <a:buNone/>
            </a:pPr>
            <a:r>
              <a:rPr lang="en">
                <a:solidFill>
                  <a:srgbClr val="000000"/>
                </a:solidFill>
              </a:rPr>
              <a:t>This is a general algorithm for finding Directed Max-Spanning Tree (DMST).</a:t>
            </a:r>
            <a:endParaRPr>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 based parsing</a:t>
            </a:r>
            <a:endParaRPr/>
          </a:p>
        </p:txBody>
      </p:sp>
      <p:sp>
        <p:nvSpPr>
          <p:cNvPr id="780" name="Google Shape;780;p7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Goal remains the same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Allows arbitrary graphs between words, not just “projective trees”</a:t>
            </a:r>
            <a:endParaRPr>
              <a:solidFill>
                <a:srgbClr val="000000"/>
              </a:solidFill>
            </a:endParaRPr>
          </a:p>
          <a:p>
            <a:pPr indent="0" lvl="0" marL="0" rtl="0" algn="l">
              <a:spcBef>
                <a:spcPts val="1600"/>
              </a:spcBef>
              <a:spcAft>
                <a:spcPts val="0"/>
              </a:spcAft>
              <a:buNone/>
            </a:pPr>
            <a:r>
              <a:rPr lang="en">
                <a:solidFill>
                  <a:srgbClr val="000000"/>
                </a:solidFill>
              </a:rPr>
              <a:t>There are two prominent algorithms: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Eisner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Chu-Liu-Edmonds</a:t>
            </a:r>
            <a:endParaRPr>
              <a:solidFill>
                <a:srgbClr val="000000"/>
              </a:solidFill>
            </a:endParaRPr>
          </a:p>
        </p:txBody>
      </p:sp>
      <p:pic>
        <p:nvPicPr>
          <p:cNvPr descr="parseface.png" id="781" name="Google Shape;781;p77"/>
          <p:cNvPicPr preferRelativeResize="0"/>
          <p:nvPr/>
        </p:nvPicPr>
        <p:blipFill>
          <a:blip r:embed="rId3">
            <a:alphaModFix/>
          </a:blip>
          <a:stretch>
            <a:fillRect/>
          </a:stretch>
        </p:blipFill>
        <p:spPr>
          <a:xfrm>
            <a:off x="4547450" y="2766525"/>
            <a:ext cx="4386824" cy="1537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7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Week 11: Constituency and Chart-Based Parsing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7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Constituency / </a:t>
            </a:r>
            <a:endParaRPr b="1">
              <a:solidFill>
                <a:srgbClr val="000000"/>
              </a:solidFill>
            </a:endParaRPr>
          </a:p>
          <a:p>
            <a:pPr indent="0" lvl="0" marL="0" rtl="0" algn="l">
              <a:spcBef>
                <a:spcPts val="0"/>
              </a:spcBef>
              <a:spcAft>
                <a:spcPts val="0"/>
              </a:spcAft>
              <a:buNone/>
            </a:pPr>
            <a:r>
              <a:rPr b="1" lang="en">
                <a:solidFill>
                  <a:srgbClr val="000000"/>
                </a:solidFill>
              </a:rPr>
              <a:t>Phrase-Structure Parsing </a:t>
            </a:r>
            <a:endParaRPr b="1">
              <a:solidFill>
                <a:srgbClr val="000000"/>
              </a:solidFill>
            </a:endParaRPr>
          </a:p>
          <a:p>
            <a:pPr indent="0" lvl="0" marL="0" rtl="0" algn="l">
              <a:spcBef>
                <a:spcPts val="0"/>
              </a:spcBef>
              <a:spcAft>
                <a:spcPts val="0"/>
              </a:spcAft>
              <a:buNone/>
            </a:pPr>
            <a:r>
              <a:rPr b="1" lang="en">
                <a:solidFill>
                  <a:srgbClr val="000000"/>
                </a:solidFill>
              </a:rPr>
              <a:t>(Week 11)</a:t>
            </a:r>
            <a:endParaRPr b="1">
              <a:solidFill>
                <a:srgbClr val="000000"/>
              </a:solidFil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solidFill>
                <a:srgbClr val="9900FF"/>
              </a:solidFill>
            </a:endParaRPr>
          </a:p>
        </p:txBody>
      </p:sp>
      <p:sp>
        <p:nvSpPr>
          <p:cNvPr id="792" name="Google Shape;792;p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Syntactic Analysis</a:t>
            </a:r>
            <a:endParaRPr/>
          </a:p>
        </p:txBody>
      </p:sp>
      <p:sp>
        <p:nvSpPr>
          <p:cNvPr id="793" name="Google Shape;793;p79"/>
          <p:cNvSpPr/>
          <p:nvPr/>
        </p:nvSpPr>
        <p:spPr>
          <a:xfrm>
            <a:off x="1371000"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James</a:t>
            </a:r>
            <a:endParaRPr/>
          </a:p>
        </p:txBody>
      </p:sp>
      <p:sp>
        <p:nvSpPr>
          <p:cNvPr id="794" name="Google Shape;794;p79"/>
          <p:cNvSpPr/>
          <p:nvPr/>
        </p:nvSpPr>
        <p:spPr>
          <a:xfrm>
            <a:off x="16083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NNP</a:t>
            </a:r>
            <a:endParaRPr/>
          </a:p>
        </p:txBody>
      </p:sp>
      <p:sp>
        <p:nvSpPr>
          <p:cNvPr id="795" name="Google Shape;795;p79"/>
          <p:cNvSpPr/>
          <p:nvPr/>
        </p:nvSpPr>
        <p:spPr>
          <a:xfrm>
            <a:off x="3133617"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ate</a:t>
            </a:r>
            <a:endParaRPr/>
          </a:p>
        </p:txBody>
      </p:sp>
      <p:sp>
        <p:nvSpPr>
          <p:cNvPr id="796" name="Google Shape;796;p79"/>
          <p:cNvSpPr/>
          <p:nvPr/>
        </p:nvSpPr>
        <p:spPr>
          <a:xfrm>
            <a:off x="4896233"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a:t>
            </a:r>
            <a:endParaRPr/>
          </a:p>
        </p:txBody>
      </p:sp>
      <p:sp>
        <p:nvSpPr>
          <p:cNvPr id="797" name="Google Shape;797;p79"/>
          <p:cNvSpPr/>
          <p:nvPr/>
        </p:nvSpPr>
        <p:spPr>
          <a:xfrm>
            <a:off x="6658850"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food</a:t>
            </a:r>
            <a:endParaRPr/>
          </a:p>
        </p:txBody>
      </p:sp>
      <p:sp>
        <p:nvSpPr>
          <p:cNvPr id="798" name="Google Shape;798;p79"/>
          <p:cNvSpPr/>
          <p:nvPr/>
        </p:nvSpPr>
        <p:spPr>
          <a:xfrm>
            <a:off x="33709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799" name="Google Shape;799;p79"/>
          <p:cNvSpPr/>
          <p:nvPr/>
        </p:nvSpPr>
        <p:spPr>
          <a:xfrm>
            <a:off x="5133538"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800" name="Google Shape;800;p79"/>
          <p:cNvSpPr/>
          <p:nvPr/>
        </p:nvSpPr>
        <p:spPr>
          <a:xfrm>
            <a:off x="68961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801" name="Google Shape;801;p79"/>
          <p:cNvSpPr/>
          <p:nvPr/>
        </p:nvSpPr>
        <p:spPr>
          <a:xfrm>
            <a:off x="5972150" y="26117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802" name="Google Shape;802;p79"/>
          <p:cNvSpPr/>
          <p:nvPr/>
        </p:nvSpPr>
        <p:spPr>
          <a:xfrm>
            <a:off x="5133525" y="18272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803" name="Google Shape;803;p79"/>
          <p:cNvSpPr/>
          <p:nvPr/>
        </p:nvSpPr>
        <p:spPr>
          <a:xfrm>
            <a:off x="1608300" y="26117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804" name="Google Shape;804;p79"/>
          <p:cNvSpPr/>
          <p:nvPr/>
        </p:nvSpPr>
        <p:spPr>
          <a:xfrm>
            <a:off x="4014975" y="1147213"/>
            <a:ext cx="13986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cxnSp>
        <p:nvCxnSpPr>
          <p:cNvPr id="805" name="Google Shape;805;p79"/>
          <p:cNvCxnSpPr>
            <a:stCxn id="794" idx="4"/>
            <a:endCxn id="793" idx="0"/>
          </p:cNvCxnSpPr>
          <p:nvPr/>
        </p:nvCxnSpPr>
        <p:spPr>
          <a:xfrm>
            <a:off x="20703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806" name="Google Shape;806;p79"/>
          <p:cNvCxnSpPr>
            <a:stCxn id="803" idx="4"/>
            <a:endCxn id="794" idx="0"/>
          </p:cNvCxnSpPr>
          <p:nvPr/>
        </p:nvCxnSpPr>
        <p:spPr>
          <a:xfrm>
            <a:off x="2070300" y="3025700"/>
            <a:ext cx="0" cy="267600"/>
          </a:xfrm>
          <a:prstGeom prst="straightConnector1">
            <a:avLst/>
          </a:prstGeom>
          <a:noFill/>
          <a:ln cap="flat" cmpd="sng" w="19050">
            <a:solidFill>
              <a:srgbClr val="666666"/>
            </a:solidFill>
            <a:prstDash val="solid"/>
            <a:round/>
            <a:headEnd len="med" w="med" type="none"/>
            <a:tailEnd len="med" w="med" type="triangle"/>
          </a:ln>
        </p:spPr>
      </p:cxnSp>
      <p:cxnSp>
        <p:nvCxnSpPr>
          <p:cNvPr id="807" name="Google Shape;807;p79"/>
          <p:cNvCxnSpPr>
            <a:stCxn id="802" idx="4"/>
            <a:endCxn id="798" idx="0"/>
          </p:cNvCxnSpPr>
          <p:nvPr/>
        </p:nvCxnSpPr>
        <p:spPr>
          <a:xfrm flipH="1">
            <a:off x="3833025" y="2241200"/>
            <a:ext cx="1762500" cy="1052100"/>
          </a:xfrm>
          <a:prstGeom prst="straightConnector1">
            <a:avLst/>
          </a:prstGeom>
          <a:noFill/>
          <a:ln cap="flat" cmpd="sng" w="19050">
            <a:solidFill>
              <a:srgbClr val="666666"/>
            </a:solidFill>
            <a:prstDash val="solid"/>
            <a:round/>
            <a:headEnd len="med" w="med" type="none"/>
            <a:tailEnd len="med" w="med" type="triangle"/>
          </a:ln>
        </p:spPr>
      </p:cxnSp>
      <p:cxnSp>
        <p:nvCxnSpPr>
          <p:cNvPr id="808" name="Google Shape;808;p79"/>
          <p:cNvCxnSpPr>
            <a:stCxn id="798" idx="4"/>
            <a:endCxn id="795" idx="0"/>
          </p:cNvCxnSpPr>
          <p:nvPr/>
        </p:nvCxnSpPr>
        <p:spPr>
          <a:xfrm>
            <a:off x="38329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809" name="Google Shape;809;p79"/>
          <p:cNvCxnSpPr>
            <a:stCxn id="804" idx="4"/>
            <a:endCxn id="803" idx="7"/>
          </p:cNvCxnSpPr>
          <p:nvPr/>
        </p:nvCxnSpPr>
        <p:spPr>
          <a:xfrm flipH="1">
            <a:off x="2397075" y="1561213"/>
            <a:ext cx="2317200" cy="1111200"/>
          </a:xfrm>
          <a:prstGeom prst="straightConnector1">
            <a:avLst/>
          </a:prstGeom>
          <a:noFill/>
          <a:ln cap="flat" cmpd="sng" w="19050">
            <a:solidFill>
              <a:srgbClr val="666666"/>
            </a:solidFill>
            <a:prstDash val="solid"/>
            <a:round/>
            <a:headEnd len="med" w="med" type="none"/>
            <a:tailEnd len="med" w="med" type="triangle"/>
          </a:ln>
        </p:spPr>
      </p:cxnSp>
      <p:cxnSp>
        <p:nvCxnSpPr>
          <p:cNvPr id="810" name="Google Shape;810;p79"/>
          <p:cNvCxnSpPr>
            <a:stCxn id="804" idx="4"/>
            <a:endCxn id="802" idx="1"/>
          </p:cNvCxnSpPr>
          <p:nvPr/>
        </p:nvCxnSpPr>
        <p:spPr>
          <a:xfrm>
            <a:off x="4714275" y="1561213"/>
            <a:ext cx="554700" cy="326700"/>
          </a:xfrm>
          <a:prstGeom prst="straightConnector1">
            <a:avLst/>
          </a:prstGeom>
          <a:noFill/>
          <a:ln cap="flat" cmpd="sng" w="19050">
            <a:solidFill>
              <a:srgbClr val="666666"/>
            </a:solidFill>
            <a:prstDash val="solid"/>
            <a:round/>
            <a:headEnd len="med" w="med" type="none"/>
            <a:tailEnd len="med" w="med" type="triangle"/>
          </a:ln>
        </p:spPr>
      </p:cxnSp>
      <p:cxnSp>
        <p:nvCxnSpPr>
          <p:cNvPr id="811" name="Google Shape;811;p79"/>
          <p:cNvCxnSpPr>
            <a:stCxn id="802" idx="4"/>
            <a:endCxn id="801" idx="1"/>
          </p:cNvCxnSpPr>
          <p:nvPr/>
        </p:nvCxnSpPr>
        <p:spPr>
          <a:xfrm>
            <a:off x="5595525" y="2241200"/>
            <a:ext cx="511800" cy="431100"/>
          </a:xfrm>
          <a:prstGeom prst="straightConnector1">
            <a:avLst/>
          </a:prstGeom>
          <a:noFill/>
          <a:ln cap="flat" cmpd="sng" w="19050">
            <a:solidFill>
              <a:srgbClr val="666666"/>
            </a:solidFill>
            <a:prstDash val="solid"/>
            <a:round/>
            <a:headEnd len="med" w="med" type="none"/>
            <a:tailEnd len="med" w="med" type="triangle"/>
          </a:ln>
        </p:spPr>
      </p:cxnSp>
      <p:cxnSp>
        <p:nvCxnSpPr>
          <p:cNvPr id="812" name="Google Shape;812;p79"/>
          <p:cNvCxnSpPr>
            <a:stCxn id="799" idx="4"/>
            <a:endCxn id="796" idx="0"/>
          </p:cNvCxnSpPr>
          <p:nvPr/>
        </p:nvCxnSpPr>
        <p:spPr>
          <a:xfrm>
            <a:off x="5595538"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813" name="Google Shape;813;p79"/>
          <p:cNvCxnSpPr>
            <a:stCxn id="800" idx="4"/>
            <a:endCxn id="797" idx="0"/>
          </p:cNvCxnSpPr>
          <p:nvPr/>
        </p:nvCxnSpPr>
        <p:spPr>
          <a:xfrm>
            <a:off x="73581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814" name="Google Shape;814;p79"/>
          <p:cNvCxnSpPr>
            <a:stCxn id="801" idx="3"/>
            <a:endCxn id="799" idx="0"/>
          </p:cNvCxnSpPr>
          <p:nvPr/>
        </p:nvCxnSpPr>
        <p:spPr>
          <a:xfrm flipH="1">
            <a:off x="5595667" y="2965071"/>
            <a:ext cx="511800" cy="328200"/>
          </a:xfrm>
          <a:prstGeom prst="straightConnector1">
            <a:avLst/>
          </a:prstGeom>
          <a:noFill/>
          <a:ln cap="flat" cmpd="sng" w="19050">
            <a:solidFill>
              <a:srgbClr val="666666"/>
            </a:solidFill>
            <a:prstDash val="solid"/>
            <a:round/>
            <a:headEnd len="med" w="med" type="none"/>
            <a:tailEnd len="med" w="med" type="triangle"/>
          </a:ln>
        </p:spPr>
      </p:cxnSp>
      <p:cxnSp>
        <p:nvCxnSpPr>
          <p:cNvPr id="815" name="Google Shape;815;p79"/>
          <p:cNvCxnSpPr>
            <a:stCxn id="801" idx="5"/>
            <a:endCxn id="800" idx="0"/>
          </p:cNvCxnSpPr>
          <p:nvPr/>
        </p:nvCxnSpPr>
        <p:spPr>
          <a:xfrm>
            <a:off x="6760833" y="2965071"/>
            <a:ext cx="597300" cy="3282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 Overview</a:t>
            </a:r>
            <a:endParaRPr/>
          </a:p>
        </p:txBody>
      </p:sp>
      <p:sp>
        <p:nvSpPr>
          <p:cNvPr id="821" name="Google Shape;821;p80"/>
          <p:cNvSpPr txBox="1"/>
          <p:nvPr>
            <p:ph idx="1" type="body"/>
          </p:nvPr>
        </p:nvSpPr>
        <p:spPr>
          <a:xfrm>
            <a:off x="311700" y="1225225"/>
            <a:ext cx="3999900" cy="23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Parsing:</a:t>
            </a:r>
            <a:r>
              <a:rPr lang="en"/>
              <a:t> tree-structured prediction</a:t>
            </a:r>
            <a:endParaRPr/>
          </a:p>
          <a:p>
            <a:pPr indent="0" lvl="0" marL="0" rtl="0" algn="l">
              <a:spcBef>
                <a:spcPts val="1600"/>
              </a:spcBef>
              <a:spcAft>
                <a:spcPts val="0"/>
              </a:spcAft>
              <a:buNone/>
            </a:pPr>
            <a:r>
              <a:rPr lang="en" sz="1800"/>
              <a:t>Types of Parsing:</a:t>
            </a:r>
            <a:endParaRPr sz="1800"/>
          </a:p>
          <a:p>
            <a:pPr indent="-317500" lvl="0" marL="457200" rtl="0" algn="l">
              <a:lnSpc>
                <a:spcPct val="150000"/>
              </a:lnSpc>
              <a:spcBef>
                <a:spcPts val="1600"/>
              </a:spcBef>
              <a:spcAft>
                <a:spcPts val="0"/>
              </a:spcAft>
              <a:buSzPts val="1400"/>
              <a:buChar char="●"/>
            </a:pPr>
            <a:r>
              <a:rPr lang="en"/>
              <a:t>Dependency</a:t>
            </a:r>
            <a:endParaRPr/>
          </a:p>
          <a:p>
            <a:pPr indent="-317500" lvl="0" marL="457200" rtl="0" algn="l">
              <a:lnSpc>
                <a:spcPct val="150000"/>
              </a:lnSpc>
              <a:spcBef>
                <a:spcPts val="0"/>
              </a:spcBef>
              <a:spcAft>
                <a:spcPts val="0"/>
              </a:spcAft>
              <a:buSzPts val="1400"/>
              <a:buChar char="●"/>
            </a:pPr>
            <a:r>
              <a:rPr b="1" lang="en"/>
              <a:t>Constituency</a:t>
            </a:r>
            <a:r>
              <a:rPr lang="en"/>
              <a:t> / phrase-structure</a:t>
            </a:r>
            <a:endParaRPr/>
          </a:p>
          <a:p>
            <a:pPr indent="-317500" lvl="0" marL="457200" rtl="0" algn="l">
              <a:lnSpc>
                <a:spcPct val="150000"/>
              </a:lnSpc>
              <a:spcBef>
                <a:spcPts val="0"/>
              </a:spcBef>
              <a:spcAft>
                <a:spcPts val="0"/>
              </a:spcAft>
              <a:buClr>
                <a:srgbClr val="666666"/>
              </a:buClr>
              <a:buSzPts val="1400"/>
              <a:buChar char="●"/>
            </a:pPr>
            <a:r>
              <a:rPr lang="en">
                <a:solidFill>
                  <a:srgbClr val="666666"/>
                </a:solidFill>
              </a:rPr>
              <a:t>(Semantic)</a:t>
            </a:r>
            <a:endParaRPr>
              <a:solidFill>
                <a:srgbClr val="666666"/>
              </a:solidFill>
            </a:endParaRPr>
          </a:p>
          <a:p>
            <a:pPr indent="0" lvl="0" marL="0" rtl="0" algn="l">
              <a:spcBef>
                <a:spcPts val="1600"/>
              </a:spcBef>
              <a:spcAft>
                <a:spcPts val="1600"/>
              </a:spcAft>
              <a:buNone/>
            </a:pPr>
            <a:r>
              <a:t/>
            </a:r>
            <a:endParaRPr/>
          </a:p>
        </p:txBody>
      </p:sp>
      <p:sp>
        <p:nvSpPr>
          <p:cNvPr id="822" name="Google Shape;822;p80"/>
          <p:cNvSpPr txBox="1"/>
          <p:nvPr>
            <p:ph idx="2" type="body"/>
          </p:nvPr>
        </p:nvSpPr>
        <p:spPr>
          <a:xfrm>
            <a:off x="4832400" y="1225225"/>
            <a:ext cx="3999900" cy="23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Parsing Techniques / Algorithms:</a:t>
            </a:r>
            <a:endParaRPr sz="1800"/>
          </a:p>
          <a:p>
            <a:pPr indent="-317500" lvl="0" marL="457200" rtl="0" algn="l">
              <a:lnSpc>
                <a:spcPct val="150000"/>
              </a:lnSpc>
              <a:spcBef>
                <a:spcPts val="1600"/>
              </a:spcBef>
              <a:spcAft>
                <a:spcPts val="0"/>
              </a:spcAft>
              <a:buSzPts val="1400"/>
              <a:buChar char="●"/>
            </a:pPr>
            <a:r>
              <a:rPr lang="en"/>
              <a:t>Transition-based</a:t>
            </a:r>
            <a:endParaRPr/>
          </a:p>
          <a:p>
            <a:pPr indent="-317500" lvl="0" marL="457200" rtl="0" algn="l">
              <a:lnSpc>
                <a:spcPct val="150000"/>
              </a:lnSpc>
              <a:spcBef>
                <a:spcPts val="0"/>
              </a:spcBef>
              <a:spcAft>
                <a:spcPts val="0"/>
              </a:spcAft>
              <a:buSzPts val="1400"/>
              <a:buChar char="●"/>
            </a:pPr>
            <a:r>
              <a:rPr lang="en"/>
              <a:t>Graph-based</a:t>
            </a:r>
            <a:endParaRPr/>
          </a:p>
          <a:p>
            <a:pPr indent="-317500" lvl="0" marL="457200" rtl="0" algn="l">
              <a:lnSpc>
                <a:spcPct val="150000"/>
              </a:lnSpc>
              <a:spcBef>
                <a:spcPts val="0"/>
              </a:spcBef>
              <a:spcAft>
                <a:spcPts val="0"/>
              </a:spcAft>
              <a:buSzPts val="1400"/>
              <a:buChar char="●"/>
            </a:pPr>
            <a:r>
              <a:rPr b="1" lang="en"/>
              <a:t>Chart-based</a:t>
            </a:r>
            <a:endParaRPr b="1"/>
          </a:p>
        </p:txBody>
      </p:sp>
      <p:sp>
        <p:nvSpPr>
          <p:cNvPr id="823" name="Google Shape;823;p80"/>
          <p:cNvSpPr txBox="1"/>
          <p:nvPr/>
        </p:nvSpPr>
        <p:spPr>
          <a:xfrm>
            <a:off x="311800" y="3632100"/>
            <a:ext cx="8520600" cy="11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Similar goal: find the best tree. Different formalisms, but similar algorithms used for all types.</a:t>
            </a:r>
            <a:endParaRPr sz="1800">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Context-Free Grammars</a:t>
            </a:r>
            <a:endParaRPr/>
          </a:p>
        </p:txBody>
      </p:sp>
      <p:sp>
        <p:nvSpPr>
          <p:cNvPr id="829" name="Google Shape;829;p8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Grammar rules:</a:t>
            </a:r>
            <a:r>
              <a:rPr lang="en"/>
              <a:t> </a:t>
            </a:r>
            <a:r>
              <a:rPr lang="en">
                <a:latin typeface="Consolas"/>
                <a:ea typeface="Consolas"/>
                <a:cs typeface="Consolas"/>
                <a:sym typeface="Consolas"/>
              </a:rPr>
              <a:t>A → B C, A → “a”</a:t>
            </a:r>
            <a:endParaRPr>
              <a:latin typeface="Consolas"/>
              <a:ea typeface="Consolas"/>
              <a:cs typeface="Consolas"/>
              <a:sym typeface="Consolas"/>
            </a:endParaRPr>
          </a:p>
          <a:p>
            <a:pPr indent="-342900" lvl="0" marL="457200" rtl="0" algn="l">
              <a:spcBef>
                <a:spcPts val="0"/>
              </a:spcBef>
              <a:spcAft>
                <a:spcPts val="0"/>
              </a:spcAft>
              <a:buSzPts val="1800"/>
              <a:buChar char="●"/>
            </a:pPr>
            <a:r>
              <a:rPr lang="en"/>
              <a:t>Apply by recursive expansion of symbols (nonterminals)</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830" name="Google Shape;830;p81"/>
          <p:cNvSpPr/>
          <p:nvPr/>
        </p:nvSpPr>
        <p:spPr>
          <a:xfrm>
            <a:off x="3054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James</a:t>
            </a:r>
            <a:endParaRPr b="1" sz="1200"/>
          </a:p>
        </p:txBody>
      </p:sp>
      <p:sp>
        <p:nvSpPr>
          <p:cNvPr id="831" name="Google Shape;831;p81"/>
          <p:cNvSpPr/>
          <p:nvPr/>
        </p:nvSpPr>
        <p:spPr>
          <a:xfrm>
            <a:off x="3259909"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NNP</a:t>
            </a:r>
            <a:endParaRPr b="1" sz="1200"/>
          </a:p>
        </p:txBody>
      </p:sp>
      <p:sp>
        <p:nvSpPr>
          <p:cNvPr id="832" name="Google Shape;832;p81"/>
          <p:cNvSpPr/>
          <p:nvPr/>
        </p:nvSpPr>
        <p:spPr>
          <a:xfrm>
            <a:off x="4577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ate</a:t>
            </a:r>
            <a:endParaRPr b="1" sz="1200"/>
          </a:p>
        </p:txBody>
      </p:sp>
      <p:sp>
        <p:nvSpPr>
          <p:cNvPr id="833" name="Google Shape;833;p81"/>
          <p:cNvSpPr/>
          <p:nvPr/>
        </p:nvSpPr>
        <p:spPr>
          <a:xfrm>
            <a:off x="6100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the</a:t>
            </a:r>
            <a:endParaRPr b="1" sz="1200"/>
          </a:p>
        </p:txBody>
      </p:sp>
      <p:sp>
        <p:nvSpPr>
          <p:cNvPr id="834" name="Google Shape;834;p81"/>
          <p:cNvSpPr/>
          <p:nvPr/>
        </p:nvSpPr>
        <p:spPr>
          <a:xfrm>
            <a:off x="7623826"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food</a:t>
            </a:r>
            <a:endParaRPr b="1" sz="1200"/>
          </a:p>
        </p:txBody>
      </p:sp>
      <p:sp>
        <p:nvSpPr>
          <p:cNvPr id="835" name="Google Shape;835;p81"/>
          <p:cNvSpPr/>
          <p:nvPr/>
        </p:nvSpPr>
        <p:spPr>
          <a:xfrm>
            <a:off x="4782895"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VBD</a:t>
            </a:r>
            <a:endParaRPr b="1" sz="1200"/>
          </a:p>
        </p:txBody>
      </p:sp>
      <p:sp>
        <p:nvSpPr>
          <p:cNvPr id="836" name="Google Shape;836;p81"/>
          <p:cNvSpPr/>
          <p:nvPr/>
        </p:nvSpPr>
        <p:spPr>
          <a:xfrm>
            <a:off x="6305870"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DT</a:t>
            </a:r>
            <a:endParaRPr b="1" sz="1200"/>
          </a:p>
        </p:txBody>
      </p:sp>
      <p:sp>
        <p:nvSpPr>
          <p:cNvPr id="837" name="Google Shape;837;p81"/>
          <p:cNvSpPr/>
          <p:nvPr/>
        </p:nvSpPr>
        <p:spPr>
          <a:xfrm>
            <a:off x="7828866"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NN</a:t>
            </a:r>
            <a:endParaRPr b="1" sz="1200"/>
          </a:p>
        </p:txBody>
      </p:sp>
      <p:sp>
        <p:nvSpPr>
          <p:cNvPr id="838" name="Google Shape;838;p81"/>
          <p:cNvSpPr/>
          <p:nvPr/>
        </p:nvSpPr>
        <p:spPr>
          <a:xfrm>
            <a:off x="7030478"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NP</a:t>
            </a:r>
            <a:endParaRPr b="1" sz="1200"/>
          </a:p>
        </p:txBody>
      </p:sp>
      <p:sp>
        <p:nvSpPr>
          <p:cNvPr id="839" name="Google Shape;839;p81"/>
          <p:cNvSpPr/>
          <p:nvPr/>
        </p:nvSpPr>
        <p:spPr>
          <a:xfrm>
            <a:off x="6305859" y="2703054"/>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VP</a:t>
            </a:r>
            <a:endParaRPr b="1" sz="1200"/>
          </a:p>
        </p:txBody>
      </p:sp>
      <p:sp>
        <p:nvSpPr>
          <p:cNvPr id="840" name="Google Shape;840;p81"/>
          <p:cNvSpPr/>
          <p:nvPr/>
        </p:nvSpPr>
        <p:spPr>
          <a:xfrm>
            <a:off x="3259866"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NP</a:t>
            </a:r>
            <a:endParaRPr b="1" sz="1200"/>
          </a:p>
        </p:txBody>
      </p:sp>
      <p:sp>
        <p:nvSpPr>
          <p:cNvPr id="841" name="Google Shape;841;p81"/>
          <p:cNvSpPr/>
          <p:nvPr/>
        </p:nvSpPr>
        <p:spPr>
          <a:xfrm>
            <a:off x="5339369" y="2217500"/>
            <a:ext cx="12084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S</a:t>
            </a:r>
            <a:endParaRPr b="1" sz="1200"/>
          </a:p>
        </p:txBody>
      </p:sp>
      <p:cxnSp>
        <p:nvCxnSpPr>
          <p:cNvPr id="842" name="Google Shape;842;p81"/>
          <p:cNvCxnSpPr>
            <a:stCxn id="831" idx="4"/>
            <a:endCxn id="830" idx="0"/>
          </p:cNvCxnSpPr>
          <p:nvPr/>
        </p:nvCxnSpPr>
        <p:spPr>
          <a:xfrm>
            <a:off x="3659059"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43" name="Google Shape;843;p81"/>
          <p:cNvCxnSpPr>
            <a:stCxn id="840" idx="4"/>
            <a:endCxn id="831" idx="0"/>
          </p:cNvCxnSpPr>
          <p:nvPr/>
        </p:nvCxnSpPr>
        <p:spPr>
          <a:xfrm>
            <a:off x="3659016" y="3558736"/>
            <a:ext cx="0" cy="191100"/>
          </a:xfrm>
          <a:prstGeom prst="straightConnector1">
            <a:avLst/>
          </a:prstGeom>
          <a:noFill/>
          <a:ln cap="flat" cmpd="sng" w="19050">
            <a:solidFill>
              <a:srgbClr val="666666"/>
            </a:solidFill>
            <a:prstDash val="solid"/>
            <a:round/>
            <a:headEnd len="med" w="med" type="none"/>
            <a:tailEnd len="med" w="med" type="triangle"/>
          </a:ln>
        </p:spPr>
      </p:cxnSp>
      <p:cxnSp>
        <p:nvCxnSpPr>
          <p:cNvPr id="844" name="Google Shape;844;p81"/>
          <p:cNvCxnSpPr>
            <a:stCxn id="839" idx="4"/>
            <a:endCxn id="835" idx="0"/>
          </p:cNvCxnSpPr>
          <p:nvPr/>
        </p:nvCxnSpPr>
        <p:spPr>
          <a:xfrm flipH="1">
            <a:off x="5181909" y="2998554"/>
            <a:ext cx="1523100" cy="751500"/>
          </a:xfrm>
          <a:prstGeom prst="straightConnector1">
            <a:avLst/>
          </a:prstGeom>
          <a:noFill/>
          <a:ln cap="flat" cmpd="sng" w="19050">
            <a:solidFill>
              <a:srgbClr val="666666"/>
            </a:solidFill>
            <a:prstDash val="solid"/>
            <a:round/>
            <a:headEnd len="med" w="med" type="none"/>
            <a:tailEnd len="med" w="med" type="triangle"/>
          </a:ln>
        </p:spPr>
      </p:cxnSp>
      <p:cxnSp>
        <p:nvCxnSpPr>
          <p:cNvPr id="845" name="Google Shape;845;p81"/>
          <p:cNvCxnSpPr>
            <a:stCxn id="835" idx="4"/>
            <a:endCxn id="832" idx="0"/>
          </p:cNvCxnSpPr>
          <p:nvPr/>
        </p:nvCxnSpPr>
        <p:spPr>
          <a:xfrm>
            <a:off x="5182045"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46" name="Google Shape;846;p81"/>
          <p:cNvCxnSpPr>
            <a:stCxn id="841" idx="4"/>
            <a:endCxn id="840" idx="7"/>
          </p:cNvCxnSpPr>
          <p:nvPr/>
        </p:nvCxnSpPr>
        <p:spPr>
          <a:xfrm flipH="1">
            <a:off x="3941369" y="2513000"/>
            <a:ext cx="2002200" cy="793500"/>
          </a:xfrm>
          <a:prstGeom prst="straightConnector1">
            <a:avLst/>
          </a:prstGeom>
          <a:noFill/>
          <a:ln cap="flat" cmpd="sng" w="19050">
            <a:solidFill>
              <a:srgbClr val="666666"/>
            </a:solidFill>
            <a:prstDash val="solid"/>
            <a:round/>
            <a:headEnd len="med" w="med" type="none"/>
            <a:tailEnd len="med" w="med" type="triangle"/>
          </a:ln>
        </p:spPr>
      </p:cxnSp>
      <p:cxnSp>
        <p:nvCxnSpPr>
          <p:cNvPr id="847" name="Google Shape;847;p81"/>
          <p:cNvCxnSpPr>
            <a:stCxn id="841" idx="4"/>
            <a:endCxn id="839" idx="1"/>
          </p:cNvCxnSpPr>
          <p:nvPr/>
        </p:nvCxnSpPr>
        <p:spPr>
          <a:xfrm>
            <a:off x="5943569" y="2513000"/>
            <a:ext cx="479100" cy="233400"/>
          </a:xfrm>
          <a:prstGeom prst="straightConnector1">
            <a:avLst/>
          </a:prstGeom>
          <a:noFill/>
          <a:ln cap="flat" cmpd="sng" w="19050">
            <a:solidFill>
              <a:srgbClr val="666666"/>
            </a:solidFill>
            <a:prstDash val="solid"/>
            <a:round/>
            <a:headEnd len="med" w="med" type="none"/>
            <a:tailEnd len="med" w="med" type="triangle"/>
          </a:ln>
        </p:spPr>
      </p:cxnSp>
      <p:cxnSp>
        <p:nvCxnSpPr>
          <p:cNvPr id="848" name="Google Shape;848;p81"/>
          <p:cNvCxnSpPr>
            <a:stCxn id="839" idx="4"/>
            <a:endCxn id="838" idx="1"/>
          </p:cNvCxnSpPr>
          <p:nvPr/>
        </p:nvCxnSpPr>
        <p:spPr>
          <a:xfrm>
            <a:off x="6705009" y="2998554"/>
            <a:ext cx="442500" cy="308100"/>
          </a:xfrm>
          <a:prstGeom prst="straightConnector1">
            <a:avLst/>
          </a:prstGeom>
          <a:noFill/>
          <a:ln cap="flat" cmpd="sng" w="19050">
            <a:solidFill>
              <a:srgbClr val="666666"/>
            </a:solidFill>
            <a:prstDash val="solid"/>
            <a:round/>
            <a:headEnd len="med" w="med" type="none"/>
            <a:tailEnd len="med" w="med" type="triangle"/>
          </a:ln>
        </p:spPr>
      </p:cxnSp>
      <p:cxnSp>
        <p:nvCxnSpPr>
          <p:cNvPr id="849" name="Google Shape;849;p81"/>
          <p:cNvCxnSpPr>
            <a:stCxn id="836" idx="4"/>
            <a:endCxn id="833" idx="0"/>
          </p:cNvCxnSpPr>
          <p:nvPr/>
        </p:nvCxnSpPr>
        <p:spPr>
          <a:xfrm>
            <a:off x="6705020"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50" name="Google Shape;850;p81"/>
          <p:cNvCxnSpPr>
            <a:stCxn id="837" idx="4"/>
            <a:endCxn id="834" idx="0"/>
          </p:cNvCxnSpPr>
          <p:nvPr/>
        </p:nvCxnSpPr>
        <p:spPr>
          <a:xfrm>
            <a:off x="8228016"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51" name="Google Shape;851;p81"/>
          <p:cNvCxnSpPr>
            <a:stCxn id="838" idx="3"/>
            <a:endCxn id="836" idx="0"/>
          </p:cNvCxnSpPr>
          <p:nvPr/>
        </p:nvCxnSpPr>
        <p:spPr>
          <a:xfrm flipH="1">
            <a:off x="6704886" y="3515461"/>
            <a:ext cx="442500" cy="234600"/>
          </a:xfrm>
          <a:prstGeom prst="straightConnector1">
            <a:avLst/>
          </a:prstGeom>
          <a:noFill/>
          <a:ln cap="flat" cmpd="sng" w="19050">
            <a:solidFill>
              <a:srgbClr val="666666"/>
            </a:solidFill>
            <a:prstDash val="solid"/>
            <a:round/>
            <a:headEnd len="med" w="med" type="none"/>
            <a:tailEnd len="med" w="med" type="triangle"/>
          </a:ln>
        </p:spPr>
      </p:cxnSp>
      <p:cxnSp>
        <p:nvCxnSpPr>
          <p:cNvPr id="852" name="Google Shape;852;p81"/>
          <p:cNvCxnSpPr>
            <a:stCxn id="838" idx="5"/>
            <a:endCxn id="837" idx="0"/>
          </p:cNvCxnSpPr>
          <p:nvPr/>
        </p:nvCxnSpPr>
        <p:spPr>
          <a:xfrm>
            <a:off x="7711870" y="3515461"/>
            <a:ext cx="516000" cy="2346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Context-Free Grammars</a:t>
            </a:r>
            <a:endParaRPr/>
          </a:p>
        </p:txBody>
      </p:sp>
      <p:sp>
        <p:nvSpPr>
          <p:cNvPr id="858" name="Google Shape;858;p8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Symbol types</a:t>
            </a:r>
            <a:r>
              <a:rPr b="1" lang="en"/>
              <a:t>:</a:t>
            </a:r>
            <a:endParaRPr>
              <a:latin typeface="Consolas"/>
              <a:ea typeface="Consolas"/>
              <a:cs typeface="Consolas"/>
              <a:sym typeface="Consolas"/>
            </a:endParaRPr>
          </a:p>
          <a:p>
            <a:pPr indent="-342900" lvl="0" marL="457200" rtl="0" algn="l">
              <a:spcBef>
                <a:spcPts val="0"/>
              </a:spcBef>
              <a:spcAft>
                <a:spcPts val="0"/>
              </a:spcAft>
              <a:buSzPts val="1800"/>
              <a:buChar char="●"/>
            </a:pPr>
            <a:r>
              <a:rPr lang="en">
                <a:solidFill>
                  <a:srgbClr val="0000FF"/>
                </a:solidFill>
              </a:rPr>
              <a:t>Nonterminals</a:t>
            </a:r>
            <a:r>
              <a:rPr i="1" lang="en"/>
              <a:t> (constituents), </a:t>
            </a:r>
            <a:r>
              <a:rPr lang="en">
                <a:solidFill>
                  <a:srgbClr val="9900FF"/>
                </a:solidFill>
              </a:rPr>
              <a:t>Preterminals</a:t>
            </a:r>
            <a:r>
              <a:rPr lang="en"/>
              <a:t> </a:t>
            </a:r>
            <a:r>
              <a:rPr i="1" lang="en"/>
              <a:t>(POS tags), </a:t>
            </a:r>
            <a:r>
              <a:rPr lang="en">
                <a:solidFill>
                  <a:srgbClr val="000000"/>
                </a:solidFill>
              </a:rPr>
              <a:t>Terminals</a:t>
            </a:r>
            <a:r>
              <a:rPr i="1" lang="en"/>
              <a:t> (types)</a:t>
            </a:r>
            <a:endParaRPr i="1"/>
          </a:p>
          <a:p>
            <a:pPr indent="0" lvl="0" marL="0" rtl="0" algn="l">
              <a:spcBef>
                <a:spcPts val="0"/>
              </a:spcBef>
              <a:spcAft>
                <a:spcPts val="0"/>
              </a:spcAft>
              <a:buNone/>
            </a:pPr>
            <a:r>
              <a:t/>
            </a:r>
            <a:endParaRPr i="1"/>
          </a:p>
          <a:p>
            <a:pPr indent="0" lvl="0" marL="457200" rtl="0" algn="l">
              <a:spcBef>
                <a:spcPts val="0"/>
              </a:spcBef>
              <a:spcAft>
                <a:spcPts val="0"/>
              </a:spcAft>
              <a:buNone/>
            </a:pPr>
            <a:r>
              <a:rPr lang="en" sz="1600">
                <a:solidFill>
                  <a:srgbClr val="0000FF"/>
                </a:solidFill>
                <a:latin typeface="Consolas"/>
                <a:ea typeface="Consolas"/>
                <a:cs typeface="Consolas"/>
                <a:sym typeface="Consolas"/>
              </a:rPr>
              <a:t>S </a:t>
            </a:r>
            <a:r>
              <a:rPr lang="en" sz="1600">
                <a:solidFill>
                  <a:srgbClr val="000000"/>
                </a:solidFill>
                <a:latin typeface="Consolas"/>
                <a:ea typeface="Consolas"/>
                <a:cs typeface="Consolas"/>
                <a:sym typeface="Consolas"/>
              </a:rPr>
              <a:t>→</a:t>
            </a:r>
            <a:r>
              <a:rPr lang="en" sz="1600">
                <a:solidFill>
                  <a:srgbClr val="0000FF"/>
                </a:solidFill>
                <a:latin typeface="Consolas"/>
                <a:ea typeface="Consolas"/>
                <a:cs typeface="Consolas"/>
                <a:sym typeface="Consolas"/>
              </a:rPr>
              <a:t> NP VP</a:t>
            </a:r>
            <a:endParaRPr sz="1600">
              <a:solidFill>
                <a:srgbClr val="0000FF"/>
              </a:solidFill>
              <a:latin typeface="Consolas"/>
              <a:ea typeface="Consolas"/>
              <a:cs typeface="Consolas"/>
              <a:sym typeface="Consolas"/>
            </a:endParaRPr>
          </a:p>
          <a:p>
            <a:pPr indent="0" lvl="0" marL="457200" rtl="0" algn="l">
              <a:spcBef>
                <a:spcPts val="0"/>
              </a:spcBef>
              <a:spcAft>
                <a:spcPts val="0"/>
              </a:spcAft>
              <a:buNone/>
            </a:pPr>
            <a:r>
              <a:rPr lang="en" sz="1600">
                <a:solidFill>
                  <a:srgbClr val="0000FF"/>
                </a:solidFill>
                <a:latin typeface="Consolas"/>
                <a:ea typeface="Consolas"/>
                <a:cs typeface="Consolas"/>
                <a:sym typeface="Consolas"/>
              </a:rPr>
              <a:t>NP</a:t>
            </a:r>
            <a:r>
              <a:rPr lang="en" sz="1600">
                <a:latin typeface="Consolas"/>
                <a:ea typeface="Consolas"/>
                <a:cs typeface="Consolas"/>
                <a:sym typeface="Consolas"/>
              </a:rPr>
              <a:t> → </a:t>
            </a:r>
            <a:r>
              <a:rPr lang="en" sz="1600">
                <a:solidFill>
                  <a:srgbClr val="9900FF"/>
                </a:solidFill>
                <a:latin typeface="Consolas"/>
                <a:ea typeface="Consolas"/>
                <a:cs typeface="Consolas"/>
                <a:sym typeface="Consolas"/>
              </a:rPr>
              <a:t>NNP</a:t>
            </a:r>
            <a:endParaRPr sz="1600">
              <a:solidFill>
                <a:srgbClr val="9900FF"/>
              </a:solidFill>
              <a:latin typeface="Consolas"/>
              <a:ea typeface="Consolas"/>
              <a:cs typeface="Consolas"/>
              <a:sym typeface="Consolas"/>
            </a:endParaRPr>
          </a:p>
          <a:p>
            <a:pPr indent="0" lvl="0" marL="457200" rtl="0" algn="l">
              <a:spcBef>
                <a:spcPts val="0"/>
              </a:spcBef>
              <a:spcAft>
                <a:spcPts val="0"/>
              </a:spcAft>
              <a:buNone/>
            </a:pPr>
            <a:r>
              <a:rPr lang="en" sz="1600">
                <a:solidFill>
                  <a:srgbClr val="0000FF"/>
                </a:solidFill>
                <a:latin typeface="Consolas"/>
                <a:ea typeface="Consolas"/>
                <a:cs typeface="Consolas"/>
                <a:sym typeface="Consolas"/>
              </a:rPr>
              <a:t>VP</a:t>
            </a:r>
            <a:r>
              <a:rPr lang="en" sz="1600">
                <a:latin typeface="Consolas"/>
                <a:ea typeface="Consolas"/>
                <a:cs typeface="Consolas"/>
                <a:sym typeface="Consolas"/>
              </a:rPr>
              <a:t> → </a:t>
            </a:r>
            <a:r>
              <a:rPr lang="en" sz="1600">
                <a:solidFill>
                  <a:srgbClr val="9900FF"/>
                </a:solidFill>
                <a:latin typeface="Consolas"/>
                <a:ea typeface="Consolas"/>
                <a:cs typeface="Consolas"/>
                <a:sym typeface="Consolas"/>
              </a:rPr>
              <a:t>VBD</a:t>
            </a:r>
            <a:r>
              <a:rPr lang="en" sz="1600">
                <a:solidFill>
                  <a:srgbClr val="0000FF"/>
                </a:solidFill>
                <a:latin typeface="Consolas"/>
                <a:ea typeface="Consolas"/>
                <a:cs typeface="Consolas"/>
                <a:sym typeface="Consolas"/>
              </a:rPr>
              <a:t> NP</a:t>
            </a:r>
            <a:endParaRPr sz="1600">
              <a:solidFill>
                <a:srgbClr val="9900FF"/>
              </a:solidFill>
              <a:latin typeface="Consolas"/>
              <a:ea typeface="Consolas"/>
              <a:cs typeface="Consolas"/>
              <a:sym typeface="Consolas"/>
            </a:endParaRPr>
          </a:p>
          <a:p>
            <a:pPr indent="0" lvl="0" marL="457200" rtl="0" algn="l">
              <a:spcBef>
                <a:spcPts val="0"/>
              </a:spcBef>
              <a:spcAft>
                <a:spcPts val="0"/>
              </a:spcAft>
              <a:buNone/>
            </a:pPr>
            <a:r>
              <a:rPr lang="en" sz="1600">
                <a:solidFill>
                  <a:srgbClr val="0000FF"/>
                </a:solidFill>
                <a:latin typeface="Consolas"/>
                <a:ea typeface="Consolas"/>
                <a:cs typeface="Consolas"/>
                <a:sym typeface="Consolas"/>
              </a:rPr>
              <a:t>NP</a:t>
            </a:r>
            <a:r>
              <a:rPr lang="en" sz="1600">
                <a:latin typeface="Consolas"/>
                <a:ea typeface="Consolas"/>
                <a:cs typeface="Consolas"/>
                <a:sym typeface="Consolas"/>
              </a:rPr>
              <a:t> → </a:t>
            </a:r>
            <a:r>
              <a:rPr lang="en" sz="1600">
                <a:solidFill>
                  <a:srgbClr val="9900FF"/>
                </a:solidFill>
                <a:latin typeface="Consolas"/>
                <a:ea typeface="Consolas"/>
                <a:cs typeface="Consolas"/>
                <a:sym typeface="Consolas"/>
              </a:rPr>
              <a:t>DT NN</a:t>
            </a:r>
            <a:endParaRPr sz="1600">
              <a:solidFill>
                <a:srgbClr val="9900FF"/>
              </a:solidFill>
              <a:latin typeface="Consolas"/>
              <a:ea typeface="Consolas"/>
              <a:cs typeface="Consolas"/>
              <a:sym typeface="Consolas"/>
            </a:endParaRPr>
          </a:p>
          <a:p>
            <a:pPr indent="0" lvl="0" marL="457200" rtl="0" algn="l">
              <a:spcBef>
                <a:spcPts val="0"/>
              </a:spcBef>
              <a:spcAft>
                <a:spcPts val="0"/>
              </a:spcAft>
              <a:buNone/>
            </a:pPr>
            <a:r>
              <a:rPr lang="en" sz="1600">
                <a:solidFill>
                  <a:srgbClr val="9900FF"/>
                </a:solidFill>
                <a:latin typeface="Consolas"/>
                <a:ea typeface="Consolas"/>
                <a:cs typeface="Consolas"/>
                <a:sym typeface="Consolas"/>
              </a:rPr>
              <a:t>NNP</a:t>
            </a:r>
            <a:r>
              <a:rPr lang="en" sz="1600">
                <a:latin typeface="Consolas"/>
                <a:ea typeface="Consolas"/>
                <a:cs typeface="Consolas"/>
                <a:sym typeface="Consolas"/>
              </a:rPr>
              <a:t> → “James”</a:t>
            </a:r>
            <a:endParaRPr sz="1600">
              <a:latin typeface="Consolas"/>
              <a:ea typeface="Consolas"/>
              <a:cs typeface="Consolas"/>
              <a:sym typeface="Consolas"/>
            </a:endParaRPr>
          </a:p>
          <a:p>
            <a:pPr indent="0" lvl="0" marL="457200" rtl="0" algn="l">
              <a:spcBef>
                <a:spcPts val="0"/>
              </a:spcBef>
              <a:spcAft>
                <a:spcPts val="0"/>
              </a:spcAft>
              <a:buNone/>
            </a:pPr>
            <a:r>
              <a:rPr lang="en" sz="1600">
                <a:solidFill>
                  <a:srgbClr val="9900FF"/>
                </a:solidFill>
                <a:latin typeface="Consolas"/>
                <a:ea typeface="Consolas"/>
                <a:cs typeface="Consolas"/>
                <a:sym typeface="Consolas"/>
              </a:rPr>
              <a:t>VBD</a:t>
            </a:r>
            <a:r>
              <a:rPr lang="en" sz="1600">
                <a:latin typeface="Consolas"/>
                <a:ea typeface="Consolas"/>
                <a:cs typeface="Consolas"/>
                <a:sym typeface="Consolas"/>
              </a:rPr>
              <a:t> → “ate”</a:t>
            </a:r>
            <a:endParaRPr sz="1600">
              <a:latin typeface="Consolas"/>
              <a:ea typeface="Consolas"/>
              <a:cs typeface="Consolas"/>
              <a:sym typeface="Consolas"/>
            </a:endParaRPr>
          </a:p>
          <a:p>
            <a:pPr indent="0" lvl="0" marL="457200" rtl="0" algn="l">
              <a:spcBef>
                <a:spcPts val="0"/>
              </a:spcBef>
              <a:spcAft>
                <a:spcPts val="0"/>
              </a:spcAft>
              <a:buNone/>
            </a:pPr>
            <a:r>
              <a:rPr lang="en" sz="1600">
                <a:solidFill>
                  <a:srgbClr val="9900FF"/>
                </a:solidFill>
                <a:latin typeface="Consolas"/>
                <a:ea typeface="Consolas"/>
                <a:cs typeface="Consolas"/>
                <a:sym typeface="Consolas"/>
              </a:rPr>
              <a:t>DT</a:t>
            </a:r>
            <a:r>
              <a:rPr lang="en" sz="1600">
                <a:latin typeface="Consolas"/>
                <a:ea typeface="Consolas"/>
                <a:cs typeface="Consolas"/>
                <a:sym typeface="Consolas"/>
              </a:rPr>
              <a:t> → “the”</a:t>
            </a:r>
            <a:endParaRPr sz="1600">
              <a:latin typeface="Consolas"/>
              <a:ea typeface="Consolas"/>
              <a:cs typeface="Consolas"/>
              <a:sym typeface="Consolas"/>
            </a:endParaRPr>
          </a:p>
          <a:p>
            <a:pPr indent="0" lvl="0" marL="457200" rtl="0" algn="l">
              <a:spcBef>
                <a:spcPts val="0"/>
              </a:spcBef>
              <a:spcAft>
                <a:spcPts val="0"/>
              </a:spcAft>
              <a:buNone/>
            </a:pPr>
            <a:r>
              <a:rPr lang="en" sz="1600">
                <a:solidFill>
                  <a:srgbClr val="9900FF"/>
                </a:solidFill>
                <a:latin typeface="Consolas"/>
                <a:ea typeface="Consolas"/>
                <a:cs typeface="Consolas"/>
                <a:sym typeface="Consolas"/>
              </a:rPr>
              <a:t>NN</a:t>
            </a:r>
            <a:r>
              <a:rPr lang="en" sz="1600">
                <a:latin typeface="Consolas"/>
                <a:ea typeface="Consolas"/>
                <a:cs typeface="Consolas"/>
                <a:sym typeface="Consolas"/>
              </a:rPr>
              <a:t>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859" name="Google Shape;859;p82"/>
          <p:cNvSpPr/>
          <p:nvPr/>
        </p:nvSpPr>
        <p:spPr>
          <a:xfrm>
            <a:off x="3054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860" name="Google Shape;860;p82"/>
          <p:cNvSpPr/>
          <p:nvPr/>
        </p:nvSpPr>
        <p:spPr>
          <a:xfrm>
            <a:off x="3259909"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00FF"/>
                </a:solidFill>
              </a:rPr>
              <a:t>NNP</a:t>
            </a:r>
            <a:endParaRPr sz="1200">
              <a:solidFill>
                <a:srgbClr val="9900FF"/>
              </a:solidFill>
            </a:endParaRPr>
          </a:p>
        </p:txBody>
      </p:sp>
      <p:sp>
        <p:nvSpPr>
          <p:cNvPr id="861" name="Google Shape;861;p82"/>
          <p:cNvSpPr/>
          <p:nvPr/>
        </p:nvSpPr>
        <p:spPr>
          <a:xfrm>
            <a:off x="4577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862" name="Google Shape;862;p82"/>
          <p:cNvSpPr/>
          <p:nvPr/>
        </p:nvSpPr>
        <p:spPr>
          <a:xfrm>
            <a:off x="6100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863" name="Google Shape;863;p82"/>
          <p:cNvSpPr/>
          <p:nvPr/>
        </p:nvSpPr>
        <p:spPr>
          <a:xfrm>
            <a:off x="7623826"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sp>
        <p:nvSpPr>
          <p:cNvPr id="864" name="Google Shape;864;p82"/>
          <p:cNvSpPr/>
          <p:nvPr/>
        </p:nvSpPr>
        <p:spPr>
          <a:xfrm>
            <a:off x="4782895"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00FF"/>
                </a:solidFill>
              </a:rPr>
              <a:t>VBD</a:t>
            </a:r>
            <a:endParaRPr sz="1200">
              <a:solidFill>
                <a:srgbClr val="9900FF"/>
              </a:solidFill>
            </a:endParaRPr>
          </a:p>
        </p:txBody>
      </p:sp>
      <p:sp>
        <p:nvSpPr>
          <p:cNvPr id="865" name="Google Shape;865;p82"/>
          <p:cNvSpPr/>
          <p:nvPr/>
        </p:nvSpPr>
        <p:spPr>
          <a:xfrm>
            <a:off x="6305870"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00FF"/>
                </a:solidFill>
              </a:rPr>
              <a:t>DT</a:t>
            </a:r>
            <a:endParaRPr sz="1200">
              <a:solidFill>
                <a:srgbClr val="9900FF"/>
              </a:solidFill>
            </a:endParaRPr>
          </a:p>
        </p:txBody>
      </p:sp>
      <p:sp>
        <p:nvSpPr>
          <p:cNvPr id="866" name="Google Shape;866;p82"/>
          <p:cNvSpPr/>
          <p:nvPr/>
        </p:nvSpPr>
        <p:spPr>
          <a:xfrm>
            <a:off x="7828866"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00FF"/>
                </a:solidFill>
              </a:rPr>
              <a:t>NN</a:t>
            </a:r>
            <a:endParaRPr sz="1200">
              <a:solidFill>
                <a:srgbClr val="9900FF"/>
              </a:solidFill>
            </a:endParaRPr>
          </a:p>
        </p:txBody>
      </p:sp>
      <p:sp>
        <p:nvSpPr>
          <p:cNvPr id="867" name="Google Shape;867;p82"/>
          <p:cNvSpPr/>
          <p:nvPr/>
        </p:nvSpPr>
        <p:spPr>
          <a:xfrm>
            <a:off x="7030478"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FF"/>
                </a:solidFill>
              </a:rPr>
              <a:t>NP</a:t>
            </a:r>
            <a:endParaRPr sz="1200">
              <a:solidFill>
                <a:srgbClr val="0000FF"/>
              </a:solidFill>
            </a:endParaRPr>
          </a:p>
        </p:txBody>
      </p:sp>
      <p:sp>
        <p:nvSpPr>
          <p:cNvPr id="868" name="Google Shape;868;p82"/>
          <p:cNvSpPr/>
          <p:nvPr/>
        </p:nvSpPr>
        <p:spPr>
          <a:xfrm>
            <a:off x="6305859" y="2703054"/>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FF"/>
                </a:solidFill>
              </a:rPr>
              <a:t>VP</a:t>
            </a:r>
            <a:endParaRPr sz="1200">
              <a:solidFill>
                <a:srgbClr val="0000FF"/>
              </a:solidFill>
            </a:endParaRPr>
          </a:p>
        </p:txBody>
      </p:sp>
      <p:sp>
        <p:nvSpPr>
          <p:cNvPr id="869" name="Google Shape;869;p82"/>
          <p:cNvSpPr/>
          <p:nvPr/>
        </p:nvSpPr>
        <p:spPr>
          <a:xfrm>
            <a:off x="3259866"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FF"/>
                </a:solidFill>
              </a:rPr>
              <a:t>NP</a:t>
            </a:r>
            <a:endParaRPr sz="1200">
              <a:solidFill>
                <a:srgbClr val="0000FF"/>
              </a:solidFill>
            </a:endParaRPr>
          </a:p>
        </p:txBody>
      </p:sp>
      <p:sp>
        <p:nvSpPr>
          <p:cNvPr id="870" name="Google Shape;870;p82"/>
          <p:cNvSpPr/>
          <p:nvPr/>
        </p:nvSpPr>
        <p:spPr>
          <a:xfrm>
            <a:off x="5339369" y="2217500"/>
            <a:ext cx="12084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FF"/>
                </a:solidFill>
              </a:rPr>
              <a:t>S</a:t>
            </a:r>
            <a:endParaRPr sz="1200">
              <a:solidFill>
                <a:srgbClr val="0000FF"/>
              </a:solidFill>
            </a:endParaRPr>
          </a:p>
        </p:txBody>
      </p:sp>
      <p:cxnSp>
        <p:nvCxnSpPr>
          <p:cNvPr id="871" name="Google Shape;871;p82"/>
          <p:cNvCxnSpPr>
            <a:stCxn id="860" idx="4"/>
            <a:endCxn id="859" idx="0"/>
          </p:cNvCxnSpPr>
          <p:nvPr/>
        </p:nvCxnSpPr>
        <p:spPr>
          <a:xfrm>
            <a:off x="3659059"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72" name="Google Shape;872;p82"/>
          <p:cNvCxnSpPr>
            <a:stCxn id="869" idx="4"/>
            <a:endCxn id="860" idx="0"/>
          </p:cNvCxnSpPr>
          <p:nvPr/>
        </p:nvCxnSpPr>
        <p:spPr>
          <a:xfrm>
            <a:off x="3659016" y="3558736"/>
            <a:ext cx="0" cy="191100"/>
          </a:xfrm>
          <a:prstGeom prst="straightConnector1">
            <a:avLst/>
          </a:prstGeom>
          <a:noFill/>
          <a:ln cap="flat" cmpd="sng" w="19050">
            <a:solidFill>
              <a:srgbClr val="666666"/>
            </a:solidFill>
            <a:prstDash val="solid"/>
            <a:round/>
            <a:headEnd len="med" w="med" type="none"/>
            <a:tailEnd len="med" w="med" type="triangle"/>
          </a:ln>
        </p:spPr>
      </p:cxnSp>
      <p:cxnSp>
        <p:nvCxnSpPr>
          <p:cNvPr id="873" name="Google Shape;873;p82"/>
          <p:cNvCxnSpPr>
            <a:stCxn id="868" idx="4"/>
            <a:endCxn id="864" idx="0"/>
          </p:cNvCxnSpPr>
          <p:nvPr/>
        </p:nvCxnSpPr>
        <p:spPr>
          <a:xfrm flipH="1">
            <a:off x="5181909" y="2998554"/>
            <a:ext cx="1523100" cy="751500"/>
          </a:xfrm>
          <a:prstGeom prst="straightConnector1">
            <a:avLst/>
          </a:prstGeom>
          <a:noFill/>
          <a:ln cap="flat" cmpd="sng" w="19050">
            <a:solidFill>
              <a:srgbClr val="666666"/>
            </a:solidFill>
            <a:prstDash val="solid"/>
            <a:round/>
            <a:headEnd len="med" w="med" type="none"/>
            <a:tailEnd len="med" w="med" type="triangle"/>
          </a:ln>
        </p:spPr>
      </p:cxnSp>
      <p:cxnSp>
        <p:nvCxnSpPr>
          <p:cNvPr id="874" name="Google Shape;874;p82"/>
          <p:cNvCxnSpPr>
            <a:stCxn id="864" idx="4"/>
            <a:endCxn id="861" idx="0"/>
          </p:cNvCxnSpPr>
          <p:nvPr/>
        </p:nvCxnSpPr>
        <p:spPr>
          <a:xfrm>
            <a:off x="5182045"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75" name="Google Shape;875;p82"/>
          <p:cNvCxnSpPr>
            <a:stCxn id="870" idx="4"/>
            <a:endCxn id="869" idx="7"/>
          </p:cNvCxnSpPr>
          <p:nvPr/>
        </p:nvCxnSpPr>
        <p:spPr>
          <a:xfrm flipH="1">
            <a:off x="3941369" y="2513000"/>
            <a:ext cx="2002200" cy="793500"/>
          </a:xfrm>
          <a:prstGeom prst="straightConnector1">
            <a:avLst/>
          </a:prstGeom>
          <a:noFill/>
          <a:ln cap="flat" cmpd="sng" w="19050">
            <a:solidFill>
              <a:srgbClr val="666666"/>
            </a:solidFill>
            <a:prstDash val="solid"/>
            <a:round/>
            <a:headEnd len="med" w="med" type="none"/>
            <a:tailEnd len="med" w="med" type="triangle"/>
          </a:ln>
        </p:spPr>
      </p:cxnSp>
      <p:cxnSp>
        <p:nvCxnSpPr>
          <p:cNvPr id="876" name="Google Shape;876;p82"/>
          <p:cNvCxnSpPr>
            <a:stCxn id="870" idx="4"/>
            <a:endCxn id="868" idx="1"/>
          </p:cNvCxnSpPr>
          <p:nvPr/>
        </p:nvCxnSpPr>
        <p:spPr>
          <a:xfrm>
            <a:off x="5943569" y="2513000"/>
            <a:ext cx="479100" cy="233400"/>
          </a:xfrm>
          <a:prstGeom prst="straightConnector1">
            <a:avLst/>
          </a:prstGeom>
          <a:noFill/>
          <a:ln cap="flat" cmpd="sng" w="19050">
            <a:solidFill>
              <a:srgbClr val="666666"/>
            </a:solidFill>
            <a:prstDash val="solid"/>
            <a:round/>
            <a:headEnd len="med" w="med" type="none"/>
            <a:tailEnd len="med" w="med" type="triangle"/>
          </a:ln>
        </p:spPr>
      </p:cxnSp>
      <p:cxnSp>
        <p:nvCxnSpPr>
          <p:cNvPr id="877" name="Google Shape;877;p82"/>
          <p:cNvCxnSpPr>
            <a:stCxn id="868" idx="4"/>
            <a:endCxn id="867" idx="1"/>
          </p:cNvCxnSpPr>
          <p:nvPr/>
        </p:nvCxnSpPr>
        <p:spPr>
          <a:xfrm>
            <a:off x="6705009" y="2998554"/>
            <a:ext cx="442500" cy="308100"/>
          </a:xfrm>
          <a:prstGeom prst="straightConnector1">
            <a:avLst/>
          </a:prstGeom>
          <a:noFill/>
          <a:ln cap="flat" cmpd="sng" w="19050">
            <a:solidFill>
              <a:srgbClr val="666666"/>
            </a:solidFill>
            <a:prstDash val="solid"/>
            <a:round/>
            <a:headEnd len="med" w="med" type="none"/>
            <a:tailEnd len="med" w="med" type="triangle"/>
          </a:ln>
        </p:spPr>
      </p:cxnSp>
      <p:cxnSp>
        <p:nvCxnSpPr>
          <p:cNvPr id="878" name="Google Shape;878;p82"/>
          <p:cNvCxnSpPr>
            <a:stCxn id="865" idx="4"/>
            <a:endCxn id="862" idx="0"/>
          </p:cNvCxnSpPr>
          <p:nvPr/>
        </p:nvCxnSpPr>
        <p:spPr>
          <a:xfrm>
            <a:off x="6705020"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79" name="Google Shape;879;p82"/>
          <p:cNvCxnSpPr>
            <a:stCxn id="866" idx="4"/>
            <a:endCxn id="863" idx="0"/>
          </p:cNvCxnSpPr>
          <p:nvPr/>
        </p:nvCxnSpPr>
        <p:spPr>
          <a:xfrm>
            <a:off x="8228016"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80" name="Google Shape;880;p82"/>
          <p:cNvCxnSpPr>
            <a:stCxn id="867" idx="3"/>
            <a:endCxn id="865" idx="0"/>
          </p:cNvCxnSpPr>
          <p:nvPr/>
        </p:nvCxnSpPr>
        <p:spPr>
          <a:xfrm flipH="1">
            <a:off x="6704886" y="3515461"/>
            <a:ext cx="442500" cy="234600"/>
          </a:xfrm>
          <a:prstGeom prst="straightConnector1">
            <a:avLst/>
          </a:prstGeom>
          <a:noFill/>
          <a:ln cap="flat" cmpd="sng" w="19050">
            <a:solidFill>
              <a:srgbClr val="666666"/>
            </a:solidFill>
            <a:prstDash val="solid"/>
            <a:round/>
            <a:headEnd len="med" w="med" type="none"/>
            <a:tailEnd len="med" w="med" type="triangle"/>
          </a:ln>
        </p:spPr>
      </p:cxnSp>
      <p:cxnSp>
        <p:nvCxnSpPr>
          <p:cNvPr id="881" name="Google Shape;881;p82"/>
          <p:cNvCxnSpPr>
            <a:stCxn id="867" idx="5"/>
            <a:endCxn id="866" idx="0"/>
          </p:cNvCxnSpPr>
          <p:nvPr/>
        </p:nvCxnSpPr>
        <p:spPr>
          <a:xfrm>
            <a:off x="7711870" y="3515461"/>
            <a:ext cx="516000" cy="2346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Google Shape;886;p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Chart-Based Parsing</a:t>
            </a:r>
            <a:endParaRPr/>
          </a:p>
        </p:txBody>
      </p:sp>
      <p:sp>
        <p:nvSpPr>
          <p:cNvPr id="887" name="Google Shape;887;p8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Chart:</a:t>
            </a:r>
            <a:r>
              <a:rPr lang="en"/>
              <a:t> dynamic programming table</a:t>
            </a:r>
            <a:endParaRPr/>
          </a:p>
          <a:p>
            <a:pPr indent="-317500" lvl="0" marL="457200" rtl="0" algn="l">
              <a:spcBef>
                <a:spcPts val="1600"/>
              </a:spcBef>
              <a:spcAft>
                <a:spcPts val="0"/>
              </a:spcAft>
              <a:buSzPts val="1400"/>
              <a:buChar char="●"/>
            </a:pPr>
            <a:r>
              <a:rPr lang="en"/>
              <a:t>n(n+1)/2 cells</a:t>
            </a:r>
            <a:endParaRPr/>
          </a:p>
          <a:p>
            <a:pPr indent="-317500" lvl="0" marL="457200" rtl="0" algn="l">
              <a:spcBef>
                <a:spcPts val="0"/>
              </a:spcBef>
              <a:spcAft>
                <a:spcPts val="0"/>
              </a:spcAft>
              <a:buSzPts val="1400"/>
              <a:buChar char="●"/>
            </a:pPr>
            <a:r>
              <a:rPr lang="en"/>
              <a:t>Represent spans </a:t>
            </a:r>
            <a:r>
              <a:rPr lang="en">
                <a:latin typeface="Consolas"/>
                <a:ea typeface="Consolas"/>
                <a:cs typeface="Consolas"/>
                <a:sym typeface="Consolas"/>
              </a:rPr>
              <a:t>[i,j)</a:t>
            </a:r>
            <a:endParaRPr>
              <a:latin typeface="Consolas"/>
              <a:ea typeface="Consolas"/>
              <a:cs typeface="Consolas"/>
              <a:sym typeface="Consolas"/>
            </a:endParaRPr>
          </a:p>
          <a:p>
            <a:pPr indent="-317500" lvl="0" marL="457200" rtl="0" algn="l">
              <a:spcBef>
                <a:spcPts val="0"/>
              </a:spcBef>
              <a:spcAft>
                <a:spcPts val="0"/>
              </a:spcAft>
              <a:buSzPts val="1400"/>
              <a:buChar char="●"/>
            </a:pPr>
            <a:r>
              <a:rPr lang="en"/>
              <a:t>Entries: </a:t>
            </a:r>
            <a:r>
              <a:rPr lang="en" u="sng"/>
              <a:t>subtree</a:t>
            </a:r>
            <a:r>
              <a:rPr lang="en"/>
              <a:t> derivations</a:t>
            </a:r>
            <a:endParaRPr/>
          </a:p>
          <a:p>
            <a:pPr indent="0" lvl="0" marL="0" rtl="0" algn="l">
              <a:spcBef>
                <a:spcPts val="1600"/>
              </a:spcBef>
              <a:spcAft>
                <a:spcPts val="0"/>
              </a:spcAft>
              <a:buNone/>
            </a:pPr>
            <a:r>
              <a:rPr lang="en"/>
              <a:t>Example:</a:t>
            </a:r>
            <a:endParaRPr/>
          </a:p>
          <a:p>
            <a:pPr indent="0" lvl="0" marL="0" rtl="0" algn="l">
              <a:spcBef>
                <a:spcPts val="1600"/>
              </a:spcBef>
              <a:spcAft>
                <a:spcPts val="0"/>
              </a:spcAft>
              <a:buClr>
                <a:schemeClr val="dk1"/>
              </a:buClr>
              <a:buSzPts val="1100"/>
              <a:buFont typeface="Arial"/>
              <a:buNone/>
            </a:pPr>
            <a:r>
              <a:rPr lang="en" sz="1200">
                <a:highlight>
                  <a:srgbClr val="FFFFFF"/>
                </a:highlight>
                <a:latin typeface="Consolas"/>
                <a:ea typeface="Consolas"/>
                <a:cs typeface="Consolas"/>
                <a:sym typeface="Consolas"/>
              </a:rPr>
              <a:t>(ROOT</a:t>
            </a:r>
            <a:br>
              <a:rPr lang="en" sz="1200">
                <a:highlight>
                  <a:srgbClr val="FFFFFF"/>
                </a:highlight>
                <a:latin typeface="Consolas"/>
                <a:ea typeface="Consolas"/>
                <a:cs typeface="Consolas"/>
                <a:sym typeface="Consolas"/>
              </a:rPr>
            </a:br>
            <a:r>
              <a:rPr lang="en" sz="1200">
                <a:highlight>
                  <a:srgbClr val="FFFFFF"/>
                </a:highlight>
                <a:latin typeface="Consolas"/>
                <a:ea typeface="Consolas"/>
                <a:cs typeface="Consolas"/>
                <a:sym typeface="Consolas"/>
              </a:rPr>
              <a:t>  (S</a:t>
            </a:r>
            <a:br>
              <a:rPr lang="en" sz="1200">
                <a:highlight>
                  <a:srgbClr val="FFFFFF"/>
                </a:highlight>
                <a:latin typeface="Consolas"/>
                <a:ea typeface="Consolas"/>
                <a:cs typeface="Consolas"/>
                <a:sym typeface="Consolas"/>
              </a:rPr>
            </a:br>
            <a:r>
              <a:rPr lang="en" sz="1200">
                <a:highlight>
                  <a:srgbClr val="FFFFFF"/>
                </a:highlight>
                <a:latin typeface="Consolas"/>
                <a:ea typeface="Consolas"/>
                <a:cs typeface="Consolas"/>
                <a:sym typeface="Consolas"/>
              </a:rPr>
              <a:t>    (NP (NNP James))</a:t>
            </a:r>
            <a:br>
              <a:rPr lang="en" sz="1200">
                <a:highlight>
                  <a:srgbClr val="FFFFFF"/>
                </a:highlight>
                <a:latin typeface="Consolas"/>
                <a:ea typeface="Consolas"/>
                <a:cs typeface="Consolas"/>
                <a:sym typeface="Consolas"/>
              </a:rPr>
            </a:br>
            <a:r>
              <a:rPr lang="en" sz="1200">
                <a:highlight>
                  <a:srgbClr val="FFFFFF"/>
                </a:highlight>
                <a:latin typeface="Consolas"/>
                <a:ea typeface="Consolas"/>
                <a:cs typeface="Consolas"/>
                <a:sym typeface="Consolas"/>
              </a:rPr>
              <a:t>    (VP (VBD ate)</a:t>
            </a:r>
            <a:br>
              <a:rPr lang="en" sz="1200">
                <a:highlight>
                  <a:srgbClr val="FFFFFF"/>
                </a:highlight>
                <a:latin typeface="Consolas"/>
                <a:ea typeface="Consolas"/>
                <a:cs typeface="Consolas"/>
                <a:sym typeface="Consolas"/>
              </a:rPr>
            </a:br>
            <a:r>
              <a:rPr lang="en" sz="1200">
                <a:highlight>
                  <a:srgbClr val="FFFFFF"/>
                </a:highlight>
                <a:latin typeface="Consolas"/>
                <a:ea typeface="Consolas"/>
                <a:cs typeface="Consolas"/>
                <a:sym typeface="Consolas"/>
              </a:rPr>
              <a:t>      (NP (DT the) (NN food)))))</a:t>
            </a:r>
            <a:endParaRPr sz="1200">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00">
              <a:highlight>
                <a:srgbClr val="FFFFFF"/>
              </a:highlight>
              <a:latin typeface="Arial"/>
              <a:ea typeface="Arial"/>
              <a:cs typeface="Arial"/>
              <a:sym typeface="Arial"/>
            </a:endParaRPr>
          </a:p>
          <a:p>
            <a:pPr indent="0" lvl="0" marL="0" rtl="0" algn="l">
              <a:spcBef>
                <a:spcPts val="0"/>
              </a:spcBef>
              <a:spcAft>
                <a:spcPts val="0"/>
              </a:spcAft>
              <a:buNone/>
            </a:pPr>
            <a:r>
              <a:t/>
            </a:r>
            <a:endParaRPr b="1"/>
          </a:p>
          <a:p>
            <a:pPr indent="0" lvl="0" marL="0" rtl="0" algn="l">
              <a:spcBef>
                <a:spcPts val="1600"/>
              </a:spcBef>
              <a:spcAft>
                <a:spcPts val="1600"/>
              </a:spcAft>
              <a:buNone/>
            </a:pPr>
            <a:r>
              <a:t/>
            </a:r>
            <a:endParaRPr/>
          </a:p>
        </p:txBody>
      </p:sp>
      <p:sp>
        <p:nvSpPr>
          <p:cNvPr id="888" name="Google Shape;888;p83"/>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3"/>
          <p:cNvSpPr/>
          <p:nvPr/>
        </p:nvSpPr>
        <p:spPr>
          <a:xfrm>
            <a:off x="6705888" y="227535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3"/>
          <p:cNvSpPr/>
          <p:nvPr/>
        </p:nvSpPr>
        <p:spPr>
          <a:xfrm>
            <a:off x="7279750" y="28523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3"/>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3"/>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3"/>
          <p:cNvSpPr/>
          <p:nvPr/>
        </p:nvSpPr>
        <p:spPr>
          <a:xfrm>
            <a:off x="6131938" y="17045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4" name="Google Shape;894;p83"/>
          <p:cNvCxnSpPr>
            <a:stCxn id="893" idx="3"/>
            <a:endCxn id="888" idx="7"/>
          </p:cNvCxnSpPr>
          <p:nvPr/>
        </p:nvCxnSpPr>
        <p:spPr>
          <a:xfrm flipH="1">
            <a:off x="4916151" y="2210561"/>
            <a:ext cx="1302600" cy="1305600"/>
          </a:xfrm>
          <a:prstGeom prst="straightConnector1">
            <a:avLst/>
          </a:prstGeom>
          <a:noFill/>
          <a:ln cap="flat" cmpd="sng" w="19050">
            <a:solidFill>
              <a:srgbClr val="666666"/>
            </a:solidFill>
            <a:prstDash val="solid"/>
            <a:round/>
            <a:headEnd len="med" w="med" type="none"/>
            <a:tailEnd len="med" w="med" type="triangle"/>
          </a:ln>
        </p:spPr>
      </p:cxnSp>
      <p:sp>
        <p:nvSpPr>
          <p:cNvPr id="895" name="Google Shape;895;p83"/>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896" name="Google Shape;896;p83"/>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897" name="Google Shape;897;p83"/>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898" name="Google Shape;898;p83"/>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899" name="Google Shape;899;p83"/>
          <p:cNvCxnSpPr>
            <a:stCxn id="890" idx="3"/>
            <a:endCxn id="891" idx="7"/>
          </p:cNvCxnSpPr>
          <p:nvPr/>
        </p:nvCxnSpPr>
        <p:spPr>
          <a:xfrm flipH="1">
            <a:off x="7211764" y="3358361"/>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900" name="Google Shape;900;p83"/>
          <p:cNvCxnSpPr>
            <a:stCxn id="891" idx="4"/>
            <a:endCxn id="901"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902" name="Google Shape;902;p83"/>
          <p:cNvCxnSpPr>
            <a:stCxn id="890" idx="5"/>
            <a:endCxn id="892" idx="1"/>
          </p:cNvCxnSpPr>
          <p:nvPr/>
        </p:nvCxnSpPr>
        <p:spPr>
          <a:xfrm>
            <a:off x="7785736" y="3358361"/>
            <a:ext cx="154800" cy="154800"/>
          </a:xfrm>
          <a:prstGeom prst="straightConnector1">
            <a:avLst/>
          </a:prstGeom>
          <a:noFill/>
          <a:ln cap="flat" cmpd="sng" w="19050">
            <a:solidFill>
              <a:srgbClr val="666666"/>
            </a:solidFill>
            <a:prstDash val="solid"/>
            <a:round/>
            <a:headEnd len="med" w="med" type="none"/>
            <a:tailEnd len="med" w="med" type="triangle"/>
          </a:ln>
        </p:spPr>
      </p:cxnSp>
      <p:cxnSp>
        <p:nvCxnSpPr>
          <p:cNvPr id="903" name="Google Shape;903;p83"/>
          <p:cNvCxnSpPr>
            <a:stCxn id="892" idx="4"/>
            <a:endCxn id="904"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905" name="Google Shape;905;p83"/>
          <p:cNvCxnSpPr>
            <a:stCxn id="906" idx="4"/>
            <a:endCxn id="907"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908" name="Google Shape;908;p83"/>
          <p:cNvCxnSpPr>
            <a:stCxn id="888" idx="4"/>
            <a:endCxn id="895"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906" name="Google Shape;906;p83"/>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9" name="Google Shape;909;p83"/>
          <p:cNvCxnSpPr>
            <a:stCxn id="889" idx="3"/>
            <a:endCxn id="906" idx="7"/>
          </p:cNvCxnSpPr>
          <p:nvPr/>
        </p:nvCxnSpPr>
        <p:spPr>
          <a:xfrm flipH="1">
            <a:off x="6064001" y="2781336"/>
            <a:ext cx="728700" cy="731700"/>
          </a:xfrm>
          <a:prstGeom prst="straightConnector1">
            <a:avLst/>
          </a:prstGeom>
          <a:noFill/>
          <a:ln cap="flat" cmpd="sng" w="19050">
            <a:solidFill>
              <a:srgbClr val="666666"/>
            </a:solidFill>
            <a:prstDash val="solid"/>
            <a:round/>
            <a:headEnd len="med" w="med" type="none"/>
            <a:tailEnd len="med" w="med" type="triangle"/>
          </a:ln>
        </p:spPr>
      </p:cxnSp>
      <p:cxnSp>
        <p:nvCxnSpPr>
          <p:cNvPr id="910" name="Google Shape;910;p83"/>
          <p:cNvCxnSpPr>
            <a:stCxn id="889" idx="5"/>
            <a:endCxn id="890" idx="1"/>
          </p:cNvCxnSpPr>
          <p:nvPr/>
        </p:nvCxnSpPr>
        <p:spPr>
          <a:xfrm>
            <a:off x="7211874" y="2781336"/>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911" name="Google Shape;911;p83"/>
          <p:cNvCxnSpPr>
            <a:stCxn id="893" idx="5"/>
            <a:endCxn id="889" idx="1"/>
          </p:cNvCxnSpPr>
          <p:nvPr/>
        </p:nvCxnSpPr>
        <p:spPr>
          <a:xfrm>
            <a:off x="6637924" y="2210561"/>
            <a:ext cx="154800" cy="151500"/>
          </a:xfrm>
          <a:prstGeom prst="straightConnector1">
            <a:avLst/>
          </a:prstGeom>
          <a:noFill/>
          <a:ln cap="flat" cmpd="sng" w="19050">
            <a:solidFill>
              <a:srgbClr val="666666"/>
            </a:solidFill>
            <a:prstDash val="solid"/>
            <a:round/>
            <a:headEnd len="med" w="med" type="none"/>
            <a:tailEnd len="med" w="med" type="triangle"/>
          </a:ln>
        </p:spPr>
      </p:cxnSp>
      <p:sp>
        <p:nvSpPr>
          <p:cNvPr id="912" name="Google Shape;912;p83"/>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907" name="Google Shape;907;p83"/>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901" name="Google Shape;901;p83"/>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904" name="Google Shape;904;p83"/>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913" name="Google Shape;913;p83"/>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4" name="Google Shape;914;p83"/>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5" name="Google Shape;915;p83"/>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916" name="Google Shape;916;p83"/>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917" name="Google Shape;917;p83"/>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918" name="Google Shape;918;p83"/>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Parsey McParseface: </a:t>
            </a:r>
            <a:r>
              <a:rPr lang="en" u="sng">
                <a:solidFill>
                  <a:schemeClr val="hlink"/>
                </a:solidFill>
                <a:hlinkClick r:id="rId3"/>
              </a:rPr>
              <a:t>https://cloud.google.com/natural-language/</a:t>
            </a:r>
            <a:endParaRPr/>
          </a:p>
          <a:p>
            <a:pPr indent="0" lvl="0" marL="0" rtl="0" algn="l">
              <a:spcBef>
                <a:spcPts val="1600"/>
              </a:spcBef>
              <a:spcAft>
                <a:spcPts val="1600"/>
              </a:spcAft>
              <a:buNone/>
            </a:pPr>
            <a:r>
              <a:rPr lang="en"/>
              <a:t> </a:t>
            </a:r>
            <a:endParaRPr/>
          </a:p>
        </p:txBody>
      </p:sp>
      <p:sp>
        <p:nvSpPr>
          <p:cNvPr id="138" name="Google Shape;138;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Syntactic Analysis</a:t>
            </a:r>
            <a:endParaRPr/>
          </a:p>
        </p:txBody>
      </p:sp>
      <p:pic>
        <p:nvPicPr>
          <p:cNvPr descr="eCnDiTDuG08.png" id="139" name="Google Shape;139;p30"/>
          <p:cNvPicPr preferRelativeResize="0"/>
          <p:nvPr/>
        </p:nvPicPr>
        <p:blipFill rotWithShape="1">
          <a:blip r:embed="rId4">
            <a:alphaModFix/>
          </a:blip>
          <a:srcRect b="10440" l="0" r="0" t="6894"/>
          <a:stretch/>
        </p:blipFill>
        <p:spPr>
          <a:xfrm>
            <a:off x="311700" y="1757425"/>
            <a:ext cx="6121901" cy="2530351"/>
          </a:xfrm>
          <a:prstGeom prst="rect">
            <a:avLst/>
          </a:prstGeom>
          <a:noFill/>
          <a:ln>
            <a:noFill/>
          </a:ln>
        </p:spPr>
      </p:pic>
      <p:sp>
        <p:nvSpPr>
          <p:cNvPr id="140" name="Google Shape;140;p30"/>
          <p:cNvSpPr txBox="1"/>
          <p:nvPr/>
        </p:nvSpPr>
        <p:spPr>
          <a:xfrm>
            <a:off x="6433600" y="1895450"/>
            <a:ext cx="1932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AA84F"/>
                </a:solidFill>
              </a:rPr>
              <a:t>Dependency Parse</a:t>
            </a:r>
            <a:endParaRPr i="1">
              <a:solidFill>
                <a:srgbClr val="6AA84F"/>
              </a:solidFill>
            </a:endParaRPr>
          </a:p>
          <a:p>
            <a:pPr indent="0" lvl="0" marL="0" rtl="0" algn="l">
              <a:spcBef>
                <a:spcPts val="0"/>
              </a:spcBef>
              <a:spcAft>
                <a:spcPts val="0"/>
              </a:spcAft>
              <a:buNone/>
            </a:pPr>
            <a:r>
              <a:rPr i="1" lang="en">
                <a:solidFill>
                  <a:srgbClr val="FF9900"/>
                </a:solidFill>
              </a:rPr>
              <a:t>(+ dependency types)</a:t>
            </a:r>
            <a:endParaRPr i="1">
              <a:solidFill>
                <a:srgbClr val="FF9900"/>
              </a:solidFill>
            </a:endParaRPr>
          </a:p>
          <a:p>
            <a:pPr indent="0" lvl="0" marL="0" rtl="0" algn="l">
              <a:spcBef>
                <a:spcPts val="0"/>
              </a:spcBef>
              <a:spcAft>
                <a:spcPts val="0"/>
              </a:spcAft>
              <a:buNone/>
            </a:pPr>
            <a:r>
              <a:rPr i="1" lang="en">
                <a:solidFill>
                  <a:srgbClr val="6AA84F"/>
                </a:solidFill>
              </a:rPr>
              <a:t>(Week 10)</a:t>
            </a:r>
            <a:endParaRPr i="1">
              <a:solidFill>
                <a:srgbClr val="6AA84F"/>
              </a:solidFill>
            </a:endParaRPr>
          </a:p>
        </p:txBody>
      </p:sp>
      <p:sp>
        <p:nvSpPr>
          <p:cNvPr id="141" name="Google Shape;141;p30"/>
          <p:cNvSpPr txBox="1"/>
          <p:nvPr/>
        </p:nvSpPr>
        <p:spPr>
          <a:xfrm>
            <a:off x="6433600" y="3332000"/>
            <a:ext cx="1932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Part-of-Speech Tags</a:t>
            </a:r>
            <a:endParaRPr b="1">
              <a:solidFill>
                <a:srgbClr val="CC0000"/>
              </a:solidFill>
            </a:endParaRPr>
          </a:p>
          <a:p>
            <a:pPr indent="0" lvl="0" marL="0" rtl="0" algn="l">
              <a:spcBef>
                <a:spcPts val="0"/>
              </a:spcBef>
              <a:spcAft>
                <a:spcPts val="0"/>
              </a:spcAft>
              <a:buNone/>
            </a:pPr>
            <a:r>
              <a:rPr b="1" lang="en">
                <a:solidFill>
                  <a:srgbClr val="CC0000"/>
                </a:solidFill>
              </a:rPr>
              <a:t>(Week 9)</a:t>
            </a:r>
            <a:endParaRPr b="1">
              <a:solidFill>
                <a:srgbClr val="CC0000"/>
              </a:solidFill>
            </a:endParaRPr>
          </a:p>
        </p:txBody>
      </p:sp>
      <p:sp>
        <p:nvSpPr>
          <p:cNvPr id="142" name="Google Shape;142;p30"/>
          <p:cNvSpPr txBox="1"/>
          <p:nvPr/>
        </p:nvSpPr>
        <p:spPr>
          <a:xfrm>
            <a:off x="6433600" y="3976525"/>
            <a:ext cx="1932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3C78D8"/>
                </a:solidFill>
              </a:rPr>
              <a:t>Morphology</a:t>
            </a:r>
            <a:endParaRPr i="1">
              <a:solidFill>
                <a:srgbClr val="3C78D8"/>
              </a:solidFill>
            </a:endParaRPr>
          </a:p>
        </p:txBody>
      </p:sp>
      <p:sp>
        <p:nvSpPr>
          <p:cNvPr id="143" name="Google Shape;143;p30"/>
          <p:cNvSpPr txBox="1"/>
          <p:nvPr/>
        </p:nvSpPr>
        <p:spPr>
          <a:xfrm>
            <a:off x="6433600" y="2988125"/>
            <a:ext cx="19323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9900FF"/>
                </a:solidFill>
              </a:rPr>
              <a:t>Lemmas</a:t>
            </a:r>
            <a:endParaRPr i="1">
              <a:solidFill>
                <a:srgbClr val="9900F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2" name="Shape 922"/>
        <p:cNvGrpSpPr/>
        <p:nvPr/>
      </p:nvGrpSpPr>
      <p:grpSpPr>
        <a:xfrm>
          <a:off x="0" y="0"/>
          <a:ext cx="0" cy="0"/>
          <a:chOff x="0" y="0"/>
          <a:chExt cx="0" cy="0"/>
        </a:xfrm>
      </p:grpSpPr>
      <p:sp>
        <p:nvSpPr>
          <p:cNvPr id="923" name="Google Shape;923;p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Chart-Based Parsing</a:t>
            </a:r>
            <a:endParaRPr/>
          </a:p>
        </p:txBody>
      </p:sp>
      <p:sp>
        <p:nvSpPr>
          <p:cNvPr id="924" name="Google Shape;924;p8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Chart:</a:t>
            </a:r>
            <a:r>
              <a:rPr lang="en"/>
              <a:t> dynamic programming table</a:t>
            </a:r>
            <a:endParaRPr/>
          </a:p>
          <a:p>
            <a:pPr indent="-317500" lvl="0" marL="457200" rtl="0" algn="l">
              <a:spcBef>
                <a:spcPts val="1600"/>
              </a:spcBef>
              <a:spcAft>
                <a:spcPts val="0"/>
              </a:spcAft>
              <a:buSzPts val="1400"/>
              <a:buChar char="●"/>
            </a:pPr>
            <a:r>
              <a:rPr lang="en"/>
              <a:t>n(n+1)/2 cells</a:t>
            </a:r>
            <a:endParaRPr/>
          </a:p>
          <a:p>
            <a:pPr indent="-317500" lvl="0" marL="457200" rtl="0" algn="l">
              <a:spcBef>
                <a:spcPts val="0"/>
              </a:spcBef>
              <a:spcAft>
                <a:spcPts val="0"/>
              </a:spcAft>
              <a:buSzPts val="1400"/>
              <a:buChar char="●"/>
            </a:pPr>
            <a:r>
              <a:rPr lang="en"/>
              <a:t>Represent spans </a:t>
            </a:r>
            <a:r>
              <a:rPr lang="en">
                <a:latin typeface="Consolas"/>
                <a:ea typeface="Consolas"/>
                <a:cs typeface="Consolas"/>
                <a:sym typeface="Consolas"/>
              </a:rPr>
              <a:t>[i,j)</a:t>
            </a:r>
            <a:endParaRPr>
              <a:latin typeface="Consolas"/>
              <a:ea typeface="Consolas"/>
              <a:cs typeface="Consolas"/>
              <a:sym typeface="Consolas"/>
            </a:endParaRPr>
          </a:p>
          <a:p>
            <a:pPr indent="-317500" lvl="0" marL="457200" rtl="0" algn="l">
              <a:spcBef>
                <a:spcPts val="0"/>
              </a:spcBef>
              <a:spcAft>
                <a:spcPts val="0"/>
              </a:spcAft>
              <a:buSzPts val="1400"/>
              <a:buChar char="●"/>
            </a:pPr>
            <a:r>
              <a:rPr lang="en"/>
              <a:t>Entries: </a:t>
            </a:r>
            <a:r>
              <a:rPr lang="en" u="sng"/>
              <a:t>subtree</a:t>
            </a:r>
            <a:r>
              <a:rPr lang="en"/>
              <a:t> derivations </a:t>
            </a:r>
            <a:endParaRPr/>
          </a:p>
          <a:p>
            <a:pPr indent="-304800" lvl="1" marL="914400" rtl="0" algn="l">
              <a:spcBef>
                <a:spcPts val="0"/>
              </a:spcBef>
              <a:spcAft>
                <a:spcPts val="0"/>
              </a:spcAft>
              <a:buSzPts val="1200"/>
              <a:buChar char="○"/>
            </a:pPr>
            <a:r>
              <a:rPr lang="en"/>
              <a:t>(for each symbol)</a:t>
            </a:r>
            <a:endParaRPr/>
          </a:p>
          <a:p>
            <a:pPr indent="-317500" lvl="0" marL="457200" rtl="0" algn="l">
              <a:spcBef>
                <a:spcPts val="0"/>
              </a:spcBef>
              <a:spcAft>
                <a:spcPts val="0"/>
              </a:spcAft>
              <a:buSzPts val="1400"/>
              <a:buChar char="●"/>
            </a:pPr>
            <a:r>
              <a:rPr lang="en"/>
              <a:t>Top cell: full derivation</a:t>
            </a:r>
            <a:endParaRPr/>
          </a:p>
          <a:p>
            <a:pPr indent="0" lvl="0" marL="0" rtl="0" algn="l">
              <a:spcBef>
                <a:spcPts val="1600"/>
              </a:spcBef>
              <a:spcAft>
                <a:spcPts val="0"/>
              </a:spcAft>
              <a:buNone/>
            </a:pPr>
            <a:r>
              <a:rPr b="1" lang="en"/>
              <a:t>CKY Algorithm:</a:t>
            </a:r>
            <a:endParaRPr/>
          </a:p>
          <a:p>
            <a:pPr indent="0" lvl="0" marL="0" rtl="0" algn="l">
              <a:spcBef>
                <a:spcPts val="0"/>
              </a:spcBef>
              <a:spcAft>
                <a:spcPts val="0"/>
              </a:spcAft>
              <a:buNone/>
            </a:pPr>
            <a:r>
              <a:rPr lang="en"/>
              <a:t>Extension of Viterbi decoding</a:t>
            </a:r>
            <a:endParaRPr/>
          </a:p>
          <a:p>
            <a:pPr indent="-317500" lvl="0" marL="457200" rtl="0" algn="l">
              <a:spcBef>
                <a:spcPts val="1000"/>
              </a:spcBef>
              <a:spcAft>
                <a:spcPts val="0"/>
              </a:spcAft>
              <a:buSzPts val="1400"/>
              <a:buChar char="●"/>
            </a:pPr>
            <a:r>
              <a:rPr lang="en"/>
              <a:t>Assume binary tree and grammar</a:t>
            </a:r>
            <a:endParaRPr/>
          </a:p>
          <a:p>
            <a:pPr indent="-317500" lvl="0" marL="457200" rtl="0" algn="l">
              <a:spcBef>
                <a:spcPts val="0"/>
              </a:spcBef>
              <a:spcAft>
                <a:spcPts val="0"/>
              </a:spcAft>
              <a:buSzPts val="1400"/>
              <a:buChar char="●"/>
            </a:pPr>
            <a:r>
              <a:rPr lang="en"/>
              <a:t>For each cell, consider L, R subtrees</a:t>
            </a:r>
            <a:endParaRPr/>
          </a:p>
          <a:p>
            <a:pPr indent="-317500" lvl="0" marL="457200" rtl="0" algn="l">
              <a:spcBef>
                <a:spcPts val="0"/>
              </a:spcBef>
              <a:spcAft>
                <a:spcPts val="0"/>
              </a:spcAft>
              <a:buSzPts val="1400"/>
              <a:buChar char="●"/>
            </a:pPr>
            <a:r>
              <a:rPr lang="en"/>
              <a:t>Choose best candidate</a:t>
            </a:r>
            <a:endParaRPr/>
          </a:p>
          <a:p>
            <a:pPr indent="-317500" lvl="0" marL="457200" rtl="0" algn="l">
              <a:spcBef>
                <a:spcPts val="0"/>
              </a:spcBef>
              <a:spcAft>
                <a:spcPts val="0"/>
              </a:spcAft>
              <a:buSzPts val="1400"/>
              <a:buChar char="●"/>
            </a:pPr>
            <a:r>
              <a:rPr lang="en"/>
              <a:t>Store backpointers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1600"/>
              </a:spcBef>
              <a:spcAft>
                <a:spcPts val="1600"/>
              </a:spcAft>
              <a:buNone/>
            </a:pPr>
            <a:r>
              <a:t/>
            </a:r>
            <a:endParaRPr/>
          </a:p>
        </p:txBody>
      </p:sp>
      <p:sp>
        <p:nvSpPr>
          <p:cNvPr id="925" name="Google Shape;925;p84"/>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4"/>
          <p:cNvSpPr/>
          <p:nvPr/>
        </p:nvSpPr>
        <p:spPr>
          <a:xfrm>
            <a:off x="6705888" y="227535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4"/>
          <p:cNvSpPr/>
          <p:nvPr/>
        </p:nvSpPr>
        <p:spPr>
          <a:xfrm>
            <a:off x="7279750" y="28523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4"/>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4"/>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4"/>
          <p:cNvSpPr/>
          <p:nvPr/>
        </p:nvSpPr>
        <p:spPr>
          <a:xfrm>
            <a:off x="6131938" y="17045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1" name="Google Shape;931;p84"/>
          <p:cNvCxnSpPr>
            <a:stCxn id="930" idx="3"/>
            <a:endCxn id="925" idx="7"/>
          </p:cNvCxnSpPr>
          <p:nvPr/>
        </p:nvCxnSpPr>
        <p:spPr>
          <a:xfrm flipH="1">
            <a:off x="4916151" y="2210561"/>
            <a:ext cx="1302600" cy="1305600"/>
          </a:xfrm>
          <a:prstGeom prst="straightConnector1">
            <a:avLst/>
          </a:prstGeom>
          <a:noFill/>
          <a:ln cap="flat" cmpd="sng" w="19050">
            <a:solidFill>
              <a:srgbClr val="666666"/>
            </a:solidFill>
            <a:prstDash val="solid"/>
            <a:round/>
            <a:headEnd len="med" w="med" type="none"/>
            <a:tailEnd len="med" w="med" type="triangle"/>
          </a:ln>
        </p:spPr>
      </p:cxnSp>
      <p:sp>
        <p:nvSpPr>
          <p:cNvPr id="932" name="Google Shape;932;p84"/>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933" name="Google Shape;933;p84"/>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934" name="Google Shape;934;p84"/>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935" name="Google Shape;935;p84"/>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936" name="Google Shape;936;p84"/>
          <p:cNvCxnSpPr>
            <a:stCxn id="927" idx="3"/>
            <a:endCxn id="928" idx="7"/>
          </p:cNvCxnSpPr>
          <p:nvPr/>
        </p:nvCxnSpPr>
        <p:spPr>
          <a:xfrm flipH="1">
            <a:off x="7211764" y="3358361"/>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937" name="Google Shape;937;p84"/>
          <p:cNvCxnSpPr>
            <a:stCxn id="928" idx="4"/>
            <a:endCxn id="938"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939" name="Google Shape;939;p84"/>
          <p:cNvCxnSpPr>
            <a:stCxn id="927" idx="5"/>
            <a:endCxn id="929" idx="1"/>
          </p:cNvCxnSpPr>
          <p:nvPr/>
        </p:nvCxnSpPr>
        <p:spPr>
          <a:xfrm>
            <a:off x="7785736" y="3358361"/>
            <a:ext cx="154800" cy="154800"/>
          </a:xfrm>
          <a:prstGeom prst="straightConnector1">
            <a:avLst/>
          </a:prstGeom>
          <a:noFill/>
          <a:ln cap="flat" cmpd="sng" w="19050">
            <a:solidFill>
              <a:srgbClr val="666666"/>
            </a:solidFill>
            <a:prstDash val="solid"/>
            <a:round/>
            <a:headEnd len="med" w="med" type="none"/>
            <a:tailEnd len="med" w="med" type="triangle"/>
          </a:ln>
        </p:spPr>
      </p:cxnSp>
      <p:cxnSp>
        <p:nvCxnSpPr>
          <p:cNvPr id="940" name="Google Shape;940;p84"/>
          <p:cNvCxnSpPr>
            <a:stCxn id="929" idx="4"/>
            <a:endCxn id="941"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942" name="Google Shape;942;p84"/>
          <p:cNvCxnSpPr>
            <a:stCxn id="943" idx="4"/>
            <a:endCxn id="944"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945" name="Google Shape;945;p84"/>
          <p:cNvCxnSpPr>
            <a:stCxn id="925" idx="4"/>
            <a:endCxn id="932"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943" name="Google Shape;943;p84"/>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6" name="Google Shape;946;p84"/>
          <p:cNvCxnSpPr>
            <a:stCxn id="926" idx="3"/>
            <a:endCxn id="943" idx="7"/>
          </p:cNvCxnSpPr>
          <p:nvPr/>
        </p:nvCxnSpPr>
        <p:spPr>
          <a:xfrm flipH="1">
            <a:off x="6064001" y="2781336"/>
            <a:ext cx="728700" cy="731700"/>
          </a:xfrm>
          <a:prstGeom prst="straightConnector1">
            <a:avLst/>
          </a:prstGeom>
          <a:noFill/>
          <a:ln cap="flat" cmpd="sng" w="19050">
            <a:solidFill>
              <a:srgbClr val="666666"/>
            </a:solidFill>
            <a:prstDash val="solid"/>
            <a:round/>
            <a:headEnd len="med" w="med" type="none"/>
            <a:tailEnd len="med" w="med" type="triangle"/>
          </a:ln>
        </p:spPr>
      </p:cxnSp>
      <p:cxnSp>
        <p:nvCxnSpPr>
          <p:cNvPr id="947" name="Google Shape;947;p84"/>
          <p:cNvCxnSpPr>
            <a:stCxn id="926" idx="5"/>
            <a:endCxn id="927" idx="1"/>
          </p:cNvCxnSpPr>
          <p:nvPr/>
        </p:nvCxnSpPr>
        <p:spPr>
          <a:xfrm>
            <a:off x="7211874" y="2781336"/>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948" name="Google Shape;948;p84"/>
          <p:cNvCxnSpPr>
            <a:stCxn id="930" idx="5"/>
            <a:endCxn id="926" idx="1"/>
          </p:cNvCxnSpPr>
          <p:nvPr/>
        </p:nvCxnSpPr>
        <p:spPr>
          <a:xfrm>
            <a:off x="6637924" y="2210561"/>
            <a:ext cx="154800" cy="151500"/>
          </a:xfrm>
          <a:prstGeom prst="straightConnector1">
            <a:avLst/>
          </a:prstGeom>
          <a:noFill/>
          <a:ln cap="flat" cmpd="sng" w="19050">
            <a:solidFill>
              <a:srgbClr val="666666"/>
            </a:solidFill>
            <a:prstDash val="solid"/>
            <a:round/>
            <a:headEnd len="med" w="med" type="none"/>
            <a:tailEnd len="med" w="med" type="triangle"/>
          </a:ln>
        </p:spPr>
      </p:cxnSp>
      <p:sp>
        <p:nvSpPr>
          <p:cNvPr id="949" name="Google Shape;949;p84"/>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944" name="Google Shape;944;p84"/>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938" name="Google Shape;938;p84"/>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941" name="Google Shape;941;p84"/>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950" name="Google Shape;950;p84"/>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1" name="Google Shape;951;p84"/>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2" name="Google Shape;952;p84"/>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953" name="Google Shape;953;p84"/>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954" name="Google Shape;954;p84"/>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955" name="Google Shape;955;p84"/>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85"/>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5"/>
          <p:cNvSpPr/>
          <p:nvPr/>
        </p:nvSpPr>
        <p:spPr>
          <a:xfrm>
            <a:off x="6705888" y="227535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5"/>
          <p:cNvSpPr/>
          <p:nvPr/>
        </p:nvSpPr>
        <p:spPr>
          <a:xfrm>
            <a:off x="7279750" y="28523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5"/>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5"/>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5"/>
          <p:cNvSpPr/>
          <p:nvPr/>
        </p:nvSpPr>
        <p:spPr>
          <a:xfrm>
            <a:off x="6131938" y="17045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6" name="Google Shape;966;p85"/>
          <p:cNvCxnSpPr>
            <a:stCxn id="965" idx="3"/>
            <a:endCxn id="960" idx="7"/>
          </p:cNvCxnSpPr>
          <p:nvPr/>
        </p:nvCxnSpPr>
        <p:spPr>
          <a:xfrm flipH="1">
            <a:off x="4916151" y="2210561"/>
            <a:ext cx="1302600" cy="1305600"/>
          </a:xfrm>
          <a:prstGeom prst="straightConnector1">
            <a:avLst/>
          </a:prstGeom>
          <a:noFill/>
          <a:ln cap="flat" cmpd="sng" w="19050">
            <a:solidFill>
              <a:srgbClr val="666666"/>
            </a:solidFill>
            <a:prstDash val="solid"/>
            <a:round/>
            <a:headEnd len="med" w="med" type="none"/>
            <a:tailEnd len="med" w="med" type="triangle"/>
          </a:ln>
        </p:spPr>
      </p:cxnSp>
      <p:sp>
        <p:nvSpPr>
          <p:cNvPr id="967" name="Google Shape;967;p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Chart-Based Parsing</a:t>
            </a:r>
            <a:endParaRPr/>
          </a:p>
        </p:txBody>
      </p:sp>
      <p:sp>
        <p:nvSpPr>
          <p:cNvPr id="968" name="Google Shape;968;p8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CKY Algorithm:</a:t>
            </a:r>
            <a:endParaRPr b="1"/>
          </a:p>
          <a:p>
            <a:pPr indent="0" lvl="0" marL="0" rtl="0" algn="l">
              <a:spcBef>
                <a:spcPts val="0"/>
              </a:spcBef>
              <a:spcAft>
                <a:spcPts val="0"/>
              </a:spcAft>
              <a:buNone/>
            </a:pPr>
            <a:r>
              <a:rPr lang="en"/>
              <a:t>Token cells: </a:t>
            </a:r>
            <a:r>
              <a:rPr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969" name="Google Shape;969;p85"/>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970" name="Google Shape;970;p85"/>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971" name="Google Shape;971;p85"/>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972" name="Google Shape;972;p85"/>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973" name="Google Shape;973;p85"/>
          <p:cNvCxnSpPr>
            <a:stCxn id="962" idx="3"/>
            <a:endCxn id="963" idx="7"/>
          </p:cNvCxnSpPr>
          <p:nvPr/>
        </p:nvCxnSpPr>
        <p:spPr>
          <a:xfrm flipH="1">
            <a:off x="7211764" y="3358361"/>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974" name="Google Shape;974;p85"/>
          <p:cNvCxnSpPr>
            <a:stCxn id="963" idx="4"/>
            <a:endCxn id="975"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976" name="Google Shape;976;p85"/>
          <p:cNvCxnSpPr>
            <a:stCxn id="962" idx="5"/>
            <a:endCxn id="964" idx="1"/>
          </p:cNvCxnSpPr>
          <p:nvPr/>
        </p:nvCxnSpPr>
        <p:spPr>
          <a:xfrm>
            <a:off x="7785736" y="3358361"/>
            <a:ext cx="154800" cy="154800"/>
          </a:xfrm>
          <a:prstGeom prst="straightConnector1">
            <a:avLst/>
          </a:prstGeom>
          <a:noFill/>
          <a:ln cap="flat" cmpd="sng" w="19050">
            <a:solidFill>
              <a:srgbClr val="666666"/>
            </a:solidFill>
            <a:prstDash val="solid"/>
            <a:round/>
            <a:headEnd len="med" w="med" type="none"/>
            <a:tailEnd len="med" w="med" type="triangle"/>
          </a:ln>
        </p:spPr>
      </p:cxnSp>
      <p:cxnSp>
        <p:nvCxnSpPr>
          <p:cNvPr id="977" name="Google Shape;977;p85"/>
          <p:cNvCxnSpPr>
            <a:stCxn id="964" idx="4"/>
            <a:endCxn id="978"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979" name="Google Shape;979;p85"/>
          <p:cNvCxnSpPr>
            <a:stCxn id="980" idx="4"/>
            <a:endCxn id="981"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982" name="Google Shape;982;p85"/>
          <p:cNvCxnSpPr>
            <a:stCxn id="960" idx="4"/>
            <a:endCxn id="969"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980" name="Google Shape;980;p85"/>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3" name="Google Shape;983;p85"/>
          <p:cNvCxnSpPr>
            <a:stCxn id="961" idx="3"/>
            <a:endCxn id="980" idx="7"/>
          </p:cNvCxnSpPr>
          <p:nvPr/>
        </p:nvCxnSpPr>
        <p:spPr>
          <a:xfrm flipH="1">
            <a:off x="6064001" y="2781336"/>
            <a:ext cx="728700" cy="731700"/>
          </a:xfrm>
          <a:prstGeom prst="straightConnector1">
            <a:avLst/>
          </a:prstGeom>
          <a:noFill/>
          <a:ln cap="flat" cmpd="sng" w="19050">
            <a:solidFill>
              <a:srgbClr val="666666"/>
            </a:solidFill>
            <a:prstDash val="solid"/>
            <a:round/>
            <a:headEnd len="med" w="med" type="none"/>
            <a:tailEnd len="med" w="med" type="triangle"/>
          </a:ln>
        </p:spPr>
      </p:cxnSp>
      <p:cxnSp>
        <p:nvCxnSpPr>
          <p:cNvPr id="984" name="Google Shape;984;p85"/>
          <p:cNvCxnSpPr>
            <a:stCxn id="961" idx="5"/>
            <a:endCxn id="962" idx="1"/>
          </p:cNvCxnSpPr>
          <p:nvPr/>
        </p:nvCxnSpPr>
        <p:spPr>
          <a:xfrm>
            <a:off x="7211874" y="2781336"/>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985" name="Google Shape;985;p85"/>
          <p:cNvCxnSpPr>
            <a:stCxn id="965" idx="5"/>
            <a:endCxn id="961" idx="1"/>
          </p:cNvCxnSpPr>
          <p:nvPr/>
        </p:nvCxnSpPr>
        <p:spPr>
          <a:xfrm>
            <a:off x="6637924" y="2210561"/>
            <a:ext cx="154800" cy="151500"/>
          </a:xfrm>
          <a:prstGeom prst="straightConnector1">
            <a:avLst/>
          </a:prstGeom>
          <a:noFill/>
          <a:ln cap="flat" cmpd="sng" w="19050">
            <a:solidFill>
              <a:srgbClr val="666666"/>
            </a:solidFill>
            <a:prstDash val="solid"/>
            <a:round/>
            <a:headEnd len="med" w="med" type="none"/>
            <a:tailEnd len="med" w="med" type="triangle"/>
          </a:ln>
        </p:spPr>
      </p:cxnSp>
      <p:sp>
        <p:nvSpPr>
          <p:cNvPr id="986" name="Google Shape;986;p85"/>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981" name="Google Shape;981;p85"/>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VBD</a:t>
            </a:r>
            <a:endParaRPr b="1"/>
          </a:p>
        </p:txBody>
      </p:sp>
      <p:sp>
        <p:nvSpPr>
          <p:cNvPr id="975" name="Google Shape;975;p85"/>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978" name="Google Shape;978;p85"/>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987" name="Google Shape;987;p85"/>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8" name="Google Shape;988;p85"/>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9" name="Google Shape;989;p85"/>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NP</a:t>
            </a:r>
            <a:endParaRPr b="1"/>
          </a:p>
        </p:txBody>
      </p:sp>
      <p:sp>
        <p:nvSpPr>
          <p:cNvPr id="990" name="Google Shape;990;p85"/>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VP</a:t>
            </a:r>
            <a:endParaRPr b="1"/>
          </a:p>
        </p:txBody>
      </p:sp>
      <p:sp>
        <p:nvSpPr>
          <p:cNvPr id="991" name="Google Shape;991;p85"/>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992" name="Google Shape;992;p85"/>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6" name="Shape 996"/>
        <p:cNvGrpSpPr/>
        <p:nvPr/>
      </p:nvGrpSpPr>
      <p:grpSpPr>
        <a:xfrm>
          <a:off x="0" y="0"/>
          <a:ext cx="0" cy="0"/>
          <a:chOff x="0" y="0"/>
          <a:chExt cx="0" cy="0"/>
        </a:xfrm>
      </p:grpSpPr>
      <p:sp>
        <p:nvSpPr>
          <p:cNvPr id="997" name="Google Shape;997;p86"/>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6"/>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6"/>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001" name="Google Shape;1001;p8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002" name="Google Shape;1002;p86"/>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003" name="Google Shape;1003;p86"/>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004" name="Google Shape;1004;p86"/>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005" name="Google Shape;1005;p86"/>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006" name="Google Shape;1006;p86"/>
          <p:cNvCxnSpPr>
            <a:stCxn id="998" idx="4"/>
            <a:endCxn id="1007"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008" name="Google Shape;1008;p86"/>
          <p:cNvCxnSpPr>
            <a:stCxn id="999" idx="4"/>
            <a:endCxn id="1009"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010" name="Google Shape;1010;p86"/>
          <p:cNvCxnSpPr>
            <a:stCxn id="1011" idx="4"/>
            <a:endCxn id="1012"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013" name="Google Shape;1013;p86"/>
          <p:cNvCxnSpPr>
            <a:stCxn id="997" idx="4"/>
            <a:endCxn id="1002"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011" name="Google Shape;1011;p86"/>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4" name="Google Shape;1014;p86"/>
          <p:cNvGrpSpPr/>
          <p:nvPr/>
        </p:nvGrpSpPr>
        <p:grpSpPr>
          <a:xfrm>
            <a:off x="4132750" y="1427075"/>
            <a:ext cx="4591200" cy="2872625"/>
            <a:chOff x="4132750" y="1427075"/>
            <a:chExt cx="4591200" cy="2872625"/>
          </a:xfrm>
        </p:grpSpPr>
        <p:sp>
          <p:nvSpPr>
            <p:cNvPr id="1015" name="Google Shape;1015;p86"/>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012" name="Google Shape;1012;p86"/>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007" name="Google Shape;1007;p86"/>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009" name="Google Shape;1009;p86"/>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016" name="Google Shape;1016;p86"/>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7" name="Google Shape;1017;p86"/>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8" name="Google Shape;1018;p86"/>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9" name="Google Shape;1019;p86"/>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0" name="Google Shape;1020;p86"/>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1" name="Google Shape;1021;p86"/>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22" name="Google Shape;1022;p86"/>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grpSp>
        <p:nvGrpSpPr>
          <p:cNvPr id="1023" name="Google Shape;1023;p86"/>
          <p:cNvGrpSpPr/>
          <p:nvPr/>
        </p:nvGrpSpPr>
        <p:grpSpPr>
          <a:xfrm>
            <a:off x="4004525" y="4579550"/>
            <a:ext cx="4858200" cy="340500"/>
            <a:chOff x="4004525" y="4579550"/>
            <a:chExt cx="4858200" cy="340500"/>
          </a:xfrm>
        </p:grpSpPr>
        <p:sp>
          <p:nvSpPr>
            <p:cNvPr id="1024" name="Google Shape;1024;p86"/>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025" name="Google Shape;1025;p86"/>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026" name="Google Shape;1026;p86"/>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027" name="Google Shape;1027;p86"/>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028" name="Google Shape;1028;p86"/>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2" name="Shape 1032"/>
        <p:cNvGrpSpPr/>
        <p:nvPr/>
      </p:nvGrpSpPr>
      <p:grpSpPr>
        <a:xfrm>
          <a:off x="0" y="0"/>
          <a:ext cx="0" cy="0"/>
          <a:chOff x="0" y="0"/>
          <a:chExt cx="0" cy="0"/>
        </a:xfrm>
      </p:grpSpPr>
      <p:sp>
        <p:nvSpPr>
          <p:cNvPr id="1033" name="Google Shape;1033;p87"/>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7"/>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7"/>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037" name="Google Shape;1037;p8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038" name="Google Shape;1038;p87"/>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039" name="Google Shape;1039;p87"/>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040" name="Google Shape;1040;p87"/>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041" name="Google Shape;1041;p87"/>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042" name="Google Shape;1042;p87"/>
          <p:cNvCxnSpPr>
            <a:stCxn id="1034" idx="4"/>
            <a:endCxn id="1043"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044" name="Google Shape;1044;p87"/>
          <p:cNvCxnSpPr>
            <a:stCxn id="1035" idx="4"/>
            <a:endCxn id="1045"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046" name="Google Shape;1046;p87"/>
          <p:cNvCxnSpPr>
            <a:stCxn id="1047" idx="4"/>
            <a:endCxn id="1048"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049" name="Google Shape;1049;p87"/>
          <p:cNvCxnSpPr>
            <a:stCxn id="1033" idx="4"/>
            <a:endCxn id="1038"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047" name="Google Shape;1047;p87"/>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87"/>
          <p:cNvGrpSpPr/>
          <p:nvPr/>
        </p:nvGrpSpPr>
        <p:grpSpPr>
          <a:xfrm>
            <a:off x="4132750" y="1427075"/>
            <a:ext cx="4591200" cy="2872625"/>
            <a:chOff x="4132750" y="1427075"/>
            <a:chExt cx="4591200" cy="2872625"/>
          </a:xfrm>
        </p:grpSpPr>
        <p:sp>
          <p:nvSpPr>
            <p:cNvPr id="1051" name="Google Shape;1051;p87"/>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NNP</a:t>
              </a:r>
              <a:endParaRPr/>
            </a:p>
          </p:txBody>
        </p:sp>
        <p:sp>
          <p:nvSpPr>
            <p:cNvPr id="1048" name="Google Shape;1048;p87"/>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043" name="Google Shape;1043;p87"/>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045" name="Google Shape;1045;p87"/>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052" name="Google Shape;1052;p87"/>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3" name="Google Shape;1053;p87"/>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4" name="Google Shape;1054;p87"/>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5" name="Google Shape;1055;p87"/>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6" name="Google Shape;1056;p87"/>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7" name="Google Shape;1057;p87"/>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58" name="Google Shape;1058;p87"/>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NNP → “James”</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VBD → “ate”</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DT → “the”</a:t>
            </a:r>
            <a:endParaRPr sz="1600">
              <a:highlight>
                <a:schemeClr val="accent5"/>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highlight>
                  <a:schemeClr val="accent5"/>
                </a:highlight>
                <a:latin typeface="Consolas"/>
                <a:ea typeface="Consolas"/>
                <a:cs typeface="Consolas"/>
                <a:sym typeface="Consolas"/>
              </a:rPr>
              <a:t>NN → “food”</a:t>
            </a:r>
            <a:endParaRPr sz="1600">
              <a:highlight>
                <a:schemeClr val="accent5"/>
              </a:highlight>
              <a:latin typeface="Consolas"/>
              <a:ea typeface="Consolas"/>
              <a:cs typeface="Consolas"/>
              <a:sym typeface="Consolas"/>
            </a:endParaRPr>
          </a:p>
          <a:p>
            <a:pPr indent="0" lvl="0" marL="0" rtl="0" algn="l">
              <a:spcBef>
                <a:spcPts val="1600"/>
              </a:spcBef>
              <a:spcAft>
                <a:spcPts val="1600"/>
              </a:spcAft>
              <a:buNone/>
            </a:pPr>
            <a:r>
              <a:t/>
            </a:r>
            <a:endParaRPr/>
          </a:p>
        </p:txBody>
      </p:sp>
      <p:grpSp>
        <p:nvGrpSpPr>
          <p:cNvPr id="1059" name="Google Shape;1059;p87"/>
          <p:cNvGrpSpPr/>
          <p:nvPr/>
        </p:nvGrpSpPr>
        <p:grpSpPr>
          <a:xfrm>
            <a:off x="4004525" y="4579550"/>
            <a:ext cx="4858200" cy="340500"/>
            <a:chOff x="4004525" y="4579550"/>
            <a:chExt cx="4858200" cy="340500"/>
          </a:xfrm>
        </p:grpSpPr>
        <p:sp>
          <p:nvSpPr>
            <p:cNvPr id="1060" name="Google Shape;1060;p87"/>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061" name="Google Shape;1061;p87"/>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062" name="Google Shape;1062;p87"/>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063" name="Google Shape;1063;p87"/>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064" name="Google Shape;1064;p87"/>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sp>
        <p:nvSpPr>
          <p:cNvPr id="1069" name="Google Shape;1069;p88"/>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8"/>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8"/>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073" name="Google Shape;1073;p8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074" name="Google Shape;1074;p88"/>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075" name="Google Shape;1075;p88"/>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076" name="Google Shape;1076;p88"/>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077" name="Google Shape;1077;p88"/>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078" name="Google Shape;1078;p88"/>
          <p:cNvCxnSpPr>
            <a:stCxn id="1070" idx="4"/>
            <a:endCxn id="1079"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080" name="Google Shape;1080;p88"/>
          <p:cNvCxnSpPr>
            <a:stCxn id="1071" idx="4"/>
            <a:endCxn id="1081"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082" name="Google Shape;1082;p88"/>
          <p:cNvCxnSpPr>
            <a:stCxn id="1083" idx="4"/>
            <a:endCxn id="1084"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085" name="Google Shape;1085;p88"/>
          <p:cNvCxnSpPr>
            <a:stCxn id="1069" idx="4"/>
            <a:endCxn id="1074"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083" name="Google Shape;1083;p88"/>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6" name="Google Shape;1086;p88"/>
          <p:cNvGrpSpPr/>
          <p:nvPr/>
        </p:nvGrpSpPr>
        <p:grpSpPr>
          <a:xfrm>
            <a:off x="4132750" y="1427075"/>
            <a:ext cx="4591200" cy="2872625"/>
            <a:chOff x="4132750" y="1427075"/>
            <a:chExt cx="4591200" cy="2872625"/>
          </a:xfrm>
        </p:grpSpPr>
        <p:sp>
          <p:nvSpPr>
            <p:cNvPr id="1087" name="Google Shape;1087;p88"/>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084" name="Google Shape;1084;p88"/>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079" name="Google Shape;1079;p88"/>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081" name="Google Shape;1081;p88"/>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088" name="Google Shape;1088;p88"/>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9" name="Google Shape;1089;p88"/>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0" name="Google Shape;1090;p88"/>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1" name="Google Shape;1091;p88"/>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2" name="Google Shape;1092;p88"/>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3" name="Google Shape;1093;p88"/>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94" name="Google Shape;1094;p88"/>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NP → NNP</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NNP → “James”</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VBD → “ate”</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DT → “the”</a:t>
            </a:r>
            <a:endParaRPr sz="1600">
              <a:highlight>
                <a:schemeClr val="accent5"/>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highlight>
                  <a:schemeClr val="accent5"/>
                </a:highlight>
                <a:latin typeface="Consolas"/>
                <a:ea typeface="Consolas"/>
                <a:cs typeface="Consolas"/>
                <a:sym typeface="Consolas"/>
              </a:rPr>
              <a:t>NN → “food”</a:t>
            </a:r>
            <a:endParaRPr sz="1600">
              <a:highlight>
                <a:schemeClr val="accent5"/>
              </a:highlight>
              <a:latin typeface="Consolas"/>
              <a:ea typeface="Consolas"/>
              <a:cs typeface="Consolas"/>
              <a:sym typeface="Consolas"/>
            </a:endParaRPr>
          </a:p>
          <a:p>
            <a:pPr indent="0" lvl="0" marL="0" rtl="0" algn="l">
              <a:spcBef>
                <a:spcPts val="1600"/>
              </a:spcBef>
              <a:spcAft>
                <a:spcPts val="1600"/>
              </a:spcAft>
              <a:buNone/>
            </a:pPr>
            <a:r>
              <a:t/>
            </a:r>
            <a:endParaRPr/>
          </a:p>
        </p:txBody>
      </p:sp>
      <p:grpSp>
        <p:nvGrpSpPr>
          <p:cNvPr id="1095" name="Google Shape;1095;p88"/>
          <p:cNvGrpSpPr/>
          <p:nvPr/>
        </p:nvGrpSpPr>
        <p:grpSpPr>
          <a:xfrm>
            <a:off x="4004525" y="4579550"/>
            <a:ext cx="4858200" cy="340500"/>
            <a:chOff x="4004525" y="4579550"/>
            <a:chExt cx="4858200" cy="340500"/>
          </a:xfrm>
        </p:grpSpPr>
        <p:sp>
          <p:nvSpPr>
            <p:cNvPr id="1096" name="Google Shape;1096;p88"/>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097" name="Google Shape;1097;p88"/>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098" name="Google Shape;1098;p88"/>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099" name="Google Shape;1099;p88"/>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100" name="Google Shape;1100;p88"/>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4" name="Shape 1104"/>
        <p:cNvGrpSpPr/>
        <p:nvPr/>
      </p:nvGrpSpPr>
      <p:grpSpPr>
        <a:xfrm>
          <a:off x="0" y="0"/>
          <a:ext cx="0" cy="0"/>
          <a:chOff x="0" y="0"/>
          <a:chExt cx="0" cy="0"/>
        </a:xfrm>
      </p:grpSpPr>
      <p:sp>
        <p:nvSpPr>
          <p:cNvPr id="1105" name="Google Shape;1105;p89"/>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9"/>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9"/>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109" name="Google Shape;1109;p8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110" name="Google Shape;1110;p89"/>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111" name="Google Shape;1111;p89"/>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112" name="Google Shape;1112;p89"/>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113" name="Google Shape;1113;p89"/>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114" name="Google Shape;1114;p89"/>
          <p:cNvCxnSpPr>
            <a:stCxn id="1106" idx="4"/>
            <a:endCxn id="1115"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116" name="Google Shape;1116;p89"/>
          <p:cNvCxnSpPr>
            <a:stCxn id="1107" idx="4"/>
            <a:endCxn id="1117"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18" name="Google Shape;1118;p89"/>
          <p:cNvCxnSpPr>
            <a:stCxn id="1119" idx="4"/>
            <a:endCxn id="1120"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21" name="Google Shape;1121;p89"/>
          <p:cNvCxnSpPr>
            <a:stCxn id="1105" idx="4"/>
            <a:endCxn id="1110"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119" name="Google Shape;1119;p89"/>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2" name="Google Shape;1122;p89"/>
          <p:cNvGrpSpPr/>
          <p:nvPr/>
        </p:nvGrpSpPr>
        <p:grpSpPr>
          <a:xfrm>
            <a:off x="4132750" y="1427075"/>
            <a:ext cx="4591200" cy="2872625"/>
            <a:chOff x="4132750" y="1427075"/>
            <a:chExt cx="4591200" cy="2872625"/>
          </a:xfrm>
        </p:grpSpPr>
        <p:sp>
          <p:nvSpPr>
            <p:cNvPr id="1123" name="Google Shape;1123;p89"/>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120" name="Google Shape;1120;p89"/>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115" name="Google Shape;1115;p89"/>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117" name="Google Shape;1117;p89"/>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124" name="Google Shape;1124;p89"/>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5" name="Google Shape;1125;p89"/>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6" name="Google Shape;1126;p89"/>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7" name="Google Shape;1127;p89"/>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8" name="Google Shape;1128;p89"/>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9" name="Google Shape;1129;p89"/>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30" name="Google Shape;1130;p89"/>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NP → “James”</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VBD → “ate”</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DT → “the”</a:t>
            </a:r>
            <a:endParaRPr sz="1600">
              <a:highlight>
                <a:schemeClr val="accent5"/>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highlight>
                  <a:schemeClr val="accent5"/>
                </a:highlight>
                <a:latin typeface="Consolas"/>
                <a:ea typeface="Consolas"/>
                <a:cs typeface="Consolas"/>
                <a:sym typeface="Consolas"/>
              </a:rPr>
              <a:t>NN → “food”</a:t>
            </a:r>
            <a:endParaRPr sz="1600">
              <a:highlight>
                <a:schemeClr val="accent5"/>
              </a:highlight>
              <a:latin typeface="Consolas"/>
              <a:ea typeface="Consolas"/>
              <a:cs typeface="Consolas"/>
              <a:sym typeface="Consolas"/>
            </a:endParaRPr>
          </a:p>
          <a:p>
            <a:pPr indent="0" lvl="0" marL="0" rtl="0" algn="l">
              <a:spcBef>
                <a:spcPts val="1600"/>
              </a:spcBef>
              <a:spcAft>
                <a:spcPts val="1600"/>
              </a:spcAft>
              <a:buNone/>
            </a:pPr>
            <a:r>
              <a:t/>
            </a:r>
            <a:endParaRPr/>
          </a:p>
        </p:txBody>
      </p:sp>
      <p:grpSp>
        <p:nvGrpSpPr>
          <p:cNvPr id="1131" name="Google Shape;1131;p89"/>
          <p:cNvGrpSpPr/>
          <p:nvPr/>
        </p:nvGrpSpPr>
        <p:grpSpPr>
          <a:xfrm>
            <a:off x="4004525" y="4579550"/>
            <a:ext cx="4858200" cy="340500"/>
            <a:chOff x="4004525" y="4579550"/>
            <a:chExt cx="4858200" cy="340500"/>
          </a:xfrm>
        </p:grpSpPr>
        <p:sp>
          <p:nvSpPr>
            <p:cNvPr id="1132" name="Google Shape;1132;p89"/>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133" name="Google Shape;1133;p89"/>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134" name="Google Shape;1134;p89"/>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135" name="Google Shape;1135;p89"/>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136" name="Google Shape;1136;p89"/>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0" name="Shape 1140"/>
        <p:cNvGrpSpPr/>
        <p:nvPr/>
      </p:nvGrpSpPr>
      <p:grpSpPr>
        <a:xfrm>
          <a:off x="0" y="0"/>
          <a:ext cx="0" cy="0"/>
          <a:chOff x="0" y="0"/>
          <a:chExt cx="0" cy="0"/>
        </a:xfrm>
      </p:grpSpPr>
      <p:sp>
        <p:nvSpPr>
          <p:cNvPr id="1141" name="Google Shape;1141;p90"/>
          <p:cNvSpPr/>
          <p:nvPr/>
        </p:nvSpPr>
        <p:spPr>
          <a:xfrm>
            <a:off x="4410250" y="3429400"/>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90"/>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0"/>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145" name="Google Shape;1145;p9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146" name="Google Shape;1146;p90"/>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147" name="Google Shape;1147;p90"/>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148" name="Google Shape;1148;p90"/>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149" name="Google Shape;1149;p90"/>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150" name="Google Shape;1150;p90"/>
          <p:cNvCxnSpPr>
            <a:stCxn id="1142" idx="4"/>
            <a:endCxn id="1151"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152" name="Google Shape;1152;p90"/>
          <p:cNvCxnSpPr>
            <a:stCxn id="1143" idx="4"/>
            <a:endCxn id="1153"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54" name="Google Shape;1154;p90"/>
          <p:cNvCxnSpPr>
            <a:stCxn id="1155" idx="4"/>
            <a:endCxn id="1156"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57" name="Google Shape;1157;p90"/>
          <p:cNvCxnSpPr>
            <a:stCxn id="1141" idx="4"/>
            <a:endCxn id="1146"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155" name="Google Shape;1155;p90"/>
          <p:cNvSpPr/>
          <p:nvPr/>
        </p:nvSpPr>
        <p:spPr>
          <a:xfrm>
            <a:off x="5558050" y="3426275"/>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90"/>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159" name="Google Shape;1159;p90"/>
          <p:cNvSpPr/>
          <p:nvPr/>
        </p:nvSpPr>
        <p:spPr>
          <a:xfrm>
            <a:off x="4984138" y="2833475"/>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grpSp>
        <p:nvGrpSpPr>
          <p:cNvPr id="1160" name="Google Shape;1160;p90"/>
          <p:cNvGrpSpPr/>
          <p:nvPr/>
        </p:nvGrpSpPr>
        <p:grpSpPr>
          <a:xfrm>
            <a:off x="4004525" y="4579550"/>
            <a:ext cx="4858200" cy="340500"/>
            <a:chOff x="4004525" y="4579550"/>
            <a:chExt cx="4858200" cy="340500"/>
          </a:xfrm>
        </p:grpSpPr>
        <p:sp>
          <p:nvSpPr>
            <p:cNvPr id="1161" name="Google Shape;1161;p90"/>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0</a:t>
              </a:r>
              <a:endParaRPr sz="1200">
                <a:highlight>
                  <a:schemeClr val="accent6"/>
                </a:highlight>
                <a:latin typeface="Consolas"/>
                <a:ea typeface="Consolas"/>
                <a:cs typeface="Consolas"/>
                <a:sym typeface="Consolas"/>
              </a:endParaRPr>
            </a:p>
          </p:txBody>
        </p:sp>
        <p:sp>
          <p:nvSpPr>
            <p:cNvPr id="1162" name="Google Shape;1162;p90"/>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1</a:t>
              </a:r>
              <a:endParaRPr sz="1200">
                <a:highlight>
                  <a:schemeClr val="accent5"/>
                </a:highlight>
                <a:latin typeface="Consolas"/>
                <a:ea typeface="Consolas"/>
                <a:cs typeface="Consolas"/>
                <a:sym typeface="Consolas"/>
              </a:endParaRPr>
            </a:p>
          </p:txBody>
        </p:sp>
        <p:sp>
          <p:nvSpPr>
            <p:cNvPr id="1163" name="Google Shape;1163;p90"/>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6"/>
                  </a:highlight>
                  <a:latin typeface="Consolas"/>
                  <a:ea typeface="Consolas"/>
                  <a:cs typeface="Consolas"/>
                  <a:sym typeface="Consolas"/>
                </a:rPr>
                <a:t>2</a:t>
              </a:r>
              <a:endParaRPr sz="1200">
                <a:highlight>
                  <a:schemeClr val="accent6"/>
                </a:highlight>
                <a:latin typeface="Consolas"/>
                <a:ea typeface="Consolas"/>
                <a:cs typeface="Consolas"/>
                <a:sym typeface="Consolas"/>
              </a:endParaRPr>
            </a:p>
          </p:txBody>
        </p:sp>
        <p:sp>
          <p:nvSpPr>
            <p:cNvPr id="1164" name="Google Shape;1164;p90"/>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165" name="Google Shape;1165;p90"/>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grpSp>
        <p:nvGrpSpPr>
          <p:cNvPr id="1166" name="Google Shape;1166;p90"/>
          <p:cNvGrpSpPr/>
          <p:nvPr/>
        </p:nvGrpSpPr>
        <p:grpSpPr>
          <a:xfrm>
            <a:off x="4132750" y="1427075"/>
            <a:ext cx="4591200" cy="2872625"/>
            <a:chOff x="4132750" y="1427075"/>
            <a:chExt cx="4591200" cy="2872625"/>
          </a:xfrm>
        </p:grpSpPr>
        <p:sp>
          <p:nvSpPr>
            <p:cNvPr id="1167" name="Google Shape;1167;p90"/>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156" name="Google Shape;1156;p90"/>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151" name="Google Shape;1151;p90"/>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153" name="Google Shape;1153;p90"/>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168" name="Google Shape;1168;p90"/>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9" name="Google Shape;1169;p90"/>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0" name="Google Shape;1170;p90"/>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1" name="Google Shape;1171;p90"/>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2" name="Google Shape;1172;p90"/>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3" name="Google Shape;1173;p90"/>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7" name="Shape 1177"/>
        <p:cNvGrpSpPr/>
        <p:nvPr/>
      </p:nvGrpSpPr>
      <p:grpSpPr>
        <a:xfrm>
          <a:off x="0" y="0"/>
          <a:ext cx="0" cy="0"/>
          <a:chOff x="0" y="0"/>
          <a:chExt cx="0" cy="0"/>
        </a:xfrm>
      </p:grpSpPr>
      <p:sp>
        <p:nvSpPr>
          <p:cNvPr id="1178" name="Google Shape;1178;p91"/>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91"/>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91"/>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182" name="Google Shape;1182;p9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183" name="Google Shape;1183;p91"/>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184" name="Google Shape;1184;p91"/>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185" name="Google Shape;1185;p91"/>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186" name="Google Shape;1186;p91"/>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187" name="Google Shape;1187;p91"/>
          <p:cNvCxnSpPr>
            <a:stCxn id="1179" idx="4"/>
            <a:endCxn id="1188"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189" name="Google Shape;1189;p91"/>
          <p:cNvCxnSpPr>
            <a:stCxn id="1180" idx="4"/>
            <a:endCxn id="1190"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91" name="Google Shape;1191;p91"/>
          <p:cNvCxnSpPr>
            <a:stCxn id="1192" idx="4"/>
            <a:endCxn id="1193"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94" name="Google Shape;1194;p91"/>
          <p:cNvCxnSpPr>
            <a:stCxn id="1178" idx="4"/>
            <a:endCxn id="1183"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192" name="Google Shape;1192;p91"/>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91"/>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NP → DT NN</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196" name="Google Shape;1196;p91"/>
          <p:cNvSpPr/>
          <p:nvPr/>
        </p:nvSpPr>
        <p:spPr>
          <a:xfrm>
            <a:off x="7279763" y="2856488"/>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7" name="Google Shape;1197;p91"/>
          <p:cNvSpPr/>
          <p:nvPr/>
        </p:nvSpPr>
        <p:spPr>
          <a:xfrm>
            <a:off x="4984150" y="28565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8" name="Google Shape;1198;p91"/>
          <p:cNvSpPr/>
          <p:nvPr/>
        </p:nvSpPr>
        <p:spPr>
          <a:xfrm>
            <a:off x="6131956" y="2856506"/>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199" name="Google Shape;1199;p91"/>
          <p:cNvGrpSpPr/>
          <p:nvPr/>
        </p:nvGrpSpPr>
        <p:grpSpPr>
          <a:xfrm>
            <a:off x="4004525" y="4579550"/>
            <a:ext cx="4858200" cy="340500"/>
            <a:chOff x="4004525" y="4579550"/>
            <a:chExt cx="4858200" cy="340500"/>
          </a:xfrm>
        </p:grpSpPr>
        <p:sp>
          <p:nvSpPr>
            <p:cNvPr id="1200" name="Google Shape;1200;p91"/>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201" name="Google Shape;1201;p91"/>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202" name="Google Shape;1202;p91"/>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203" name="Google Shape;1203;p91"/>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204" name="Google Shape;1204;p91"/>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cxnSp>
        <p:nvCxnSpPr>
          <p:cNvPr id="1205" name="Google Shape;1205;p91"/>
          <p:cNvCxnSpPr>
            <a:stCxn id="1196" idx="3"/>
            <a:endCxn id="1179"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206" name="Google Shape;1206;p91"/>
          <p:cNvCxnSpPr>
            <a:stCxn id="1196" idx="5"/>
            <a:endCxn id="1180"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grpSp>
        <p:nvGrpSpPr>
          <p:cNvPr id="1207" name="Google Shape;1207;p91"/>
          <p:cNvGrpSpPr/>
          <p:nvPr/>
        </p:nvGrpSpPr>
        <p:grpSpPr>
          <a:xfrm>
            <a:off x="4132750" y="1427075"/>
            <a:ext cx="4591200" cy="2872625"/>
            <a:chOff x="4132750" y="1427075"/>
            <a:chExt cx="4591200" cy="2872625"/>
          </a:xfrm>
        </p:grpSpPr>
        <p:sp>
          <p:nvSpPr>
            <p:cNvPr id="1208" name="Google Shape;1208;p91"/>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193" name="Google Shape;1193;p91"/>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188" name="Google Shape;1188;p91"/>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190" name="Google Shape;1190;p91"/>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209" name="Google Shape;1209;p91"/>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0" name="Google Shape;1210;p91"/>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1" name="Google Shape;1211;p91"/>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212" name="Google Shape;1212;p91"/>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3" name="Google Shape;1213;p91"/>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4" name="Google Shape;1214;p91"/>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8" name="Shape 1218"/>
        <p:cNvGrpSpPr/>
        <p:nvPr/>
      </p:nvGrpSpPr>
      <p:grpSpPr>
        <a:xfrm>
          <a:off x="0" y="0"/>
          <a:ext cx="0" cy="0"/>
          <a:chOff x="0" y="0"/>
          <a:chExt cx="0" cy="0"/>
        </a:xfrm>
      </p:grpSpPr>
      <p:sp>
        <p:nvSpPr>
          <p:cNvPr id="1219" name="Google Shape;1219;p92"/>
          <p:cNvSpPr/>
          <p:nvPr/>
        </p:nvSpPr>
        <p:spPr>
          <a:xfrm>
            <a:off x="4410250" y="3429400"/>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2"/>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2"/>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223" name="Google Shape;1223;p9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224" name="Google Shape;1224;p92"/>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225" name="Google Shape;1225;p92"/>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226" name="Google Shape;1226;p92"/>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227" name="Google Shape;1227;p92"/>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228" name="Google Shape;1228;p92"/>
          <p:cNvCxnSpPr>
            <a:stCxn id="1220" idx="4"/>
            <a:endCxn id="1229"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230" name="Google Shape;1230;p92"/>
          <p:cNvCxnSpPr>
            <a:stCxn id="1221" idx="4"/>
            <a:endCxn id="1231"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232" name="Google Shape;1232;p92"/>
          <p:cNvCxnSpPr>
            <a:stCxn id="1233" idx="4"/>
            <a:endCxn id="1234"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235" name="Google Shape;1235;p92"/>
          <p:cNvCxnSpPr>
            <a:stCxn id="1219" idx="4"/>
            <a:endCxn id="1224"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233" name="Google Shape;1233;p92"/>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92"/>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237" name="Google Shape;1237;p92"/>
          <p:cNvSpPr/>
          <p:nvPr/>
        </p:nvSpPr>
        <p:spPr>
          <a:xfrm>
            <a:off x="7279763" y="2856488"/>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8" name="Google Shape;1238;p92"/>
          <p:cNvSpPr/>
          <p:nvPr/>
        </p:nvSpPr>
        <p:spPr>
          <a:xfrm>
            <a:off x="4984150" y="28565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9" name="Google Shape;1239;p92"/>
          <p:cNvSpPr/>
          <p:nvPr/>
        </p:nvSpPr>
        <p:spPr>
          <a:xfrm>
            <a:off x="6131956" y="2856506"/>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240" name="Google Shape;1240;p92"/>
          <p:cNvGrpSpPr/>
          <p:nvPr/>
        </p:nvGrpSpPr>
        <p:grpSpPr>
          <a:xfrm>
            <a:off x="4004525" y="4579550"/>
            <a:ext cx="4858200" cy="340500"/>
            <a:chOff x="4004525" y="4579550"/>
            <a:chExt cx="4858200" cy="340500"/>
          </a:xfrm>
        </p:grpSpPr>
        <p:sp>
          <p:nvSpPr>
            <p:cNvPr id="1241" name="Google Shape;1241;p92"/>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0</a:t>
              </a:r>
              <a:endParaRPr sz="1200">
                <a:highlight>
                  <a:schemeClr val="accent6"/>
                </a:highlight>
                <a:latin typeface="Consolas"/>
                <a:ea typeface="Consolas"/>
                <a:cs typeface="Consolas"/>
                <a:sym typeface="Consolas"/>
              </a:endParaRPr>
            </a:p>
          </p:txBody>
        </p:sp>
        <p:sp>
          <p:nvSpPr>
            <p:cNvPr id="1242" name="Google Shape;1242;p92"/>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1</a:t>
              </a:r>
              <a:endParaRPr sz="1200">
                <a:highlight>
                  <a:schemeClr val="accent5"/>
                </a:highlight>
                <a:latin typeface="Consolas"/>
                <a:ea typeface="Consolas"/>
                <a:cs typeface="Consolas"/>
                <a:sym typeface="Consolas"/>
              </a:endParaRPr>
            </a:p>
          </p:txBody>
        </p:sp>
        <p:sp>
          <p:nvSpPr>
            <p:cNvPr id="1243" name="Google Shape;1243;p92"/>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244" name="Google Shape;1244;p92"/>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6"/>
                  </a:highlight>
                  <a:latin typeface="Consolas"/>
                  <a:ea typeface="Consolas"/>
                  <a:cs typeface="Consolas"/>
                  <a:sym typeface="Consolas"/>
                </a:rPr>
                <a:t>3</a:t>
              </a:r>
              <a:endParaRPr sz="1200">
                <a:highlight>
                  <a:schemeClr val="accent6"/>
                </a:highlight>
                <a:latin typeface="Consolas"/>
                <a:ea typeface="Consolas"/>
                <a:cs typeface="Consolas"/>
                <a:sym typeface="Consolas"/>
              </a:endParaRPr>
            </a:p>
          </p:txBody>
        </p:sp>
        <p:sp>
          <p:nvSpPr>
            <p:cNvPr id="1245" name="Google Shape;1245;p92"/>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cxnSp>
        <p:nvCxnSpPr>
          <p:cNvPr id="1246" name="Google Shape;1246;p92"/>
          <p:cNvCxnSpPr>
            <a:stCxn id="1237" idx="3"/>
            <a:endCxn id="1220"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247" name="Google Shape;1247;p92"/>
          <p:cNvCxnSpPr>
            <a:stCxn id="1237" idx="5"/>
            <a:endCxn id="1221"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sp>
        <p:nvSpPr>
          <p:cNvPr id="1248" name="Google Shape;1248;p92"/>
          <p:cNvSpPr/>
          <p:nvPr/>
        </p:nvSpPr>
        <p:spPr>
          <a:xfrm>
            <a:off x="5558050" y="2273000"/>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249" name="Google Shape;1249;p92"/>
          <p:cNvGrpSpPr/>
          <p:nvPr/>
        </p:nvGrpSpPr>
        <p:grpSpPr>
          <a:xfrm>
            <a:off x="4132750" y="1427075"/>
            <a:ext cx="4591200" cy="2872625"/>
            <a:chOff x="4132750" y="1427075"/>
            <a:chExt cx="4591200" cy="2872625"/>
          </a:xfrm>
        </p:grpSpPr>
        <p:sp>
          <p:nvSpPr>
            <p:cNvPr id="1250" name="Google Shape;1250;p92"/>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234" name="Google Shape;1234;p92"/>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229" name="Google Shape;1229;p92"/>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231" name="Google Shape;1231;p92"/>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251" name="Google Shape;1251;p92"/>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252" name="Google Shape;1252;p92"/>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3" name="Google Shape;1253;p92"/>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254" name="Google Shape;1254;p92"/>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5" name="Google Shape;1255;p92"/>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6" name="Google Shape;1256;p92"/>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0" name="Shape 1260"/>
        <p:cNvGrpSpPr/>
        <p:nvPr/>
      </p:nvGrpSpPr>
      <p:grpSpPr>
        <a:xfrm>
          <a:off x="0" y="0"/>
          <a:ext cx="0" cy="0"/>
          <a:chOff x="0" y="0"/>
          <a:chExt cx="0" cy="0"/>
        </a:xfrm>
      </p:grpSpPr>
      <p:sp>
        <p:nvSpPr>
          <p:cNvPr id="1261" name="Google Shape;1261;p93"/>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93"/>
          <p:cNvSpPr/>
          <p:nvPr/>
        </p:nvSpPr>
        <p:spPr>
          <a:xfrm>
            <a:off x="6705863" y="3429400"/>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93"/>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265" name="Google Shape;1265;p9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266" name="Google Shape;1266;p93"/>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267" name="Google Shape;1267;p93"/>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268" name="Google Shape;1268;p93"/>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269" name="Google Shape;1269;p93"/>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270" name="Google Shape;1270;p93"/>
          <p:cNvCxnSpPr>
            <a:stCxn id="1262" idx="4"/>
            <a:endCxn id="1271"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272" name="Google Shape;1272;p93"/>
          <p:cNvCxnSpPr>
            <a:stCxn id="1263" idx="4"/>
            <a:endCxn id="1273"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274" name="Google Shape;1274;p93"/>
          <p:cNvCxnSpPr>
            <a:stCxn id="1275" idx="4"/>
            <a:endCxn id="1276"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277" name="Google Shape;1277;p93"/>
          <p:cNvCxnSpPr>
            <a:stCxn id="1261" idx="4"/>
            <a:endCxn id="1266"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275" name="Google Shape;1275;p93"/>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93"/>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279" name="Google Shape;1279;p93"/>
          <p:cNvSpPr/>
          <p:nvPr/>
        </p:nvSpPr>
        <p:spPr>
          <a:xfrm>
            <a:off x="7279763" y="2856488"/>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0" name="Google Shape;1280;p93"/>
          <p:cNvSpPr/>
          <p:nvPr/>
        </p:nvSpPr>
        <p:spPr>
          <a:xfrm>
            <a:off x="4984150" y="2856500"/>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1" name="Google Shape;1281;p93"/>
          <p:cNvSpPr/>
          <p:nvPr/>
        </p:nvSpPr>
        <p:spPr>
          <a:xfrm>
            <a:off x="6131956" y="2856506"/>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282" name="Google Shape;1282;p93"/>
          <p:cNvGrpSpPr/>
          <p:nvPr/>
        </p:nvGrpSpPr>
        <p:grpSpPr>
          <a:xfrm>
            <a:off x="4004525" y="4579550"/>
            <a:ext cx="4858200" cy="340500"/>
            <a:chOff x="4004525" y="4579550"/>
            <a:chExt cx="4858200" cy="340500"/>
          </a:xfrm>
        </p:grpSpPr>
        <p:sp>
          <p:nvSpPr>
            <p:cNvPr id="1283" name="Google Shape;1283;p93"/>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0</a:t>
              </a:r>
              <a:endParaRPr sz="1200">
                <a:highlight>
                  <a:schemeClr val="accent6"/>
                </a:highlight>
                <a:latin typeface="Consolas"/>
                <a:ea typeface="Consolas"/>
                <a:cs typeface="Consolas"/>
                <a:sym typeface="Consolas"/>
              </a:endParaRPr>
            </a:p>
          </p:txBody>
        </p:sp>
        <p:sp>
          <p:nvSpPr>
            <p:cNvPr id="1284" name="Google Shape;1284;p93"/>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285" name="Google Shape;1285;p93"/>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2</a:t>
              </a:r>
              <a:endParaRPr sz="1200">
                <a:highlight>
                  <a:schemeClr val="accent5"/>
                </a:highlight>
                <a:latin typeface="Consolas"/>
                <a:ea typeface="Consolas"/>
                <a:cs typeface="Consolas"/>
                <a:sym typeface="Consolas"/>
              </a:endParaRPr>
            </a:p>
          </p:txBody>
        </p:sp>
        <p:sp>
          <p:nvSpPr>
            <p:cNvPr id="1286" name="Google Shape;1286;p93"/>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6"/>
                  </a:highlight>
                  <a:latin typeface="Consolas"/>
                  <a:ea typeface="Consolas"/>
                  <a:cs typeface="Consolas"/>
                  <a:sym typeface="Consolas"/>
                </a:rPr>
                <a:t>3</a:t>
              </a:r>
              <a:endParaRPr sz="1200">
                <a:highlight>
                  <a:schemeClr val="accent6"/>
                </a:highlight>
                <a:latin typeface="Consolas"/>
                <a:ea typeface="Consolas"/>
                <a:cs typeface="Consolas"/>
                <a:sym typeface="Consolas"/>
              </a:endParaRPr>
            </a:p>
          </p:txBody>
        </p:sp>
        <p:sp>
          <p:nvSpPr>
            <p:cNvPr id="1287" name="Google Shape;1287;p93"/>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cxnSp>
        <p:nvCxnSpPr>
          <p:cNvPr id="1288" name="Google Shape;1288;p93"/>
          <p:cNvCxnSpPr>
            <a:stCxn id="1279" idx="3"/>
            <a:endCxn id="1262"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289" name="Google Shape;1289;p93"/>
          <p:cNvCxnSpPr>
            <a:stCxn id="1279" idx="5"/>
            <a:endCxn id="1263"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sp>
        <p:nvSpPr>
          <p:cNvPr id="1290" name="Google Shape;1290;p93"/>
          <p:cNvSpPr/>
          <p:nvPr/>
        </p:nvSpPr>
        <p:spPr>
          <a:xfrm>
            <a:off x="5558050" y="2273000"/>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291" name="Google Shape;1291;p93"/>
          <p:cNvGrpSpPr/>
          <p:nvPr/>
        </p:nvGrpSpPr>
        <p:grpSpPr>
          <a:xfrm>
            <a:off x="4132750" y="1427075"/>
            <a:ext cx="4591200" cy="2872625"/>
            <a:chOff x="4132750" y="1427075"/>
            <a:chExt cx="4591200" cy="2872625"/>
          </a:xfrm>
        </p:grpSpPr>
        <p:sp>
          <p:nvSpPr>
            <p:cNvPr id="1292" name="Google Shape;1292;p93"/>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276" name="Google Shape;1276;p93"/>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271" name="Google Shape;1271;p93"/>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273" name="Google Shape;1273;p93"/>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293" name="Google Shape;1293;p93"/>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294" name="Google Shape;1294;p93"/>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5" name="Google Shape;1295;p93"/>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296" name="Google Shape;1296;p93"/>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7" name="Google Shape;1297;p93"/>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8" name="Google Shape;1298;p93"/>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Dependency Parsing (Week 10)</a:t>
            </a:r>
            <a:endParaRPr b="1">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solidFill>
                <a:srgbClr val="9900FF"/>
              </a:solidFill>
            </a:endParaRPr>
          </a:p>
        </p:txBody>
      </p:sp>
      <p:pic>
        <p:nvPicPr>
          <p:cNvPr descr="eCnDiTDuG08.png" id="149" name="Google Shape;149;p31"/>
          <p:cNvPicPr preferRelativeResize="0"/>
          <p:nvPr/>
        </p:nvPicPr>
        <p:blipFill rotWithShape="1">
          <a:blip r:embed="rId3">
            <a:alphaModFix/>
          </a:blip>
          <a:srcRect b="47714" l="0" r="0" t="6894"/>
          <a:stretch/>
        </p:blipFill>
        <p:spPr>
          <a:xfrm>
            <a:off x="1511050" y="1996675"/>
            <a:ext cx="6121901" cy="1389401"/>
          </a:xfrm>
          <a:prstGeom prst="rect">
            <a:avLst/>
          </a:prstGeom>
          <a:noFill/>
          <a:ln>
            <a:noFill/>
          </a:ln>
        </p:spPr>
      </p:pic>
      <p:sp>
        <p:nvSpPr>
          <p:cNvPr id="150" name="Google Shape;150;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Syntactic Analysis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2" name="Shape 1302"/>
        <p:cNvGrpSpPr/>
        <p:nvPr/>
      </p:nvGrpSpPr>
      <p:grpSpPr>
        <a:xfrm>
          <a:off x="0" y="0"/>
          <a:ext cx="0" cy="0"/>
          <a:chOff x="0" y="0"/>
          <a:chExt cx="0" cy="0"/>
        </a:xfrm>
      </p:grpSpPr>
      <p:sp>
        <p:nvSpPr>
          <p:cNvPr id="1303" name="Google Shape;1303;p94"/>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94"/>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94"/>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307" name="Google Shape;1307;p9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308" name="Google Shape;1308;p94"/>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309" name="Google Shape;1309;p94"/>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310" name="Google Shape;1310;p94"/>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311" name="Google Shape;1311;p94"/>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312" name="Google Shape;1312;p94"/>
          <p:cNvCxnSpPr>
            <a:stCxn id="1304" idx="4"/>
            <a:endCxn id="1313"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314" name="Google Shape;1314;p94"/>
          <p:cNvCxnSpPr>
            <a:stCxn id="1305" idx="4"/>
            <a:endCxn id="1315"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316" name="Google Shape;1316;p94"/>
          <p:cNvCxnSpPr>
            <a:stCxn id="1317" idx="4"/>
            <a:endCxn id="1318"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319" name="Google Shape;1319;p94"/>
          <p:cNvCxnSpPr>
            <a:stCxn id="1303" idx="4"/>
            <a:endCxn id="1308"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317" name="Google Shape;1317;p94"/>
          <p:cNvSpPr/>
          <p:nvPr/>
        </p:nvSpPr>
        <p:spPr>
          <a:xfrm>
            <a:off x="5558050" y="3426275"/>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94"/>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VP → VBD NP</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321" name="Google Shape;1321;p94"/>
          <p:cNvSpPr/>
          <p:nvPr/>
        </p:nvSpPr>
        <p:spPr>
          <a:xfrm>
            <a:off x="7279763" y="2856488"/>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2" name="Google Shape;1322;p94"/>
          <p:cNvSpPr/>
          <p:nvPr/>
        </p:nvSpPr>
        <p:spPr>
          <a:xfrm>
            <a:off x="4984150" y="28565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3" name="Google Shape;1323;p94"/>
          <p:cNvSpPr/>
          <p:nvPr/>
        </p:nvSpPr>
        <p:spPr>
          <a:xfrm>
            <a:off x="6131956" y="2856506"/>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24" name="Google Shape;1324;p94"/>
          <p:cNvGrpSpPr/>
          <p:nvPr/>
        </p:nvGrpSpPr>
        <p:grpSpPr>
          <a:xfrm>
            <a:off x="4004525" y="4579550"/>
            <a:ext cx="4858200" cy="340500"/>
            <a:chOff x="4004525" y="4579550"/>
            <a:chExt cx="4858200" cy="340500"/>
          </a:xfrm>
        </p:grpSpPr>
        <p:sp>
          <p:nvSpPr>
            <p:cNvPr id="1325" name="Google Shape;1325;p94"/>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26" name="Google Shape;1326;p94"/>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6"/>
                  </a:highlight>
                  <a:latin typeface="Consolas"/>
                  <a:ea typeface="Consolas"/>
                  <a:cs typeface="Consolas"/>
                  <a:sym typeface="Consolas"/>
                </a:rPr>
                <a:t>1</a:t>
              </a:r>
              <a:endParaRPr sz="1200">
                <a:highlight>
                  <a:schemeClr val="accent6"/>
                </a:highlight>
                <a:latin typeface="Consolas"/>
                <a:ea typeface="Consolas"/>
                <a:cs typeface="Consolas"/>
                <a:sym typeface="Consolas"/>
              </a:endParaRPr>
            </a:p>
          </p:txBody>
        </p:sp>
        <p:sp>
          <p:nvSpPr>
            <p:cNvPr id="1327" name="Google Shape;1327;p94"/>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2</a:t>
              </a:r>
              <a:endParaRPr sz="1200">
                <a:highlight>
                  <a:schemeClr val="accent5"/>
                </a:highlight>
                <a:latin typeface="Consolas"/>
                <a:ea typeface="Consolas"/>
                <a:cs typeface="Consolas"/>
                <a:sym typeface="Consolas"/>
              </a:endParaRPr>
            </a:p>
          </p:txBody>
        </p:sp>
        <p:sp>
          <p:nvSpPr>
            <p:cNvPr id="1328" name="Google Shape;1328;p94"/>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329" name="Google Shape;1329;p94"/>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4</a:t>
              </a:r>
              <a:endParaRPr sz="1200">
                <a:highlight>
                  <a:schemeClr val="accent6"/>
                </a:highlight>
                <a:latin typeface="Consolas"/>
                <a:ea typeface="Consolas"/>
                <a:cs typeface="Consolas"/>
                <a:sym typeface="Consolas"/>
              </a:endParaRPr>
            </a:p>
          </p:txBody>
        </p:sp>
      </p:grpSp>
      <p:cxnSp>
        <p:nvCxnSpPr>
          <p:cNvPr id="1330" name="Google Shape;1330;p94"/>
          <p:cNvCxnSpPr>
            <a:stCxn id="1321" idx="3"/>
            <a:endCxn id="1304"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331" name="Google Shape;1331;p94"/>
          <p:cNvCxnSpPr>
            <a:stCxn id="1321" idx="5"/>
            <a:endCxn id="1305"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sp>
        <p:nvSpPr>
          <p:cNvPr id="1332" name="Google Shape;1332;p94"/>
          <p:cNvSpPr/>
          <p:nvPr/>
        </p:nvSpPr>
        <p:spPr>
          <a:xfrm>
            <a:off x="5558050" y="22730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3" name="Google Shape;1333;p94"/>
          <p:cNvSpPr/>
          <p:nvPr/>
        </p:nvSpPr>
        <p:spPr>
          <a:xfrm>
            <a:off x="6705875" y="2288313"/>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34" name="Google Shape;1334;p94"/>
          <p:cNvCxnSpPr>
            <a:stCxn id="1333" idx="3"/>
            <a:endCxn id="1317" idx="7"/>
          </p:cNvCxnSpPr>
          <p:nvPr/>
        </p:nvCxnSpPr>
        <p:spPr>
          <a:xfrm flipH="1">
            <a:off x="6063989" y="2794299"/>
            <a:ext cx="728700" cy="718800"/>
          </a:xfrm>
          <a:prstGeom prst="straightConnector1">
            <a:avLst/>
          </a:prstGeom>
          <a:noFill/>
          <a:ln cap="flat" cmpd="sng" w="19050">
            <a:solidFill>
              <a:srgbClr val="666666"/>
            </a:solidFill>
            <a:prstDash val="solid"/>
            <a:round/>
            <a:headEnd len="med" w="med" type="none"/>
            <a:tailEnd len="med" w="med" type="triangle"/>
          </a:ln>
        </p:spPr>
      </p:cxnSp>
      <p:cxnSp>
        <p:nvCxnSpPr>
          <p:cNvPr id="1335" name="Google Shape;1335;p94"/>
          <p:cNvCxnSpPr>
            <a:stCxn id="1333" idx="5"/>
            <a:endCxn id="1321" idx="1"/>
          </p:cNvCxnSpPr>
          <p:nvPr/>
        </p:nvCxnSpPr>
        <p:spPr>
          <a:xfrm>
            <a:off x="7211861" y="2794299"/>
            <a:ext cx="154800" cy="149100"/>
          </a:xfrm>
          <a:prstGeom prst="straightConnector1">
            <a:avLst/>
          </a:prstGeom>
          <a:noFill/>
          <a:ln cap="flat" cmpd="sng" w="19050">
            <a:solidFill>
              <a:srgbClr val="666666"/>
            </a:solidFill>
            <a:prstDash val="solid"/>
            <a:round/>
            <a:headEnd len="med" w="med" type="none"/>
            <a:tailEnd len="med" w="med" type="triangle"/>
          </a:ln>
        </p:spPr>
      </p:cxnSp>
      <p:grpSp>
        <p:nvGrpSpPr>
          <p:cNvPr id="1336" name="Google Shape;1336;p94"/>
          <p:cNvGrpSpPr/>
          <p:nvPr/>
        </p:nvGrpSpPr>
        <p:grpSpPr>
          <a:xfrm>
            <a:off x="4132750" y="1427075"/>
            <a:ext cx="4591200" cy="2872625"/>
            <a:chOff x="4132750" y="1427075"/>
            <a:chExt cx="4591200" cy="2872625"/>
          </a:xfrm>
        </p:grpSpPr>
        <p:sp>
          <p:nvSpPr>
            <p:cNvPr id="1337" name="Google Shape;1337;p94"/>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318" name="Google Shape;1318;p94"/>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313" name="Google Shape;1313;p94"/>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315" name="Google Shape;1315;p94"/>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338" name="Google Shape;1338;p94"/>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9" name="Google Shape;1339;p94"/>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0" name="Google Shape;1340;p94"/>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341" name="Google Shape;1341;p94"/>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1342" name="Google Shape;1342;p94"/>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3" name="Google Shape;1343;p94"/>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7" name="Shape 1347"/>
        <p:cNvGrpSpPr/>
        <p:nvPr/>
      </p:nvGrpSpPr>
      <p:grpSpPr>
        <a:xfrm>
          <a:off x="0" y="0"/>
          <a:ext cx="0" cy="0"/>
          <a:chOff x="0" y="0"/>
          <a:chExt cx="0" cy="0"/>
        </a:xfrm>
      </p:grpSpPr>
      <p:sp>
        <p:nvSpPr>
          <p:cNvPr id="1348" name="Google Shape;1348;p95"/>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95"/>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95"/>
          <p:cNvSpPr/>
          <p:nvPr/>
        </p:nvSpPr>
        <p:spPr>
          <a:xfrm>
            <a:off x="7853663" y="3426275"/>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9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352" name="Google Shape;1352;p9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353" name="Google Shape;1353;p95"/>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354" name="Google Shape;1354;p95"/>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355" name="Google Shape;1355;p95"/>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356" name="Google Shape;1356;p95"/>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357" name="Google Shape;1357;p95"/>
          <p:cNvCxnSpPr>
            <a:stCxn id="1349" idx="4"/>
            <a:endCxn id="1358"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359" name="Google Shape;1359;p95"/>
          <p:cNvCxnSpPr>
            <a:stCxn id="1350" idx="4"/>
            <a:endCxn id="1360"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361" name="Google Shape;1361;p95"/>
          <p:cNvCxnSpPr>
            <a:stCxn id="1362" idx="4"/>
            <a:endCxn id="1363"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364" name="Google Shape;1364;p95"/>
          <p:cNvCxnSpPr>
            <a:stCxn id="1348" idx="4"/>
            <a:endCxn id="1353"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362" name="Google Shape;1362;p95"/>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95"/>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a:t>
            </a:r>
            <a:r>
              <a:rPr lang="en" sz="1600">
                <a:latin typeface="Consolas"/>
                <a:ea typeface="Consolas"/>
                <a:cs typeface="Consolas"/>
                <a:sym typeface="Consolas"/>
              </a:rPr>
              <a:t>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366" name="Google Shape;1366;p95"/>
          <p:cNvSpPr/>
          <p:nvPr/>
        </p:nvSpPr>
        <p:spPr>
          <a:xfrm>
            <a:off x="7279763" y="2856488"/>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7" name="Google Shape;1367;p95"/>
          <p:cNvSpPr/>
          <p:nvPr/>
        </p:nvSpPr>
        <p:spPr>
          <a:xfrm>
            <a:off x="4984150" y="28565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8" name="Google Shape;1368;p95"/>
          <p:cNvSpPr/>
          <p:nvPr/>
        </p:nvSpPr>
        <p:spPr>
          <a:xfrm>
            <a:off x="6131956" y="2856506"/>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69" name="Google Shape;1369;p95"/>
          <p:cNvGrpSpPr/>
          <p:nvPr/>
        </p:nvGrpSpPr>
        <p:grpSpPr>
          <a:xfrm>
            <a:off x="4004525" y="4579550"/>
            <a:ext cx="4858200" cy="340500"/>
            <a:chOff x="4004525" y="4579550"/>
            <a:chExt cx="4858200" cy="340500"/>
          </a:xfrm>
        </p:grpSpPr>
        <p:sp>
          <p:nvSpPr>
            <p:cNvPr id="1370" name="Google Shape;1370;p95"/>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71" name="Google Shape;1371;p95"/>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6"/>
                  </a:highlight>
                  <a:latin typeface="Consolas"/>
                  <a:ea typeface="Consolas"/>
                  <a:cs typeface="Consolas"/>
                  <a:sym typeface="Consolas"/>
                </a:rPr>
                <a:t>1</a:t>
              </a:r>
              <a:endParaRPr sz="1200">
                <a:highlight>
                  <a:schemeClr val="accent6"/>
                </a:highlight>
                <a:latin typeface="Consolas"/>
                <a:ea typeface="Consolas"/>
                <a:cs typeface="Consolas"/>
                <a:sym typeface="Consolas"/>
              </a:endParaRPr>
            </a:p>
          </p:txBody>
        </p:sp>
        <p:sp>
          <p:nvSpPr>
            <p:cNvPr id="1372" name="Google Shape;1372;p95"/>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373" name="Google Shape;1373;p95"/>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3</a:t>
              </a:r>
              <a:endParaRPr sz="1200">
                <a:highlight>
                  <a:schemeClr val="accent5"/>
                </a:highlight>
                <a:latin typeface="Consolas"/>
                <a:ea typeface="Consolas"/>
                <a:cs typeface="Consolas"/>
                <a:sym typeface="Consolas"/>
              </a:endParaRPr>
            </a:p>
          </p:txBody>
        </p:sp>
        <p:sp>
          <p:nvSpPr>
            <p:cNvPr id="1374" name="Google Shape;1374;p95"/>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4</a:t>
              </a:r>
              <a:endParaRPr sz="1200">
                <a:highlight>
                  <a:schemeClr val="accent6"/>
                </a:highlight>
                <a:latin typeface="Consolas"/>
                <a:ea typeface="Consolas"/>
                <a:cs typeface="Consolas"/>
                <a:sym typeface="Consolas"/>
              </a:endParaRPr>
            </a:p>
          </p:txBody>
        </p:sp>
      </p:grpSp>
      <p:cxnSp>
        <p:nvCxnSpPr>
          <p:cNvPr id="1375" name="Google Shape;1375;p95"/>
          <p:cNvCxnSpPr>
            <a:stCxn id="1366" idx="3"/>
            <a:endCxn id="1349"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376" name="Google Shape;1376;p95"/>
          <p:cNvCxnSpPr>
            <a:stCxn id="1366" idx="5"/>
            <a:endCxn id="1350"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sp>
        <p:nvSpPr>
          <p:cNvPr id="1377" name="Google Shape;1377;p95"/>
          <p:cNvSpPr/>
          <p:nvPr/>
        </p:nvSpPr>
        <p:spPr>
          <a:xfrm>
            <a:off x="5558050" y="22730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8" name="Google Shape;1378;p95"/>
          <p:cNvSpPr/>
          <p:nvPr/>
        </p:nvSpPr>
        <p:spPr>
          <a:xfrm>
            <a:off x="6705875" y="2288313"/>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79" name="Google Shape;1379;p95"/>
          <p:cNvGrpSpPr/>
          <p:nvPr/>
        </p:nvGrpSpPr>
        <p:grpSpPr>
          <a:xfrm>
            <a:off x="4132750" y="1427075"/>
            <a:ext cx="4591200" cy="2872625"/>
            <a:chOff x="4132750" y="1427075"/>
            <a:chExt cx="4591200" cy="2872625"/>
          </a:xfrm>
        </p:grpSpPr>
        <p:sp>
          <p:nvSpPr>
            <p:cNvPr id="1380" name="Google Shape;1380;p95"/>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363" name="Google Shape;1363;p95"/>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358" name="Google Shape;1358;p95"/>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360" name="Google Shape;1360;p95"/>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381" name="Google Shape;1381;p95"/>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2" name="Google Shape;1382;p95"/>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3" name="Google Shape;1383;p95"/>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384" name="Google Shape;1384;p95"/>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385" name="Google Shape;1385;p95"/>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6" name="Google Shape;1386;p95"/>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0" name="Shape 1390"/>
        <p:cNvGrpSpPr/>
        <p:nvPr/>
      </p:nvGrpSpPr>
      <p:grpSpPr>
        <a:xfrm>
          <a:off x="0" y="0"/>
          <a:ext cx="0" cy="0"/>
          <a:chOff x="0" y="0"/>
          <a:chExt cx="0" cy="0"/>
        </a:xfrm>
      </p:grpSpPr>
      <p:sp>
        <p:nvSpPr>
          <p:cNvPr id="1391" name="Google Shape;1391;p96"/>
          <p:cNvSpPr/>
          <p:nvPr/>
        </p:nvSpPr>
        <p:spPr>
          <a:xfrm>
            <a:off x="4410250" y="3429400"/>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96"/>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96"/>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395" name="Google Shape;1395;p9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396" name="Google Shape;1396;p96"/>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397" name="Google Shape;1397;p96"/>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398" name="Google Shape;1398;p96"/>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399" name="Google Shape;1399;p96"/>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400" name="Google Shape;1400;p96"/>
          <p:cNvCxnSpPr>
            <a:stCxn id="1392" idx="4"/>
            <a:endCxn id="1401"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402" name="Google Shape;1402;p96"/>
          <p:cNvCxnSpPr>
            <a:stCxn id="1393" idx="4"/>
            <a:endCxn id="1403"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404" name="Google Shape;1404;p96"/>
          <p:cNvCxnSpPr>
            <a:stCxn id="1405" idx="4"/>
            <a:endCxn id="1406"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407" name="Google Shape;1407;p96"/>
          <p:cNvCxnSpPr>
            <a:stCxn id="1391" idx="4"/>
            <a:endCxn id="1396"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405" name="Google Shape;1405;p96"/>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96"/>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highlight>
                  <a:schemeClr val="accent5"/>
                </a:highlight>
                <a:latin typeface="Consolas"/>
                <a:ea typeface="Consolas"/>
                <a:cs typeface="Consolas"/>
                <a:sym typeface="Consolas"/>
              </a:rPr>
              <a:t>S → NP VP</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409" name="Google Shape;1409;p96"/>
          <p:cNvSpPr/>
          <p:nvPr/>
        </p:nvSpPr>
        <p:spPr>
          <a:xfrm>
            <a:off x="7279763" y="2856488"/>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0" name="Google Shape;1410;p96"/>
          <p:cNvSpPr/>
          <p:nvPr/>
        </p:nvSpPr>
        <p:spPr>
          <a:xfrm>
            <a:off x="4984150" y="28565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1" name="Google Shape;1411;p96"/>
          <p:cNvSpPr/>
          <p:nvPr/>
        </p:nvSpPr>
        <p:spPr>
          <a:xfrm>
            <a:off x="6131956" y="2856506"/>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412" name="Google Shape;1412;p96"/>
          <p:cNvGrpSpPr/>
          <p:nvPr/>
        </p:nvGrpSpPr>
        <p:grpSpPr>
          <a:xfrm>
            <a:off x="4004525" y="4579550"/>
            <a:ext cx="4858200" cy="340500"/>
            <a:chOff x="4004525" y="4579550"/>
            <a:chExt cx="4858200" cy="340500"/>
          </a:xfrm>
        </p:grpSpPr>
        <p:sp>
          <p:nvSpPr>
            <p:cNvPr id="1413" name="Google Shape;1413;p96"/>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0</a:t>
              </a:r>
              <a:endParaRPr sz="1200">
                <a:highlight>
                  <a:schemeClr val="accent6"/>
                </a:highlight>
                <a:latin typeface="Consolas"/>
                <a:ea typeface="Consolas"/>
                <a:cs typeface="Consolas"/>
                <a:sym typeface="Consolas"/>
              </a:endParaRPr>
            </a:p>
          </p:txBody>
        </p:sp>
        <p:sp>
          <p:nvSpPr>
            <p:cNvPr id="1414" name="Google Shape;1414;p96"/>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1</a:t>
              </a:r>
              <a:endParaRPr sz="1200">
                <a:highlight>
                  <a:schemeClr val="accent5"/>
                </a:highlight>
                <a:latin typeface="Consolas"/>
                <a:ea typeface="Consolas"/>
                <a:cs typeface="Consolas"/>
                <a:sym typeface="Consolas"/>
              </a:endParaRPr>
            </a:p>
          </p:txBody>
        </p:sp>
        <p:sp>
          <p:nvSpPr>
            <p:cNvPr id="1415" name="Google Shape;1415;p96"/>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416" name="Google Shape;1416;p96"/>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417" name="Google Shape;1417;p96"/>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4</a:t>
              </a:r>
              <a:endParaRPr sz="1200">
                <a:highlight>
                  <a:schemeClr val="accent6"/>
                </a:highlight>
                <a:latin typeface="Consolas"/>
                <a:ea typeface="Consolas"/>
                <a:cs typeface="Consolas"/>
                <a:sym typeface="Consolas"/>
              </a:endParaRPr>
            </a:p>
          </p:txBody>
        </p:sp>
      </p:grpSp>
      <p:cxnSp>
        <p:nvCxnSpPr>
          <p:cNvPr id="1418" name="Google Shape;1418;p96"/>
          <p:cNvCxnSpPr>
            <a:stCxn id="1409" idx="3"/>
            <a:endCxn id="1392"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419" name="Google Shape;1419;p96"/>
          <p:cNvCxnSpPr>
            <a:stCxn id="1409" idx="5"/>
            <a:endCxn id="1393"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sp>
        <p:nvSpPr>
          <p:cNvPr id="1420" name="Google Shape;1420;p96"/>
          <p:cNvSpPr/>
          <p:nvPr/>
        </p:nvSpPr>
        <p:spPr>
          <a:xfrm>
            <a:off x="5558050" y="22730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1" name="Google Shape;1421;p96"/>
          <p:cNvSpPr/>
          <p:nvPr/>
        </p:nvSpPr>
        <p:spPr>
          <a:xfrm>
            <a:off x="6705875" y="2288313"/>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22" name="Google Shape;1422;p96"/>
          <p:cNvCxnSpPr>
            <a:stCxn id="1421" idx="3"/>
            <a:endCxn id="1405" idx="7"/>
          </p:cNvCxnSpPr>
          <p:nvPr/>
        </p:nvCxnSpPr>
        <p:spPr>
          <a:xfrm flipH="1">
            <a:off x="6063989" y="2794299"/>
            <a:ext cx="728700" cy="718800"/>
          </a:xfrm>
          <a:prstGeom prst="straightConnector1">
            <a:avLst/>
          </a:prstGeom>
          <a:noFill/>
          <a:ln cap="flat" cmpd="sng" w="19050">
            <a:solidFill>
              <a:srgbClr val="666666"/>
            </a:solidFill>
            <a:prstDash val="solid"/>
            <a:round/>
            <a:headEnd len="med" w="med" type="none"/>
            <a:tailEnd len="med" w="med" type="triangle"/>
          </a:ln>
        </p:spPr>
      </p:cxnSp>
      <p:cxnSp>
        <p:nvCxnSpPr>
          <p:cNvPr id="1423" name="Google Shape;1423;p96"/>
          <p:cNvCxnSpPr>
            <a:stCxn id="1421" idx="5"/>
            <a:endCxn id="1409" idx="1"/>
          </p:cNvCxnSpPr>
          <p:nvPr/>
        </p:nvCxnSpPr>
        <p:spPr>
          <a:xfrm>
            <a:off x="7211861" y="2794299"/>
            <a:ext cx="154800" cy="149100"/>
          </a:xfrm>
          <a:prstGeom prst="straightConnector1">
            <a:avLst/>
          </a:prstGeom>
          <a:noFill/>
          <a:ln cap="flat" cmpd="sng" w="19050">
            <a:solidFill>
              <a:srgbClr val="666666"/>
            </a:solidFill>
            <a:prstDash val="solid"/>
            <a:round/>
            <a:headEnd len="med" w="med" type="none"/>
            <a:tailEnd len="med" w="med" type="triangle"/>
          </a:ln>
        </p:spPr>
      </p:cxnSp>
      <p:sp>
        <p:nvSpPr>
          <p:cNvPr id="1424" name="Google Shape;1424;p96"/>
          <p:cNvSpPr/>
          <p:nvPr/>
        </p:nvSpPr>
        <p:spPr>
          <a:xfrm>
            <a:off x="6137225" y="1705463"/>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25" name="Google Shape;1425;p96"/>
          <p:cNvCxnSpPr>
            <a:stCxn id="1424" idx="3"/>
            <a:endCxn id="1391" idx="7"/>
          </p:cNvCxnSpPr>
          <p:nvPr/>
        </p:nvCxnSpPr>
        <p:spPr>
          <a:xfrm flipH="1">
            <a:off x="4916339" y="2211449"/>
            <a:ext cx="1307700" cy="1304700"/>
          </a:xfrm>
          <a:prstGeom prst="straightConnector1">
            <a:avLst/>
          </a:prstGeom>
          <a:noFill/>
          <a:ln cap="flat" cmpd="sng" w="19050">
            <a:solidFill>
              <a:srgbClr val="666666"/>
            </a:solidFill>
            <a:prstDash val="solid"/>
            <a:round/>
            <a:headEnd len="med" w="med" type="none"/>
            <a:tailEnd len="med" w="med" type="triangle"/>
          </a:ln>
        </p:spPr>
      </p:cxnSp>
      <p:cxnSp>
        <p:nvCxnSpPr>
          <p:cNvPr id="1426" name="Google Shape;1426;p96"/>
          <p:cNvCxnSpPr>
            <a:stCxn id="1424" idx="5"/>
            <a:endCxn id="1421" idx="1"/>
          </p:cNvCxnSpPr>
          <p:nvPr/>
        </p:nvCxnSpPr>
        <p:spPr>
          <a:xfrm>
            <a:off x="6643211" y="2211449"/>
            <a:ext cx="149400" cy="163800"/>
          </a:xfrm>
          <a:prstGeom prst="straightConnector1">
            <a:avLst/>
          </a:prstGeom>
          <a:noFill/>
          <a:ln cap="flat" cmpd="sng" w="19050">
            <a:solidFill>
              <a:srgbClr val="666666"/>
            </a:solidFill>
            <a:prstDash val="solid"/>
            <a:round/>
            <a:headEnd len="med" w="med" type="none"/>
            <a:tailEnd len="med" w="med" type="triangle"/>
          </a:ln>
        </p:spPr>
      </p:cxnSp>
      <p:grpSp>
        <p:nvGrpSpPr>
          <p:cNvPr id="1427" name="Google Shape;1427;p96"/>
          <p:cNvGrpSpPr/>
          <p:nvPr/>
        </p:nvGrpSpPr>
        <p:grpSpPr>
          <a:xfrm>
            <a:off x="4132750" y="1427075"/>
            <a:ext cx="4591200" cy="2872625"/>
            <a:chOff x="4132750" y="1427075"/>
            <a:chExt cx="4591200" cy="2872625"/>
          </a:xfrm>
        </p:grpSpPr>
        <p:sp>
          <p:nvSpPr>
            <p:cNvPr id="1428" name="Google Shape;1428;p96"/>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406" name="Google Shape;1406;p96"/>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401" name="Google Shape;1401;p96"/>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403" name="Google Shape;1403;p96"/>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429" name="Google Shape;1429;p96"/>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0" name="Google Shape;1430;p96"/>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1" name="Google Shape;1431;p96"/>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432" name="Google Shape;1432;p96"/>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1433" name="Google Shape;1433;p96"/>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1434" name="Google Shape;1434;p96"/>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435" name="Google Shape;1435;p96"/>
          <p:cNvCxnSpPr>
            <a:stCxn id="1399" idx="2"/>
            <a:endCxn id="1398" idx="2"/>
          </p:cNvCxnSpPr>
          <p:nvPr/>
        </p:nvCxnSpPr>
        <p:spPr>
          <a:xfrm rot="5400000">
            <a:off x="7575862" y="4005700"/>
            <a:ext cx="600" cy="1147800"/>
          </a:xfrm>
          <a:prstGeom prst="curvedConnector3">
            <a:avLst>
              <a:gd fmla="val 47945833" name="adj1"/>
            </a:avLst>
          </a:prstGeom>
          <a:noFill/>
          <a:ln cap="flat" cmpd="sng" w="9525">
            <a:solidFill>
              <a:schemeClr val="dk2"/>
            </a:solidFill>
            <a:prstDash val="solid"/>
            <a:round/>
            <a:headEnd len="med" w="med" type="none"/>
            <a:tailEnd len="med" w="med" type="triangle"/>
          </a:ln>
        </p:spPr>
      </p:cxnSp>
      <p:cxnSp>
        <p:nvCxnSpPr>
          <p:cNvPr id="1436" name="Google Shape;1436;p96"/>
          <p:cNvCxnSpPr>
            <a:stCxn id="1397" idx="2"/>
            <a:endCxn id="1399" idx="2"/>
          </p:cNvCxnSpPr>
          <p:nvPr/>
        </p:nvCxnSpPr>
        <p:spPr>
          <a:xfrm flipH="1" rot="-5400000">
            <a:off x="7001971" y="3431800"/>
            <a:ext cx="600" cy="2295600"/>
          </a:xfrm>
          <a:prstGeom prst="curvedConnector3">
            <a:avLst>
              <a:gd fmla="val 78233333" name="adj1"/>
            </a:avLst>
          </a:prstGeom>
          <a:noFill/>
          <a:ln cap="flat" cmpd="sng" w="9525">
            <a:solidFill>
              <a:schemeClr val="dk2"/>
            </a:solidFill>
            <a:prstDash val="solid"/>
            <a:round/>
            <a:headEnd len="med" w="med" type="none"/>
            <a:tailEnd len="med" w="med" type="triangle"/>
          </a:ln>
        </p:spPr>
      </p:cxnSp>
      <p:cxnSp>
        <p:nvCxnSpPr>
          <p:cNvPr id="1437" name="Google Shape;1437;p96"/>
          <p:cNvCxnSpPr>
            <a:stCxn id="1397" idx="2"/>
            <a:endCxn id="1396" idx="2"/>
          </p:cNvCxnSpPr>
          <p:nvPr/>
        </p:nvCxnSpPr>
        <p:spPr>
          <a:xfrm rot="5400000">
            <a:off x="5280271" y="4005700"/>
            <a:ext cx="600" cy="1147800"/>
          </a:xfrm>
          <a:prstGeom prst="curvedConnector3">
            <a:avLst>
              <a:gd fmla="val 7427916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1" name="Shape 1441"/>
        <p:cNvGrpSpPr/>
        <p:nvPr/>
      </p:nvGrpSpPr>
      <p:grpSpPr>
        <a:xfrm>
          <a:off x="0" y="0"/>
          <a:ext cx="0" cy="0"/>
          <a:chOff x="0" y="0"/>
          <a:chExt cx="0" cy="0"/>
        </a:xfrm>
      </p:grpSpPr>
      <p:sp>
        <p:nvSpPr>
          <p:cNvPr id="1442" name="Google Shape;1442;p97"/>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97"/>
          <p:cNvSpPr/>
          <p:nvPr/>
        </p:nvSpPr>
        <p:spPr>
          <a:xfrm>
            <a:off x="6705888" y="227535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97"/>
          <p:cNvSpPr/>
          <p:nvPr/>
        </p:nvSpPr>
        <p:spPr>
          <a:xfrm>
            <a:off x="7279750" y="28523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97"/>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97"/>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97"/>
          <p:cNvSpPr/>
          <p:nvPr/>
        </p:nvSpPr>
        <p:spPr>
          <a:xfrm>
            <a:off x="6131938" y="17045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8" name="Google Shape;1448;p97"/>
          <p:cNvCxnSpPr>
            <a:stCxn id="1447" idx="3"/>
            <a:endCxn id="1442" idx="7"/>
          </p:cNvCxnSpPr>
          <p:nvPr/>
        </p:nvCxnSpPr>
        <p:spPr>
          <a:xfrm flipH="1">
            <a:off x="4916151" y="2210561"/>
            <a:ext cx="1302600" cy="1305600"/>
          </a:xfrm>
          <a:prstGeom prst="straightConnector1">
            <a:avLst/>
          </a:prstGeom>
          <a:noFill/>
          <a:ln cap="flat" cmpd="sng" w="19050">
            <a:solidFill>
              <a:srgbClr val="666666"/>
            </a:solidFill>
            <a:prstDash val="solid"/>
            <a:round/>
            <a:headEnd len="med" w="med" type="none"/>
            <a:tailEnd len="med" w="med" type="triangle"/>
          </a:ln>
        </p:spPr>
      </p:cxnSp>
      <p:sp>
        <p:nvSpPr>
          <p:cNvPr id="1449" name="Google Shape;1449;p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450" name="Google Shape;1450;p9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CFE2F3"/>
                </a:highlight>
              </a:rPr>
              <a:t>For each cell</a:t>
            </a:r>
            <a:r>
              <a:rPr lang="en">
                <a:highlight>
                  <a:srgbClr val="CFE2F3"/>
                </a:highlight>
                <a:latin typeface="Consolas"/>
                <a:ea typeface="Consolas"/>
                <a:cs typeface="Consolas"/>
                <a:sym typeface="Consolas"/>
              </a:rPr>
              <a:t> </a:t>
            </a:r>
            <a:r>
              <a:rPr b="1" lang="en">
                <a:highlight>
                  <a:srgbClr val="CFE2F3"/>
                </a:highlight>
                <a:latin typeface="Consolas"/>
                <a:ea typeface="Consolas"/>
                <a:cs typeface="Consolas"/>
                <a:sym typeface="Consolas"/>
              </a:rPr>
              <a:t>[i,j)</a:t>
            </a:r>
            <a:r>
              <a:rPr lang="en">
                <a:highlight>
                  <a:srgbClr val="CFE2F3"/>
                </a:highlight>
              </a:rPr>
              <a:t>, bottom-up:  </a:t>
            </a:r>
            <a:r>
              <a:rPr lang="en">
                <a:highlight>
                  <a:srgbClr val="CFE2F3"/>
                </a:highlight>
                <a:latin typeface="Consolas"/>
                <a:ea typeface="Consolas"/>
                <a:cs typeface="Consolas"/>
                <a:sym typeface="Consolas"/>
              </a:rPr>
              <a:t>O(n^2)</a:t>
            </a:r>
            <a:endParaRPr>
              <a:highlight>
                <a:srgbClr val="CFE2F3"/>
              </a:highlight>
              <a:latin typeface="Consolas"/>
              <a:ea typeface="Consolas"/>
              <a:cs typeface="Consolas"/>
              <a:sym typeface="Consolas"/>
            </a:endParaRPr>
          </a:p>
          <a:p>
            <a:pPr indent="0" lvl="0" marL="0" rtl="0" algn="l">
              <a:spcBef>
                <a:spcPts val="0"/>
              </a:spcBef>
              <a:spcAft>
                <a:spcPts val="0"/>
              </a:spcAft>
              <a:buNone/>
            </a:pPr>
            <a:r>
              <a:rPr lang="en">
                <a:highlight>
                  <a:srgbClr val="D9EAD3"/>
                </a:highlight>
                <a:latin typeface="Consolas"/>
                <a:ea typeface="Consolas"/>
                <a:cs typeface="Consolas"/>
                <a:sym typeface="Consolas"/>
              </a:rPr>
              <a:t>  </a:t>
            </a:r>
            <a:r>
              <a:rPr lang="en">
                <a:highlight>
                  <a:srgbClr val="D9EAD3"/>
                </a:highlight>
              </a:rPr>
              <a:t>For each rule</a:t>
            </a:r>
            <a:r>
              <a:rPr lang="en">
                <a:highlight>
                  <a:srgbClr val="D9EAD3"/>
                </a:highlight>
                <a:latin typeface="Consolas"/>
                <a:ea typeface="Consolas"/>
                <a:cs typeface="Consolas"/>
                <a:sym typeface="Consolas"/>
              </a:rPr>
              <a:t> </a:t>
            </a:r>
            <a:r>
              <a:rPr b="1" lang="en">
                <a:highlight>
                  <a:srgbClr val="D9EAD3"/>
                </a:highlight>
                <a:latin typeface="Consolas"/>
                <a:ea typeface="Consolas"/>
                <a:cs typeface="Consolas"/>
                <a:sym typeface="Consolas"/>
              </a:rPr>
              <a:t>(A → B C)</a:t>
            </a:r>
            <a:r>
              <a:rPr lang="en">
                <a:highlight>
                  <a:srgbClr val="D9EAD3"/>
                </a:highlight>
                <a:latin typeface="Consolas"/>
                <a:ea typeface="Consolas"/>
                <a:cs typeface="Consolas"/>
                <a:sym typeface="Consolas"/>
              </a:rPr>
              <a:t>: </a:t>
            </a:r>
            <a:r>
              <a:rPr lang="en">
                <a:highlight>
                  <a:srgbClr val="D9EAD3"/>
                </a:highlight>
                <a:latin typeface="Consolas"/>
                <a:ea typeface="Consolas"/>
                <a:cs typeface="Consolas"/>
                <a:sym typeface="Consolas"/>
              </a:rPr>
              <a:t>O(</a:t>
            </a:r>
            <a:r>
              <a:rPr lang="en">
                <a:highlight>
                  <a:srgbClr val="D9EAD3"/>
                </a:highlight>
                <a:latin typeface="Consolas"/>
                <a:ea typeface="Consolas"/>
                <a:cs typeface="Consolas"/>
                <a:sym typeface="Consolas"/>
              </a:rPr>
              <a:t>k^3</a:t>
            </a:r>
            <a:r>
              <a:rPr lang="en">
                <a:highlight>
                  <a:srgbClr val="D9EAD3"/>
                </a:highlight>
                <a:latin typeface="Consolas"/>
                <a:ea typeface="Consolas"/>
                <a:cs typeface="Consolas"/>
                <a:sym typeface="Consolas"/>
              </a:rPr>
              <a:t>)</a:t>
            </a:r>
            <a:endParaRPr>
              <a:highlight>
                <a:srgbClr val="D9EAD3"/>
              </a:highlight>
              <a:latin typeface="Consolas"/>
              <a:ea typeface="Consolas"/>
              <a:cs typeface="Consolas"/>
              <a:sym typeface="Consolas"/>
            </a:endParaRPr>
          </a:p>
          <a:p>
            <a:pPr indent="0" lvl="0" marL="0" rtl="0" algn="l">
              <a:spcBef>
                <a:spcPts val="0"/>
              </a:spcBef>
              <a:spcAft>
                <a:spcPts val="0"/>
              </a:spcAft>
              <a:buNone/>
            </a:pPr>
            <a:r>
              <a:rPr lang="en">
                <a:highlight>
                  <a:srgbClr val="CFE2F3"/>
                </a:highlight>
                <a:latin typeface="Consolas"/>
                <a:ea typeface="Consolas"/>
                <a:cs typeface="Consolas"/>
                <a:sym typeface="Consolas"/>
              </a:rPr>
              <a:t>    </a:t>
            </a:r>
            <a:r>
              <a:rPr lang="en">
                <a:highlight>
                  <a:srgbClr val="CFE2F3"/>
                </a:highlight>
              </a:rPr>
              <a:t>For each split</a:t>
            </a:r>
            <a:r>
              <a:rPr lang="en">
                <a:highlight>
                  <a:srgbClr val="CFE2F3"/>
                </a:highlight>
                <a:latin typeface="Consolas"/>
                <a:ea typeface="Consolas"/>
                <a:cs typeface="Consolas"/>
                <a:sym typeface="Consolas"/>
              </a:rPr>
              <a:t> </a:t>
            </a:r>
            <a:r>
              <a:rPr b="1" lang="en">
                <a:highlight>
                  <a:srgbClr val="CFE2F3"/>
                </a:highlight>
                <a:latin typeface="Consolas"/>
                <a:ea typeface="Consolas"/>
                <a:cs typeface="Consolas"/>
                <a:sym typeface="Consolas"/>
              </a:rPr>
              <a:t>i ﹤ ℓ ≤ j: </a:t>
            </a:r>
            <a:r>
              <a:rPr lang="en">
                <a:highlight>
                  <a:srgbClr val="CFE2F3"/>
                </a:highlight>
                <a:latin typeface="Consolas"/>
                <a:ea typeface="Consolas"/>
                <a:cs typeface="Consolas"/>
                <a:sym typeface="Consolas"/>
              </a:rPr>
              <a:t>O(n)</a:t>
            </a:r>
            <a:endParaRPr>
              <a:highlight>
                <a:srgbClr val="CFE2F3"/>
              </a:highlight>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451" name="Google Shape;1451;p97"/>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452" name="Google Shape;1452;p97"/>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453" name="Google Shape;1453;p97"/>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454" name="Google Shape;1454;p97"/>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455" name="Google Shape;1455;p97"/>
          <p:cNvCxnSpPr>
            <a:stCxn id="1444" idx="3"/>
            <a:endCxn id="1445" idx="7"/>
          </p:cNvCxnSpPr>
          <p:nvPr/>
        </p:nvCxnSpPr>
        <p:spPr>
          <a:xfrm flipH="1">
            <a:off x="7211764" y="3358361"/>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1456" name="Google Shape;1456;p97"/>
          <p:cNvCxnSpPr>
            <a:stCxn id="1445" idx="4"/>
            <a:endCxn id="1457"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458" name="Google Shape;1458;p97"/>
          <p:cNvCxnSpPr>
            <a:stCxn id="1444" idx="5"/>
            <a:endCxn id="1446" idx="1"/>
          </p:cNvCxnSpPr>
          <p:nvPr/>
        </p:nvCxnSpPr>
        <p:spPr>
          <a:xfrm>
            <a:off x="7785736" y="3358361"/>
            <a:ext cx="154800" cy="154800"/>
          </a:xfrm>
          <a:prstGeom prst="straightConnector1">
            <a:avLst/>
          </a:prstGeom>
          <a:noFill/>
          <a:ln cap="flat" cmpd="sng" w="19050">
            <a:solidFill>
              <a:srgbClr val="666666"/>
            </a:solidFill>
            <a:prstDash val="solid"/>
            <a:round/>
            <a:headEnd len="med" w="med" type="none"/>
            <a:tailEnd len="med" w="med" type="triangle"/>
          </a:ln>
        </p:spPr>
      </p:cxnSp>
      <p:cxnSp>
        <p:nvCxnSpPr>
          <p:cNvPr id="1459" name="Google Shape;1459;p97"/>
          <p:cNvCxnSpPr>
            <a:stCxn id="1446" idx="4"/>
            <a:endCxn id="1460"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461" name="Google Shape;1461;p97"/>
          <p:cNvCxnSpPr>
            <a:stCxn id="1462" idx="4"/>
            <a:endCxn id="1463"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464" name="Google Shape;1464;p97"/>
          <p:cNvCxnSpPr>
            <a:stCxn id="1442" idx="4"/>
            <a:endCxn id="1451"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462" name="Google Shape;1462;p97"/>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5" name="Google Shape;1465;p97"/>
          <p:cNvCxnSpPr>
            <a:stCxn id="1443" idx="3"/>
            <a:endCxn id="1462" idx="7"/>
          </p:cNvCxnSpPr>
          <p:nvPr/>
        </p:nvCxnSpPr>
        <p:spPr>
          <a:xfrm flipH="1">
            <a:off x="6064001" y="2781336"/>
            <a:ext cx="728700" cy="731700"/>
          </a:xfrm>
          <a:prstGeom prst="straightConnector1">
            <a:avLst/>
          </a:prstGeom>
          <a:noFill/>
          <a:ln cap="flat" cmpd="sng" w="19050">
            <a:solidFill>
              <a:srgbClr val="666666"/>
            </a:solidFill>
            <a:prstDash val="solid"/>
            <a:round/>
            <a:headEnd len="med" w="med" type="none"/>
            <a:tailEnd len="med" w="med" type="triangle"/>
          </a:ln>
        </p:spPr>
      </p:cxnSp>
      <p:cxnSp>
        <p:nvCxnSpPr>
          <p:cNvPr id="1466" name="Google Shape;1466;p97"/>
          <p:cNvCxnSpPr>
            <a:stCxn id="1443" idx="5"/>
            <a:endCxn id="1444" idx="1"/>
          </p:cNvCxnSpPr>
          <p:nvPr/>
        </p:nvCxnSpPr>
        <p:spPr>
          <a:xfrm>
            <a:off x="7211874" y="2781336"/>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1467" name="Google Shape;1467;p97"/>
          <p:cNvCxnSpPr>
            <a:stCxn id="1447" idx="5"/>
            <a:endCxn id="1443" idx="1"/>
          </p:cNvCxnSpPr>
          <p:nvPr/>
        </p:nvCxnSpPr>
        <p:spPr>
          <a:xfrm>
            <a:off x="6637924" y="2210561"/>
            <a:ext cx="154800" cy="151500"/>
          </a:xfrm>
          <a:prstGeom prst="straightConnector1">
            <a:avLst/>
          </a:prstGeom>
          <a:noFill/>
          <a:ln cap="flat" cmpd="sng" w="19050">
            <a:solidFill>
              <a:srgbClr val="666666"/>
            </a:solidFill>
            <a:prstDash val="solid"/>
            <a:round/>
            <a:headEnd len="med" w="med" type="none"/>
            <a:tailEnd len="med" w="med" type="triangle"/>
          </a:ln>
        </p:spPr>
      </p:cxnSp>
      <p:sp>
        <p:nvSpPr>
          <p:cNvPr id="1468" name="Google Shape;1468;p97"/>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463" name="Google Shape;1463;p97"/>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457" name="Google Shape;1457;p97"/>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460" name="Google Shape;1460;p97"/>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469" name="Google Shape;1469;p97"/>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0" name="Google Shape;1470;p97"/>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1" name="Google Shape;1471;p97"/>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472" name="Google Shape;1472;p97"/>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1473" name="Google Shape;1473;p97"/>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1474" name="Google Shape;1474;p97"/>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475" name="Google Shape;1475;p97"/>
          <p:cNvGrpSpPr/>
          <p:nvPr/>
        </p:nvGrpSpPr>
        <p:grpSpPr>
          <a:xfrm>
            <a:off x="4004525" y="4579550"/>
            <a:ext cx="4858200" cy="340500"/>
            <a:chOff x="4004525" y="4579550"/>
            <a:chExt cx="4858200" cy="340500"/>
          </a:xfrm>
        </p:grpSpPr>
        <p:sp>
          <p:nvSpPr>
            <p:cNvPr id="1476" name="Google Shape;1476;p97"/>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477" name="Google Shape;1477;p97"/>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478" name="Google Shape;1478;p97"/>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479" name="Google Shape;1479;p97"/>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480" name="Google Shape;1480;p97"/>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4" name="Shape 1484"/>
        <p:cNvGrpSpPr/>
        <p:nvPr/>
      </p:nvGrpSpPr>
      <p:grpSpPr>
        <a:xfrm>
          <a:off x="0" y="0"/>
          <a:ext cx="0" cy="0"/>
          <a:chOff x="0" y="0"/>
          <a:chExt cx="0" cy="0"/>
        </a:xfrm>
      </p:grpSpPr>
      <p:sp>
        <p:nvSpPr>
          <p:cNvPr id="1485" name="Google Shape;1485;p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 important considerations...</a:t>
            </a:r>
            <a:endParaRPr/>
          </a:p>
        </p:txBody>
      </p:sp>
      <p:sp>
        <p:nvSpPr>
          <p:cNvPr id="1486" name="Google Shape;1486;p9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Ambiguity:  w</a:t>
            </a:r>
            <a:r>
              <a:rPr lang="en"/>
              <a:t>hat is “score”?</a:t>
            </a:r>
            <a:endParaRPr/>
          </a:p>
          <a:p>
            <a:pPr indent="-317500" lvl="1" marL="914400" rtl="0" algn="l">
              <a:spcBef>
                <a:spcPts val="0"/>
              </a:spcBef>
              <a:spcAft>
                <a:spcPts val="0"/>
              </a:spcAft>
              <a:buSzPts val="1400"/>
              <a:buChar char="○"/>
            </a:pPr>
            <a:r>
              <a:rPr lang="en"/>
              <a:t>c(A -&gt; B C)</a:t>
            </a:r>
            <a:endParaRPr/>
          </a:p>
          <a:p>
            <a:pPr indent="-317500" lvl="1" marL="914400" rtl="0" algn="l">
              <a:spcBef>
                <a:spcPts val="0"/>
              </a:spcBef>
              <a:spcAft>
                <a:spcPts val="0"/>
              </a:spcAft>
              <a:buSzPts val="1400"/>
              <a:buChar char="○"/>
            </a:pPr>
            <a:r>
              <a:rPr lang="en"/>
              <a:t>weight(A -&gt; B C) = log(p(A -&gt; B C)) = log( c(A -&gt; B C) / c(A) )</a:t>
            </a:r>
            <a:endParaRPr/>
          </a:p>
          <a:p>
            <a:pPr indent="-342900" lvl="0" marL="457200" rtl="0" algn="l">
              <a:spcBef>
                <a:spcPts val="0"/>
              </a:spcBef>
              <a:spcAft>
                <a:spcPts val="0"/>
              </a:spcAft>
              <a:buSzPts val="1800"/>
              <a:buChar char="●"/>
            </a:pPr>
            <a:r>
              <a:rPr lang="en"/>
              <a:t>Chomsky Normal Form (CNF)</a:t>
            </a:r>
            <a:endParaRPr/>
          </a:p>
        </p:txBody>
      </p:sp>
      <p:sp>
        <p:nvSpPr>
          <p:cNvPr id="1487" name="Google Shape;1487;p98"/>
          <p:cNvSpPr/>
          <p:nvPr/>
        </p:nvSpPr>
        <p:spPr>
          <a:xfrm>
            <a:off x="3054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488" name="Google Shape;1488;p98"/>
          <p:cNvSpPr/>
          <p:nvPr/>
        </p:nvSpPr>
        <p:spPr>
          <a:xfrm>
            <a:off x="3259909"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NNP</a:t>
            </a:r>
            <a:endParaRPr sz="1200"/>
          </a:p>
        </p:txBody>
      </p:sp>
      <p:sp>
        <p:nvSpPr>
          <p:cNvPr id="1489" name="Google Shape;1489;p98"/>
          <p:cNvSpPr/>
          <p:nvPr/>
        </p:nvSpPr>
        <p:spPr>
          <a:xfrm>
            <a:off x="4577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490" name="Google Shape;1490;p98"/>
          <p:cNvSpPr/>
          <p:nvPr/>
        </p:nvSpPr>
        <p:spPr>
          <a:xfrm>
            <a:off x="6100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491" name="Google Shape;1491;p98"/>
          <p:cNvSpPr/>
          <p:nvPr/>
        </p:nvSpPr>
        <p:spPr>
          <a:xfrm>
            <a:off x="7623826"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sp>
        <p:nvSpPr>
          <p:cNvPr id="1492" name="Google Shape;1492;p98"/>
          <p:cNvSpPr/>
          <p:nvPr/>
        </p:nvSpPr>
        <p:spPr>
          <a:xfrm>
            <a:off x="4782895"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VBD</a:t>
            </a:r>
            <a:endParaRPr sz="1200"/>
          </a:p>
        </p:txBody>
      </p:sp>
      <p:sp>
        <p:nvSpPr>
          <p:cNvPr id="1493" name="Google Shape;1493;p98"/>
          <p:cNvSpPr/>
          <p:nvPr/>
        </p:nvSpPr>
        <p:spPr>
          <a:xfrm>
            <a:off x="6305870"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DT</a:t>
            </a:r>
            <a:endParaRPr sz="1200"/>
          </a:p>
        </p:txBody>
      </p:sp>
      <p:sp>
        <p:nvSpPr>
          <p:cNvPr id="1494" name="Google Shape;1494;p98"/>
          <p:cNvSpPr/>
          <p:nvPr/>
        </p:nvSpPr>
        <p:spPr>
          <a:xfrm>
            <a:off x="7828866"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NN</a:t>
            </a:r>
            <a:endParaRPr sz="1200"/>
          </a:p>
        </p:txBody>
      </p:sp>
      <p:sp>
        <p:nvSpPr>
          <p:cNvPr id="1495" name="Google Shape;1495;p98"/>
          <p:cNvSpPr/>
          <p:nvPr/>
        </p:nvSpPr>
        <p:spPr>
          <a:xfrm>
            <a:off x="7030478"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NP</a:t>
            </a:r>
            <a:endParaRPr sz="1200"/>
          </a:p>
        </p:txBody>
      </p:sp>
      <p:sp>
        <p:nvSpPr>
          <p:cNvPr id="1496" name="Google Shape;1496;p98"/>
          <p:cNvSpPr/>
          <p:nvPr/>
        </p:nvSpPr>
        <p:spPr>
          <a:xfrm>
            <a:off x="6305859" y="2703054"/>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VP</a:t>
            </a:r>
            <a:endParaRPr sz="1200"/>
          </a:p>
        </p:txBody>
      </p:sp>
      <p:sp>
        <p:nvSpPr>
          <p:cNvPr id="1497" name="Google Shape;1497;p98"/>
          <p:cNvSpPr/>
          <p:nvPr/>
        </p:nvSpPr>
        <p:spPr>
          <a:xfrm>
            <a:off x="3259866"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NP</a:t>
            </a:r>
            <a:endParaRPr sz="1200"/>
          </a:p>
        </p:txBody>
      </p:sp>
      <p:sp>
        <p:nvSpPr>
          <p:cNvPr id="1498" name="Google Shape;1498;p98"/>
          <p:cNvSpPr/>
          <p:nvPr/>
        </p:nvSpPr>
        <p:spPr>
          <a:xfrm>
            <a:off x="5339369" y="2217500"/>
            <a:ext cx="12084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a:t>
            </a:r>
            <a:endParaRPr sz="1200"/>
          </a:p>
        </p:txBody>
      </p:sp>
      <p:cxnSp>
        <p:nvCxnSpPr>
          <p:cNvPr id="1499" name="Google Shape;1499;p98"/>
          <p:cNvCxnSpPr>
            <a:stCxn id="1488" idx="4"/>
            <a:endCxn id="1487" idx="0"/>
          </p:cNvCxnSpPr>
          <p:nvPr/>
        </p:nvCxnSpPr>
        <p:spPr>
          <a:xfrm>
            <a:off x="3659059"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1500" name="Google Shape;1500;p98"/>
          <p:cNvCxnSpPr>
            <a:stCxn id="1497" idx="4"/>
            <a:endCxn id="1488" idx="0"/>
          </p:cNvCxnSpPr>
          <p:nvPr/>
        </p:nvCxnSpPr>
        <p:spPr>
          <a:xfrm>
            <a:off x="3659016" y="3558736"/>
            <a:ext cx="0" cy="191100"/>
          </a:xfrm>
          <a:prstGeom prst="straightConnector1">
            <a:avLst/>
          </a:prstGeom>
          <a:noFill/>
          <a:ln cap="flat" cmpd="sng" w="19050">
            <a:solidFill>
              <a:srgbClr val="666666"/>
            </a:solidFill>
            <a:prstDash val="solid"/>
            <a:round/>
            <a:headEnd len="med" w="med" type="none"/>
            <a:tailEnd len="med" w="med" type="triangle"/>
          </a:ln>
        </p:spPr>
      </p:cxnSp>
      <p:cxnSp>
        <p:nvCxnSpPr>
          <p:cNvPr id="1501" name="Google Shape;1501;p98"/>
          <p:cNvCxnSpPr>
            <a:stCxn id="1496" idx="4"/>
            <a:endCxn id="1492" idx="0"/>
          </p:cNvCxnSpPr>
          <p:nvPr/>
        </p:nvCxnSpPr>
        <p:spPr>
          <a:xfrm flipH="1">
            <a:off x="5181909" y="2998554"/>
            <a:ext cx="1523100" cy="751500"/>
          </a:xfrm>
          <a:prstGeom prst="straightConnector1">
            <a:avLst/>
          </a:prstGeom>
          <a:noFill/>
          <a:ln cap="flat" cmpd="sng" w="19050">
            <a:solidFill>
              <a:srgbClr val="666666"/>
            </a:solidFill>
            <a:prstDash val="solid"/>
            <a:round/>
            <a:headEnd len="med" w="med" type="none"/>
            <a:tailEnd len="med" w="med" type="triangle"/>
          </a:ln>
        </p:spPr>
      </p:cxnSp>
      <p:cxnSp>
        <p:nvCxnSpPr>
          <p:cNvPr id="1502" name="Google Shape;1502;p98"/>
          <p:cNvCxnSpPr>
            <a:stCxn id="1492" idx="4"/>
            <a:endCxn id="1489" idx="0"/>
          </p:cNvCxnSpPr>
          <p:nvPr/>
        </p:nvCxnSpPr>
        <p:spPr>
          <a:xfrm>
            <a:off x="5182045"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1503" name="Google Shape;1503;p98"/>
          <p:cNvCxnSpPr>
            <a:stCxn id="1498" idx="4"/>
            <a:endCxn id="1497" idx="7"/>
          </p:cNvCxnSpPr>
          <p:nvPr/>
        </p:nvCxnSpPr>
        <p:spPr>
          <a:xfrm flipH="1">
            <a:off x="3941369" y="2513000"/>
            <a:ext cx="2002200" cy="793500"/>
          </a:xfrm>
          <a:prstGeom prst="straightConnector1">
            <a:avLst/>
          </a:prstGeom>
          <a:noFill/>
          <a:ln cap="flat" cmpd="sng" w="19050">
            <a:solidFill>
              <a:srgbClr val="666666"/>
            </a:solidFill>
            <a:prstDash val="solid"/>
            <a:round/>
            <a:headEnd len="med" w="med" type="none"/>
            <a:tailEnd len="med" w="med" type="triangle"/>
          </a:ln>
        </p:spPr>
      </p:cxnSp>
      <p:cxnSp>
        <p:nvCxnSpPr>
          <p:cNvPr id="1504" name="Google Shape;1504;p98"/>
          <p:cNvCxnSpPr>
            <a:stCxn id="1498" idx="4"/>
            <a:endCxn id="1496" idx="1"/>
          </p:cNvCxnSpPr>
          <p:nvPr/>
        </p:nvCxnSpPr>
        <p:spPr>
          <a:xfrm>
            <a:off x="5943569" y="2513000"/>
            <a:ext cx="479100" cy="233400"/>
          </a:xfrm>
          <a:prstGeom prst="straightConnector1">
            <a:avLst/>
          </a:prstGeom>
          <a:noFill/>
          <a:ln cap="flat" cmpd="sng" w="19050">
            <a:solidFill>
              <a:srgbClr val="666666"/>
            </a:solidFill>
            <a:prstDash val="solid"/>
            <a:round/>
            <a:headEnd len="med" w="med" type="none"/>
            <a:tailEnd len="med" w="med" type="triangle"/>
          </a:ln>
        </p:spPr>
      </p:cxnSp>
      <p:cxnSp>
        <p:nvCxnSpPr>
          <p:cNvPr id="1505" name="Google Shape;1505;p98"/>
          <p:cNvCxnSpPr>
            <a:stCxn id="1496" idx="4"/>
            <a:endCxn id="1495" idx="1"/>
          </p:cNvCxnSpPr>
          <p:nvPr/>
        </p:nvCxnSpPr>
        <p:spPr>
          <a:xfrm>
            <a:off x="6705009" y="2998554"/>
            <a:ext cx="442500" cy="308100"/>
          </a:xfrm>
          <a:prstGeom prst="straightConnector1">
            <a:avLst/>
          </a:prstGeom>
          <a:noFill/>
          <a:ln cap="flat" cmpd="sng" w="19050">
            <a:solidFill>
              <a:srgbClr val="666666"/>
            </a:solidFill>
            <a:prstDash val="solid"/>
            <a:round/>
            <a:headEnd len="med" w="med" type="none"/>
            <a:tailEnd len="med" w="med" type="triangle"/>
          </a:ln>
        </p:spPr>
      </p:cxnSp>
      <p:cxnSp>
        <p:nvCxnSpPr>
          <p:cNvPr id="1506" name="Google Shape;1506;p98"/>
          <p:cNvCxnSpPr>
            <a:stCxn id="1493" idx="4"/>
            <a:endCxn id="1490" idx="0"/>
          </p:cNvCxnSpPr>
          <p:nvPr/>
        </p:nvCxnSpPr>
        <p:spPr>
          <a:xfrm>
            <a:off x="6705020"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1507" name="Google Shape;1507;p98"/>
          <p:cNvCxnSpPr>
            <a:stCxn id="1494" idx="4"/>
            <a:endCxn id="1491" idx="0"/>
          </p:cNvCxnSpPr>
          <p:nvPr/>
        </p:nvCxnSpPr>
        <p:spPr>
          <a:xfrm>
            <a:off x="8228016"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1508" name="Google Shape;1508;p98"/>
          <p:cNvCxnSpPr>
            <a:stCxn id="1495" idx="3"/>
            <a:endCxn id="1493" idx="0"/>
          </p:cNvCxnSpPr>
          <p:nvPr/>
        </p:nvCxnSpPr>
        <p:spPr>
          <a:xfrm flipH="1">
            <a:off x="6704886" y="3515461"/>
            <a:ext cx="442500" cy="234600"/>
          </a:xfrm>
          <a:prstGeom prst="straightConnector1">
            <a:avLst/>
          </a:prstGeom>
          <a:noFill/>
          <a:ln cap="flat" cmpd="sng" w="19050">
            <a:solidFill>
              <a:srgbClr val="666666"/>
            </a:solidFill>
            <a:prstDash val="solid"/>
            <a:round/>
            <a:headEnd len="med" w="med" type="none"/>
            <a:tailEnd len="med" w="med" type="triangle"/>
          </a:ln>
        </p:spPr>
      </p:cxnSp>
      <p:cxnSp>
        <p:nvCxnSpPr>
          <p:cNvPr id="1509" name="Google Shape;1509;p98"/>
          <p:cNvCxnSpPr>
            <a:stCxn id="1495" idx="5"/>
            <a:endCxn id="1494" idx="0"/>
          </p:cNvCxnSpPr>
          <p:nvPr/>
        </p:nvCxnSpPr>
        <p:spPr>
          <a:xfrm>
            <a:off x="7711870" y="3515461"/>
            <a:ext cx="516000" cy="2346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3" name="Shape 1513"/>
        <p:cNvGrpSpPr/>
        <p:nvPr/>
      </p:nvGrpSpPr>
      <p:grpSpPr>
        <a:xfrm>
          <a:off x="0" y="0"/>
          <a:ext cx="0" cy="0"/>
          <a:chOff x="0" y="0"/>
          <a:chExt cx="0" cy="0"/>
        </a:xfrm>
      </p:grpSpPr>
      <p:sp>
        <p:nvSpPr>
          <p:cNvPr id="1514" name="Google Shape;1514;p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“Score”: Probabilistic Context-Free Grammars</a:t>
            </a:r>
            <a:endParaRPr/>
          </a:p>
        </p:txBody>
      </p:sp>
      <p:sp>
        <p:nvSpPr>
          <p:cNvPr id="1515" name="Google Shape;1515;p9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Grammar rules:</a:t>
            </a:r>
            <a:r>
              <a:rPr lang="en"/>
              <a:t> </a:t>
            </a:r>
            <a:r>
              <a:rPr lang="en">
                <a:latin typeface="Consolas"/>
                <a:ea typeface="Consolas"/>
                <a:cs typeface="Consolas"/>
                <a:sym typeface="Consolas"/>
              </a:rPr>
              <a:t>A → B C, A → “a”</a:t>
            </a:r>
            <a:endParaRPr>
              <a:latin typeface="Consolas"/>
              <a:ea typeface="Consolas"/>
              <a:cs typeface="Consolas"/>
              <a:sym typeface="Consolas"/>
            </a:endParaRPr>
          </a:p>
          <a:p>
            <a:pPr indent="-342900" lvl="0" marL="457200" rtl="0" algn="l">
              <a:spcBef>
                <a:spcPts val="0"/>
              </a:spcBef>
              <a:spcAft>
                <a:spcPts val="0"/>
              </a:spcAft>
              <a:buSzPts val="1800"/>
              <a:buChar char="●"/>
            </a:pPr>
            <a:r>
              <a:rPr lang="en"/>
              <a:t>Each rule has a probability associated with the production</a:t>
            </a:r>
            <a:endParaRPr/>
          </a:p>
          <a:p>
            <a:pPr indent="-342900" lvl="0" marL="457200" rtl="0" algn="l">
              <a:spcBef>
                <a:spcPts val="0"/>
              </a:spcBef>
              <a:spcAft>
                <a:spcPts val="0"/>
              </a:spcAft>
              <a:buSzPts val="1800"/>
              <a:buChar char="●"/>
            </a:pPr>
            <a:r>
              <a:rPr lang="en"/>
              <a:t>Normalized by the left hand side</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sz="1600">
                <a:latin typeface="Consolas"/>
                <a:ea typeface="Consolas"/>
                <a:cs typeface="Consolas"/>
                <a:sym typeface="Consolas"/>
              </a:rPr>
              <a:t>S → NP VP     [1.0]</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      [0.6]</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    [0.4]</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   [1.0]</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 [</a:t>
            </a:r>
            <a:r>
              <a:rPr lang="en" sz="1600">
                <a:latin typeface="Consolas"/>
                <a:ea typeface="Consolas"/>
                <a:cs typeface="Consolas"/>
                <a:sym typeface="Consolas"/>
              </a:rPr>
              <a:t>...</a:t>
            </a:r>
            <a:r>
              <a:rPr lang="en" sz="1600">
                <a:latin typeface="Consolas"/>
                <a:ea typeface="Consolas"/>
                <a:cs typeface="Consolas"/>
                <a:sym typeface="Consolas"/>
              </a:rPr>
              <a:t>]</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516" name="Google Shape;1516;p99"/>
          <p:cNvSpPr/>
          <p:nvPr/>
        </p:nvSpPr>
        <p:spPr>
          <a:xfrm>
            <a:off x="3054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517" name="Google Shape;1517;p99"/>
          <p:cNvSpPr/>
          <p:nvPr/>
        </p:nvSpPr>
        <p:spPr>
          <a:xfrm>
            <a:off x="3259909"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NNP</a:t>
            </a:r>
            <a:endParaRPr sz="1200"/>
          </a:p>
        </p:txBody>
      </p:sp>
      <p:sp>
        <p:nvSpPr>
          <p:cNvPr id="1518" name="Google Shape;1518;p99"/>
          <p:cNvSpPr/>
          <p:nvPr/>
        </p:nvSpPr>
        <p:spPr>
          <a:xfrm>
            <a:off x="4577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519" name="Google Shape;1519;p99"/>
          <p:cNvSpPr/>
          <p:nvPr/>
        </p:nvSpPr>
        <p:spPr>
          <a:xfrm>
            <a:off x="6100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520" name="Google Shape;1520;p99"/>
          <p:cNvSpPr/>
          <p:nvPr/>
        </p:nvSpPr>
        <p:spPr>
          <a:xfrm>
            <a:off x="7623826"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sp>
        <p:nvSpPr>
          <p:cNvPr id="1521" name="Google Shape;1521;p99"/>
          <p:cNvSpPr/>
          <p:nvPr/>
        </p:nvSpPr>
        <p:spPr>
          <a:xfrm>
            <a:off x="4782895"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VBD</a:t>
            </a:r>
            <a:endParaRPr sz="1200"/>
          </a:p>
        </p:txBody>
      </p:sp>
      <p:sp>
        <p:nvSpPr>
          <p:cNvPr id="1522" name="Google Shape;1522;p99"/>
          <p:cNvSpPr/>
          <p:nvPr/>
        </p:nvSpPr>
        <p:spPr>
          <a:xfrm>
            <a:off x="6305870"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DT</a:t>
            </a:r>
            <a:endParaRPr sz="1200"/>
          </a:p>
        </p:txBody>
      </p:sp>
      <p:sp>
        <p:nvSpPr>
          <p:cNvPr id="1523" name="Google Shape;1523;p99"/>
          <p:cNvSpPr/>
          <p:nvPr/>
        </p:nvSpPr>
        <p:spPr>
          <a:xfrm>
            <a:off x="7828866"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NN</a:t>
            </a:r>
            <a:endParaRPr sz="1200"/>
          </a:p>
        </p:txBody>
      </p:sp>
      <p:sp>
        <p:nvSpPr>
          <p:cNvPr id="1524" name="Google Shape;1524;p99"/>
          <p:cNvSpPr/>
          <p:nvPr/>
        </p:nvSpPr>
        <p:spPr>
          <a:xfrm>
            <a:off x="7030478"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NP</a:t>
            </a:r>
            <a:endParaRPr sz="1200"/>
          </a:p>
        </p:txBody>
      </p:sp>
      <p:sp>
        <p:nvSpPr>
          <p:cNvPr id="1525" name="Google Shape;1525;p99"/>
          <p:cNvSpPr/>
          <p:nvPr/>
        </p:nvSpPr>
        <p:spPr>
          <a:xfrm>
            <a:off x="6305859" y="2703054"/>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VP</a:t>
            </a:r>
            <a:endParaRPr sz="1200"/>
          </a:p>
        </p:txBody>
      </p:sp>
      <p:sp>
        <p:nvSpPr>
          <p:cNvPr id="1526" name="Google Shape;1526;p99"/>
          <p:cNvSpPr/>
          <p:nvPr/>
        </p:nvSpPr>
        <p:spPr>
          <a:xfrm>
            <a:off x="3259866"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NP</a:t>
            </a:r>
            <a:endParaRPr sz="1200"/>
          </a:p>
        </p:txBody>
      </p:sp>
      <p:sp>
        <p:nvSpPr>
          <p:cNvPr id="1527" name="Google Shape;1527;p99"/>
          <p:cNvSpPr/>
          <p:nvPr/>
        </p:nvSpPr>
        <p:spPr>
          <a:xfrm>
            <a:off x="5339369" y="2217500"/>
            <a:ext cx="12084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a:t>
            </a:r>
            <a:endParaRPr sz="1200"/>
          </a:p>
        </p:txBody>
      </p:sp>
      <p:cxnSp>
        <p:nvCxnSpPr>
          <p:cNvPr id="1528" name="Google Shape;1528;p99"/>
          <p:cNvCxnSpPr>
            <a:stCxn id="1517" idx="4"/>
            <a:endCxn id="1516" idx="0"/>
          </p:cNvCxnSpPr>
          <p:nvPr/>
        </p:nvCxnSpPr>
        <p:spPr>
          <a:xfrm>
            <a:off x="3659059"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1529" name="Google Shape;1529;p99"/>
          <p:cNvCxnSpPr>
            <a:stCxn id="1526" idx="4"/>
            <a:endCxn id="1517" idx="0"/>
          </p:cNvCxnSpPr>
          <p:nvPr/>
        </p:nvCxnSpPr>
        <p:spPr>
          <a:xfrm>
            <a:off x="3659016" y="3558736"/>
            <a:ext cx="0" cy="191100"/>
          </a:xfrm>
          <a:prstGeom prst="straightConnector1">
            <a:avLst/>
          </a:prstGeom>
          <a:noFill/>
          <a:ln cap="flat" cmpd="sng" w="19050">
            <a:solidFill>
              <a:srgbClr val="666666"/>
            </a:solidFill>
            <a:prstDash val="solid"/>
            <a:round/>
            <a:headEnd len="med" w="med" type="none"/>
            <a:tailEnd len="med" w="med" type="triangle"/>
          </a:ln>
        </p:spPr>
      </p:cxnSp>
      <p:cxnSp>
        <p:nvCxnSpPr>
          <p:cNvPr id="1530" name="Google Shape;1530;p99"/>
          <p:cNvCxnSpPr>
            <a:stCxn id="1525" idx="4"/>
            <a:endCxn id="1521" idx="0"/>
          </p:cNvCxnSpPr>
          <p:nvPr/>
        </p:nvCxnSpPr>
        <p:spPr>
          <a:xfrm flipH="1">
            <a:off x="5181909" y="2998554"/>
            <a:ext cx="1523100" cy="751500"/>
          </a:xfrm>
          <a:prstGeom prst="straightConnector1">
            <a:avLst/>
          </a:prstGeom>
          <a:noFill/>
          <a:ln cap="flat" cmpd="sng" w="19050">
            <a:solidFill>
              <a:srgbClr val="666666"/>
            </a:solidFill>
            <a:prstDash val="solid"/>
            <a:round/>
            <a:headEnd len="med" w="med" type="none"/>
            <a:tailEnd len="med" w="med" type="triangle"/>
          </a:ln>
        </p:spPr>
      </p:cxnSp>
      <p:cxnSp>
        <p:nvCxnSpPr>
          <p:cNvPr id="1531" name="Google Shape;1531;p99"/>
          <p:cNvCxnSpPr>
            <a:stCxn id="1521" idx="4"/>
            <a:endCxn id="1518" idx="0"/>
          </p:cNvCxnSpPr>
          <p:nvPr/>
        </p:nvCxnSpPr>
        <p:spPr>
          <a:xfrm>
            <a:off x="5182045"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1532" name="Google Shape;1532;p99"/>
          <p:cNvCxnSpPr>
            <a:stCxn id="1527" idx="4"/>
            <a:endCxn id="1526" idx="7"/>
          </p:cNvCxnSpPr>
          <p:nvPr/>
        </p:nvCxnSpPr>
        <p:spPr>
          <a:xfrm flipH="1">
            <a:off x="3941369" y="2513000"/>
            <a:ext cx="2002200" cy="793500"/>
          </a:xfrm>
          <a:prstGeom prst="straightConnector1">
            <a:avLst/>
          </a:prstGeom>
          <a:noFill/>
          <a:ln cap="flat" cmpd="sng" w="19050">
            <a:solidFill>
              <a:srgbClr val="666666"/>
            </a:solidFill>
            <a:prstDash val="solid"/>
            <a:round/>
            <a:headEnd len="med" w="med" type="none"/>
            <a:tailEnd len="med" w="med" type="triangle"/>
          </a:ln>
        </p:spPr>
      </p:cxnSp>
      <p:cxnSp>
        <p:nvCxnSpPr>
          <p:cNvPr id="1533" name="Google Shape;1533;p99"/>
          <p:cNvCxnSpPr>
            <a:stCxn id="1527" idx="4"/>
            <a:endCxn id="1525" idx="1"/>
          </p:cNvCxnSpPr>
          <p:nvPr/>
        </p:nvCxnSpPr>
        <p:spPr>
          <a:xfrm>
            <a:off x="5943569" y="2513000"/>
            <a:ext cx="479100" cy="233400"/>
          </a:xfrm>
          <a:prstGeom prst="straightConnector1">
            <a:avLst/>
          </a:prstGeom>
          <a:noFill/>
          <a:ln cap="flat" cmpd="sng" w="19050">
            <a:solidFill>
              <a:srgbClr val="666666"/>
            </a:solidFill>
            <a:prstDash val="solid"/>
            <a:round/>
            <a:headEnd len="med" w="med" type="none"/>
            <a:tailEnd len="med" w="med" type="triangle"/>
          </a:ln>
        </p:spPr>
      </p:cxnSp>
      <p:cxnSp>
        <p:nvCxnSpPr>
          <p:cNvPr id="1534" name="Google Shape;1534;p99"/>
          <p:cNvCxnSpPr>
            <a:stCxn id="1525" idx="4"/>
            <a:endCxn id="1524" idx="1"/>
          </p:cNvCxnSpPr>
          <p:nvPr/>
        </p:nvCxnSpPr>
        <p:spPr>
          <a:xfrm>
            <a:off x="6705009" y="2998554"/>
            <a:ext cx="442500" cy="308100"/>
          </a:xfrm>
          <a:prstGeom prst="straightConnector1">
            <a:avLst/>
          </a:prstGeom>
          <a:noFill/>
          <a:ln cap="flat" cmpd="sng" w="19050">
            <a:solidFill>
              <a:srgbClr val="666666"/>
            </a:solidFill>
            <a:prstDash val="solid"/>
            <a:round/>
            <a:headEnd len="med" w="med" type="none"/>
            <a:tailEnd len="med" w="med" type="triangle"/>
          </a:ln>
        </p:spPr>
      </p:cxnSp>
      <p:cxnSp>
        <p:nvCxnSpPr>
          <p:cNvPr id="1535" name="Google Shape;1535;p99"/>
          <p:cNvCxnSpPr>
            <a:stCxn id="1522" idx="4"/>
            <a:endCxn id="1519" idx="0"/>
          </p:cNvCxnSpPr>
          <p:nvPr/>
        </p:nvCxnSpPr>
        <p:spPr>
          <a:xfrm>
            <a:off x="6705020"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1536" name="Google Shape;1536;p99"/>
          <p:cNvCxnSpPr>
            <a:stCxn id="1523" idx="4"/>
            <a:endCxn id="1520" idx="0"/>
          </p:cNvCxnSpPr>
          <p:nvPr/>
        </p:nvCxnSpPr>
        <p:spPr>
          <a:xfrm>
            <a:off x="8228016"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1537" name="Google Shape;1537;p99"/>
          <p:cNvCxnSpPr>
            <a:stCxn id="1524" idx="3"/>
            <a:endCxn id="1522" idx="0"/>
          </p:cNvCxnSpPr>
          <p:nvPr/>
        </p:nvCxnSpPr>
        <p:spPr>
          <a:xfrm flipH="1">
            <a:off x="6704886" y="3515461"/>
            <a:ext cx="442500" cy="234600"/>
          </a:xfrm>
          <a:prstGeom prst="straightConnector1">
            <a:avLst/>
          </a:prstGeom>
          <a:noFill/>
          <a:ln cap="flat" cmpd="sng" w="19050">
            <a:solidFill>
              <a:srgbClr val="666666"/>
            </a:solidFill>
            <a:prstDash val="solid"/>
            <a:round/>
            <a:headEnd len="med" w="med" type="none"/>
            <a:tailEnd len="med" w="med" type="triangle"/>
          </a:ln>
        </p:spPr>
      </p:cxnSp>
      <p:cxnSp>
        <p:nvCxnSpPr>
          <p:cNvPr id="1538" name="Google Shape;1538;p99"/>
          <p:cNvCxnSpPr>
            <a:stCxn id="1524" idx="5"/>
            <a:endCxn id="1523" idx="0"/>
          </p:cNvCxnSpPr>
          <p:nvPr/>
        </p:nvCxnSpPr>
        <p:spPr>
          <a:xfrm>
            <a:off x="7711870" y="3515461"/>
            <a:ext cx="516000" cy="2346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2" name="Shape 1542"/>
        <p:cNvGrpSpPr/>
        <p:nvPr/>
      </p:nvGrpSpPr>
      <p:grpSpPr>
        <a:xfrm>
          <a:off x="0" y="0"/>
          <a:ext cx="0" cy="0"/>
          <a:chOff x="0" y="0"/>
          <a:chExt cx="0" cy="0"/>
        </a:xfrm>
      </p:grpSpPr>
      <p:sp>
        <p:nvSpPr>
          <p:cNvPr id="1543" name="Google Shape;1543;p10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Relationship to Viterbi and Pipe Cutting</a:t>
            </a:r>
            <a:endParaRPr/>
          </a:p>
        </p:txBody>
      </p:sp>
      <p:sp>
        <p:nvSpPr>
          <p:cNvPr id="1544" name="Google Shape;1544;p10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Token cells:</a:t>
            </a:r>
            <a:r>
              <a:rPr b="1" lang="en" sz="1400"/>
              <a:t> </a:t>
            </a:r>
            <a:r>
              <a:rPr b="1" lang="en" sz="1400">
                <a:solidFill>
                  <a:srgbClr val="000000"/>
                </a:solidFill>
                <a:latin typeface="Consolas"/>
                <a:ea typeface="Consolas"/>
                <a:cs typeface="Consolas"/>
                <a:sym typeface="Consolas"/>
              </a:rPr>
              <a:t>[i, i+1)</a:t>
            </a:r>
            <a:r>
              <a:rPr lang="en" sz="1400">
                <a:solidFill>
                  <a:srgbClr val="000000"/>
                </a:solidFill>
                <a:latin typeface="Arial"/>
                <a:ea typeface="Arial"/>
                <a:cs typeface="Arial"/>
                <a:sym typeface="Arial"/>
              </a:rPr>
              <a:t> (assume have POS tags)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Store best </a:t>
            </a:r>
            <a:r>
              <a:rPr b="1" lang="en" sz="1400">
                <a:solidFill>
                  <a:srgbClr val="000000"/>
                </a:solidFill>
                <a:latin typeface="Consolas"/>
                <a:ea typeface="Consolas"/>
                <a:cs typeface="Consolas"/>
                <a:sym typeface="Consolas"/>
              </a:rPr>
              <a:t>score(i,j,X)</a:t>
            </a:r>
            <a:r>
              <a:rPr lang="en" sz="1400">
                <a:solidFill>
                  <a:srgbClr val="000000"/>
                </a:solidFill>
                <a:latin typeface="Arial"/>
                <a:ea typeface="Arial"/>
                <a:cs typeface="Arial"/>
                <a:sym typeface="Arial"/>
              </a:rPr>
              <a:t> for symbol </a:t>
            </a:r>
            <a:r>
              <a:rPr lang="en" sz="1400">
                <a:solidFill>
                  <a:srgbClr val="000000"/>
                </a:solidFill>
                <a:latin typeface="Consolas"/>
                <a:ea typeface="Consolas"/>
                <a:cs typeface="Consolas"/>
                <a:sym typeface="Consolas"/>
              </a:rPr>
              <a:t>X</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For each cell</a:t>
            </a:r>
            <a:r>
              <a:rPr lang="en" sz="1400">
                <a:solidFill>
                  <a:srgbClr val="000000"/>
                </a:solidFill>
                <a:latin typeface="Consolas"/>
                <a:ea typeface="Consolas"/>
                <a:cs typeface="Consolas"/>
                <a:sym typeface="Consolas"/>
              </a:rPr>
              <a:t> </a:t>
            </a:r>
            <a:r>
              <a:rPr b="1" lang="en" sz="1400">
                <a:solidFill>
                  <a:srgbClr val="000000"/>
                </a:solidFill>
                <a:latin typeface="Consolas"/>
                <a:ea typeface="Consolas"/>
                <a:cs typeface="Consolas"/>
                <a:sym typeface="Consolas"/>
              </a:rPr>
              <a:t>[i,j)</a:t>
            </a:r>
            <a:r>
              <a:rPr lang="en" sz="1400">
                <a:solidFill>
                  <a:srgbClr val="000000"/>
                </a:solidFill>
                <a:latin typeface="Arial"/>
                <a:ea typeface="Arial"/>
                <a:cs typeface="Arial"/>
                <a:sym typeface="Arial"/>
              </a:rPr>
              <a:t>, bottom-up:</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Consolas"/>
                <a:ea typeface="Consolas"/>
                <a:cs typeface="Consolas"/>
                <a:sym typeface="Consolas"/>
              </a:rPr>
              <a:t>  </a:t>
            </a:r>
            <a:r>
              <a:rPr lang="en" sz="1400">
                <a:solidFill>
                  <a:srgbClr val="000000"/>
                </a:solidFill>
                <a:latin typeface="Arial"/>
                <a:ea typeface="Arial"/>
                <a:cs typeface="Arial"/>
                <a:sym typeface="Arial"/>
              </a:rPr>
              <a:t>For each rule</a:t>
            </a:r>
            <a:r>
              <a:rPr lang="en" sz="1400">
                <a:solidFill>
                  <a:srgbClr val="000000"/>
                </a:solidFill>
                <a:latin typeface="Consolas"/>
                <a:ea typeface="Consolas"/>
                <a:cs typeface="Consolas"/>
                <a:sym typeface="Consolas"/>
              </a:rPr>
              <a:t> </a:t>
            </a:r>
            <a:r>
              <a:rPr b="1" lang="en" sz="1400">
                <a:solidFill>
                  <a:srgbClr val="000000"/>
                </a:solidFill>
                <a:latin typeface="Consolas"/>
                <a:ea typeface="Consolas"/>
                <a:cs typeface="Consolas"/>
                <a:sym typeface="Consolas"/>
              </a:rPr>
              <a:t>(A → B C)</a:t>
            </a:r>
            <a:r>
              <a:rPr lang="en"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000000"/>
                </a:solidFill>
                <a:latin typeface="Consolas"/>
                <a:ea typeface="Consolas"/>
                <a:cs typeface="Consolas"/>
                <a:sym typeface="Consolas"/>
              </a:rPr>
              <a:t>    </a:t>
            </a:r>
            <a:r>
              <a:rPr lang="en" sz="1400">
                <a:solidFill>
                  <a:srgbClr val="000000"/>
                </a:solidFill>
                <a:latin typeface="Arial"/>
                <a:ea typeface="Arial"/>
                <a:cs typeface="Arial"/>
                <a:sym typeface="Arial"/>
              </a:rPr>
              <a:t>For each split</a:t>
            </a:r>
            <a:r>
              <a:rPr lang="en" sz="1400">
                <a:solidFill>
                  <a:srgbClr val="000000"/>
                </a:solidFill>
                <a:latin typeface="Consolas"/>
                <a:ea typeface="Consolas"/>
                <a:cs typeface="Consolas"/>
                <a:sym typeface="Consolas"/>
              </a:rPr>
              <a:t> </a:t>
            </a:r>
            <a:r>
              <a:rPr b="1" lang="en" sz="1400">
                <a:solidFill>
                  <a:srgbClr val="000000"/>
                </a:solidFill>
                <a:latin typeface="Consolas"/>
                <a:ea typeface="Consolas"/>
                <a:cs typeface="Consolas"/>
                <a:sym typeface="Consolas"/>
              </a:rPr>
              <a:t>i ﹤ ℓ ≤ j:</a:t>
            </a:r>
            <a:endParaRPr b="1"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000000"/>
                </a:solidFill>
                <a:latin typeface="Consolas"/>
                <a:ea typeface="Consolas"/>
                <a:cs typeface="Consolas"/>
                <a:sym typeface="Consolas"/>
              </a:rPr>
              <a:t>      x = score(i,ℓ,B) + score(ℓ,j,C)                      similar to</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000000"/>
                </a:solidFill>
                <a:latin typeface="Consolas"/>
                <a:ea typeface="Consolas"/>
                <a:cs typeface="Consolas"/>
                <a:sym typeface="Consolas"/>
              </a:rPr>
              <a:t>          + weight(A → B C)                                 best_cuts_with_trace!</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000000"/>
                </a:solidFill>
                <a:latin typeface="Consolas"/>
                <a:ea typeface="Consolas"/>
                <a:cs typeface="Consolas"/>
                <a:sym typeface="Consolas"/>
              </a:rPr>
              <a:t>      </a:t>
            </a:r>
            <a:r>
              <a:rPr lang="en" sz="1400">
                <a:solidFill>
                  <a:schemeClr val="accent1"/>
                </a:solidFill>
                <a:latin typeface="Arial"/>
                <a:ea typeface="Arial"/>
                <a:cs typeface="Arial"/>
                <a:sym typeface="Arial"/>
              </a:rPr>
              <a:t>If</a:t>
            </a:r>
            <a:r>
              <a:rPr lang="en" sz="1400">
                <a:solidFill>
                  <a:schemeClr val="accent1"/>
                </a:solidFill>
                <a:latin typeface="Consolas"/>
                <a:ea typeface="Consolas"/>
                <a:cs typeface="Consolas"/>
                <a:sym typeface="Consolas"/>
              </a:rPr>
              <a:t> x &gt; score(i,j,A):</a:t>
            </a:r>
            <a:endParaRPr sz="1400">
              <a:solidFill>
                <a:schemeClr val="accent1"/>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chemeClr val="accent1"/>
                </a:solidFill>
                <a:latin typeface="Consolas"/>
                <a:ea typeface="Consolas"/>
                <a:cs typeface="Consolas"/>
                <a:sym typeface="Consolas"/>
              </a:rPr>
              <a:t>        score(i,j,A) = x				“max”</a:t>
            </a:r>
            <a:endParaRPr sz="1400">
              <a:solidFill>
                <a:schemeClr val="accent1"/>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chemeClr val="accent1"/>
                </a:solidFill>
                <a:latin typeface="Consolas"/>
                <a:ea typeface="Consolas"/>
                <a:cs typeface="Consolas"/>
                <a:sym typeface="Consolas"/>
              </a:rPr>
              <a:t>        children(i,j,A) = [(i,ℓ,B), </a:t>
            </a:r>
            <a:endParaRPr sz="1400">
              <a:solidFill>
                <a:schemeClr val="accent1"/>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chemeClr val="accent1"/>
                </a:solidFill>
                <a:latin typeface="Consolas"/>
                <a:ea typeface="Consolas"/>
                <a:cs typeface="Consolas"/>
                <a:sym typeface="Consolas"/>
              </a:rPr>
              <a:t>                         (ℓ,j,C)]</a:t>
            </a:r>
            <a:endParaRPr sz="1400">
              <a:solidFill>
                <a:schemeClr val="accent1"/>
              </a:solidFill>
              <a:latin typeface="Consolas"/>
              <a:ea typeface="Consolas"/>
              <a:cs typeface="Consolas"/>
              <a:sym typeface="Consolas"/>
            </a:endParaRPr>
          </a:p>
          <a:p>
            <a:pPr indent="0" lvl="0" marL="0" rtl="0" algn="l">
              <a:spcBef>
                <a:spcPts val="0"/>
              </a:spcBef>
              <a:spcAft>
                <a:spcPts val="1600"/>
              </a:spcAft>
              <a:buNone/>
            </a:pPr>
            <a:r>
              <a:t/>
            </a:r>
            <a:endParaRPr/>
          </a:p>
        </p:txBody>
      </p:sp>
      <p:cxnSp>
        <p:nvCxnSpPr>
          <p:cNvPr id="1545" name="Google Shape;1545;p100"/>
          <p:cNvCxnSpPr/>
          <p:nvPr/>
        </p:nvCxnSpPr>
        <p:spPr>
          <a:xfrm rot="10800000">
            <a:off x="2975400" y="3368375"/>
            <a:ext cx="1440600" cy="0"/>
          </a:xfrm>
          <a:prstGeom prst="straightConnector1">
            <a:avLst/>
          </a:prstGeom>
          <a:noFill/>
          <a:ln cap="flat" cmpd="sng" w="9525">
            <a:solidFill>
              <a:schemeClr val="dk2"/>
            </a:solidFill>
            <a:prstDash val="solid"/>
            <a:round/>
            <a:headEnd len="med" w="med" type="none"/>
            <a:tailEnd len="med" w="med" type="triangle"/>
          </a:ln>
        </p:spPr>
      </p:cxnSp>
      <p:sp>
        <p:nvSpPr>
          <p:cNvPr id="1546" name="Google Shape;1546;p100"/>
          <p:cNvSpPr/>
          <p:nvPr/>
        </p:nvSpPr>
        <p:spPr>
          <a:xfrm>
            <a:off x="2746525" y="2370700"/>
            <a:ext cx="3345775" cy="1573025"/>
          </a:xfrm>
          <a:custGeom>
            <a:rect b="b" l="l" r="r" t="t"/>
            <a:pathLst>
              <a:path extrusionOk="0" h="62921" w="133831">
                <a:moveTo>
                  <a:pt x="0" y="0"/>
                </a:moveTo>
                <a:lnTo>
                  <a:pt x="133831" y="0"/>
                </a:lnTo>
                <a:lnTo>
                  <a:pt x="133831" y="61922"/>
                </a:lnTo>
                <a:lnTo>
                  <a:pt x="0" y="61922"/>
                </a:lnTo>
                <a:lnTo>
                  <a:pt x="500" y="62921"/>
                </a:lnTo>
              </a:path>
            </a:pathLst>
          </a:custGeom>
          <a:noFill/>
          <a:ln cap="flat" cmpd="sng" w="9525">
            <a:solidFill>
              <a:schemeClr val="accent1"/>
            </a:solidFill>
            <a:prstDash val="solid"/>
            <a:round/>
            <a:headEnd len="med" w="med" type="none"/>
            <a:tailEnd len="med" w="med" type="none"/>
          </a:ln>
        </p:spPr>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0" name="Shape 1550"/>
        <p:cNvGrpSpPr/>
        <p:nvPr/>
      </p:nvGrpSpPr>
      <p:grpSpPr>
        <a:xfrm>
          <a:off x="0" y="0"/>
          <a:ext cx="0" cy="0"/>
          <a:chOff x="0" y="0"/>
          <a:chExt cx="0" cy="0"/>
        </a:xfrm>
      </p:grpSpPr>
      <p:sp>
        <p:nvSpPr>
          <p:cNvPr id="1551" name="Google Shape;1551;p10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Chomsky Normal Form</a:t>
            </a:r>
            <a:endParaRPr/>
          </a:p>
        </p:txBody>
      </p:sp>
      <p:sp>
        <p:nvSpPr>
          <p:cNvPr id="1552" name="Google Shape;1552;p101"/>
          <p:cNvSpPr txBox="1"/>
          <p:nvPr>
            <p:ph idx="1" type="body"/>
          </p:nvPr>
        </p:nvSpPr>
        <p:spPr>
          <a:xfrm>
            <a:off x="311700" y="1225225"/>
            <a:ext cx="8520600" cy="3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Grammar rules:</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B C</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“a”</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(or, S → epsilon)</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t>Not allowed:</a:t>
            </a:r>
            <a:endParaRPr/>
          </a:p>
          <a:p>
            <a:pPr indent="-342900" lvl="0" marL="457200" rtl="0" algn="l">
              <a:spcBef>
                <a:spcPts val="0"/>
              </a:spcBef>
              <a:spcAft>
                <a:spcPts val="0"/>
              </a:spcAft>
              <a:buSzPts val="1800"/>
              <a:buChar char="●"/>
            </a:pPr>
            <a:r>
              <a:rPr lang="en">
                <a:latin typeface="Consolas"/>
                <a:ea typeface="Consolas"/>
                <a:cs typeface="Consolas"/>
                <a:sym typeface="Consolas"/>
              </a:rPr>
              <a:t>A → B C D</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t>No problem:</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B E</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E → C D</a:t>
            </a:r>
            <a:r>
              <a:rPr lang="en"/>
              <a:t>  (often the name “C|D” is used instead of “E”)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6" name="Shape 1556"/>
        <p:cNvGrpSpPr/>
        <p:nvPr/>
      </p:nvGrpSpPr>
      <p:grpSpPr>
        <a:xfrm>
          <a:off x="0" y="0"/>
          <a:ext cx="0" cy="0"/>
          <a:chOff x="0" y="0"/>
          <a:chExt cx="0" cy="0"/>
        </a:xfrm>
      </p:grpSpPr>
      <p:sp>
        <p:nvSpPr>
          <p:cNvPr id="1557" name="Google Shape;1557;p10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Chomsky Normal Form</a:t>
            </a:r>
            <a:endParaRPr/>
          </a:p>
        </p:txBody>
      </p:sp>
      <p:sp>
        <p:nvSpPr>
          <p:cNvPr id="1558" name="Google Shape;1558;p102"/>
          <p:cNvSpPr txBox="1"/>
          <p:nvPr>
            <p:ph idx="1" type="body"/>
          </p:nvPr>
        </p:nvSpPr>
        <p:spPr>
          <a:xfrm>
            <a:off x="311700" y="1225225"/>
            <a:ext cx="8520600" cy="3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Grammar rules:</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B C</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“a”</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(or, S → epsilon)</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t>Not allowed:</a:t>
            </a:r>
            <a:endParaRPr/>
          </a:p>
          <a:p>
            <a:pPr indent="-342900" lvl="0" marL="457200" rtl="0" algn="l">
              <a:spcBef>
                <a:spcPts val="0"/>
              </a:spcBef>
              <a:spcAft>
                <a:spcPts val="0"/>
              </a:spcAft>
              <a:buSzPts val="1800"/>
              <a:buChar char="●"/>
            </a:pPr>
            <a:r>
              <a:rPr lang="en">
                <a:latin typeface="Consolas"/>
                <a:ea typeface="Consolas"/>
                <a:cs typeface="Consolas"/>
                <a:sym typeface="Consolas"/>
              </a:rPr>
              <a:t>A → B</a:t>
            </a:r>
            <a:endParaRPr>
              <a:latin typeface="Consolas"/>
              <a:ea typeface="Consolas"/>
              <a:cs typeface="Consolas"/>
              <a:sym typeface="Consolas"/>
            </a:endParaRPr>
          </a:p>
          <a:p>
            <a:pPr indent="-342900" lvl="0" marL="457200" rtl="0" algn="l">
              <a:spcBef>
                <a:spcPts val="0"/>
              </a:spcBef>
              <a:spcAft>
                <a:spcPts val="0"/>
              </a:spcAft>
              <a:buSzPts val="1800"/>
              <a:buChar char="●"/>
            </a:pPr>
            <a:r>
              <a:rPr lang="en">
                <a:latin typeface="Consolas"/>
                <a:ea typeface="Consolas"/>
                <a:cs typeface="Consolas"/>
                <a:sym typeface="Consolas"/>
              </a:rPr>
              <a:t>B</a:t>
            </a:r>
            <a:r>
              <a:rPr lang="en">
                <a:latin typeface="Consolas"/>
                <a:ea typeface="Consolas"/>
                <a:cs typeface="Consolas"/>
                <a:sym typeface="Consolas"/>
              </a:rPr>
              <a:t> → C</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t>No problem:</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B</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C</a:t>
            </a:r>
            <a:endParaRPr>
              <a:latin typeface="Consolas"/>
              <a:ea typeface="Consolas"/>
              <a:cs typeface="Consolas"/>
              <a:sym typeface="Consola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2" name="Shape 1562"/>
        <p:cNvGrpSpPr/>
        <p:nvPr/>
      </p:nvGrpSpPr>
      <p:grpSpPr>
        <a:xfrm>
          <a:off x="0" y="0"/>
          <a:ext cx="0" cy="0"/>
          <a:chOff x="0" y="0"/>
          <a:chExt cx="0" cy="0"/>
        </a:xfrm>
      </p:grpSpPr>
      <p:sp>
        <p:nvSpPr>
          <p:cNvPr id="1563" name="Google Shape;1563;p10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Chomsky Normal Form</a:t>
            </a:r>
            <a:endParaRPr/>
          </a:p>
        </p:txBody>
      </p:sp>
      <p:sp>
        <p:nvSpPr>
          <p:cNvPr id="1564" name="Google Shape;1564;p103"/>
          <p:cNvSpPr txBox="1"/>
          <p:nvPr>
            <p:ph idx="1" type="body"/>
          </p:nvPr>
        </p:nvSpPr>
        <p:spPr>
          <a:xfrm>
            <a:off x="311700" y="1225225"/>
            <a:ext cx="8520600" cy="3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Grammar rules:</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B C</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“a”</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(or, S → epsilon)</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t>Convenience function in nltk to convert a grammar to CNF.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Constituency / </a:t>
            </a:r>
            <a:endParaRPr b="1">
              <a:solidFill>
                <a:srgbClr val="000000"/>
              </a:solidFill>
            </a:endParaRPr>
          </a:p>
          <a:p>
            <a:pPr indent="0" lvl="0" marL="0" rtl="0" algn="l">
              <a:spcBef>
                <a:spcPts val="0"/>
              </a:spcBef>
              <a:spcAft>
                <a:spcPts val="0"/>
              </a:spcAft>
              <a:buNone/>
            </a:pPr>
            <a:r>
              <a:rPr b="1" lang="en">
                <a:solidFill>
                  <a:srgbClr val="000000"/>
                </a:solidFill>
              </a:rPr>
              <a:t>Phrase-Structure Parsing </a:t>
            </a:r>
            <a:endParaRPr b="1">
              <a:solidFill>
                <a:srgbClr val="000000"/>
              </a:solidFill>
            </a:endParaRPr>
          </a:p>
          <a:p>
            <a:pPr indent="0" lvl="0" marL="0" rtl="0" algn="l">
              <a:spcBef>
                <a:spcPts val="0"/>
              </a:spcBef>
              <a:spcAft>
                <a:spcPts val="0"/>
              </a:spcAft>
              <a:buNone/>
            </a:pPr>
            <a:r>
              <a:rPr b="1" lang="en">
                <a:solidFill>
                  <a:srgbClr val="000000"/>
                </a:solidFill>
              </a:rPr>
              <a:t>(Week 11)</a:t>
            </a:r>
            <a:endParaRPr b="1">
              <a:solidFill>
                <a:srgbClr val="000000"/>
              </a:solidFil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solidFill>
                <a:srgbClr val="9900FF"/>
              </a:solidFill>
            </a:endParaRPr>
          </a:p>
        </p:txBody>
      </p:sp>
      <p:sp>
        <p:nvSpPr>
          <p:cNvPr id="156" name="Google Shape;156;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Syntactic Analysis</a:t>
            </a:r>
            <a:endParaRPr/>
          </a:p>
        </p:txBody>
      </p:sp>
      <p:sp>
        <p:nvSpPr>
          <p:cNvPr id="157" name="Google Shape;157;p32"/>
          <p:cNvSpPr/>
          <p:nvPr/>
        </p:nvSpPr>
        <p:spPr>
          <a:xfrm>
            <a:off x="1371000"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James</a:t>
            </a:r>
            <a:endParaRPr/>
          </a:p>
        </p:txBody>
      </p:sp>
      <p:sp>
        <p:nvSpPr>
          <p:cNvPr id="158" name="Google Shape;158;p32"/>
          <p:cNvSpPr/>
          <p:nvPr/>
        </p:nvSpPr>
        <p:spPr>
          <a:xfrm>
            <a:off x="16083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NNP</a:t>
            </a:r>
            <a:endParaRPr/>
          </a:p>
        </p:txBody>
      </p:sp>
      <p:sp>
        <p:nvSpPr>
          <p:cNvPr id="159" name="Google Shape;159;p32"/>
          <p:cNvSpPr/>
          <p:nvPr/>
        </p:nvSpPr>
        <p:spPr>
          <a:xfrm>
            <a:off x="3133617"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ate</a:t>
            </a:r>
            <a:endParaRPr/>
          </a:p>
        </p:txBody>
      </p:sp>
      <p:sp>
        <p:nvSpPr>
          <p:cNvPr id="160" name="Google Shape;160;p32"/>
          <p:cNvSpPr/>
          <p:nvPr/>
        </p:nvSpPr>
        <p:spPr>
          <a:xfrm>
            <a:off x="4896233"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a:t>
            </a:r>
            <a:endParaRPr/>
          </a:p>
        </p:txBody>
      </p:sp>
      <p:sp>
        <p:nvSpPr>
          <p:cNvPr id="161" name="Google Shape;161;p32"/>
          <p:cNvSpPr/>
          <p:nvPr/>
        </p:nvSpPr>
        <p:spPr>
          <a:xfrm>
            <a:off x="6658850"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food</a:t>
            </a:r>
            <a:endParaRPr/>
          </a:p>
        </p:txBody>
      </p:sp>
      <p:sp>
        <p:nvSpPr>
          <p:cNvPr id="162" name="Google Shape;162;p32"/>
          <p:cNvSpPr/>
          <p:nvPr/>
        </p:nvSpPr>
        <p:spPr>
          <a:xfrm>
            <a:off x="33709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63" name="Google Shape;163;p32"/>
          <p:cNvSpPr/>
          <p:nvPr/>
        </p:nvSpPr>
        <p:spPr>
          <a:xfrm>
            <a:off x="5133538"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64" name="Google Shape;164;p32"/>
          <p:cNvSpPr/>
          <p:nvPr/>
        </p:nvSpPr>
        <p:spPr>
          <a:xfrm>
            <a:off x="68961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65" name="Google Shape;165;p32"/>
          <p:cNvSpPr/>
          <p:nvPr/>
        </p:nvSpPr>
        <p:spPr>
          <a:xfrm>
            <a:off x="5972150" y="26117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66" name="Google Shape;166;p32"/>
          <p:cNvSpPr/>
          <p:nvPr/>
        </p:nvSpPr>
        <p:spPr>
          <a:xfrm>
            <a:off x="5133525" y="18272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167" name="Google Shape;167;p32"/>
          <p:cNvSpPr/>
          <p:nvPr/>
        </p:nvSpPr>
        <p:spPr>
          <a:xfrm>
            <a:off x="1608300" y="26117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68" name="Google Shape;168;p32"/>
          <p:cNvSpPr/>
          <p:nvPr/>
        </p:nvSpPr>
        <p:spPr>
          <a:xfrm>
            <a:off x="4014975" y="1147213"/>
            <a:ext cx="13986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cxnSp>
        <p:nvCxnSpPr>
          <p:cNvPr id="169" name="Google Shape;169;p32"/>
          <p:cNvCxnSpPr>
            <a:stCxn id="158" idx="4"/>
            <a:endCxn id="157" idx="0"/>
          </p:cNvCxnSpPr>
          <p:nvPr/>
        </p:nvCxnSpPr>
        <p:spPr>
          <a:xfrm>
            <a:off x="20703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170" name="Google Shape;170;p32"/>
          <p:cNvCxnSpPr>
            <a:stCxn id="167" idx="4"/>
            <a:endCxn id="158" idx="0"/>
          </p:cNvCxnSpPr>
          <p:nvPr/>
        </p:nvCxnSpPr>
        <p:spPr>
          <a:xfrm>
            <a:off x="2070300" y="3025700"/>
            <a:ext cx="0" cy="267600"/>
          </a:xfrm>
          <a:prstGeom prst="straightConnector1">
            <a:avLst/>
          </a:prstGeom>
          <a:noFill/>
          <a:ln cap="flat" cmpd="sng" w="19050">
            <a:solidFill>
              <a:srgbClr val="666666"/>
            </a:solidFill>
            <a:prstDash val="solid"/>
            <a:round/>
            <a:headEnd len="med" w="med" type="none"/>
            <a:tailEnd len="med" w="med" type="triangle"/>
          </a:ln>
        </p:spPr>
      </p:cxnSp>
      <p:cxnSp>
        <p:nvCxnSpPr>
          <p:cNvPr id="171" name="Google Shape;171;p32"/>
          <p:cNvCxnSpPr>
            <a:stCxn id="166" idx="4"/>
            <a:endCxn id="162" idx="0"/>
          </p:cNvCxnSpPr>
          <p:nvPr/>
        </p:nvCxnSpPr>
        <p:spPr>
          <a:xfrm flipH="1">
            <a:off x="3833025" y="2241200"/>
            <a:ext cx="1762500" cy="1052100"/>
          </a:xfrm>
          <a:prstGeom prst="straightConnector1">
            <a:avLst/>
          </a:prstGeom>
          <a:noFill/>
          <a:ln cap="flat" cmpd="sng" w="19050">
            <a:solidFill>
              <a:srgbClr val="666666"/>
            </a:solidFill>
            <a:prstDash val="solid"/>
            <a:round/>
            <a:headEnd len="med" w="med" type="none"/>
            <a:tailEnd len="med" w="med" type="triangle"/>
          </a:ln>
        </p:spPr>
      </p:cxnSp>
      <p:cxnSp>
        <p:nvCxnSpPr>
          <p:cNvPr id="172" name="Google Shape;172;p32"/>
          <p:cNvCxnSpPr>
            <a:stCxn id="162" idx="4"/>
            <a:endCxn id="159" idx="0"/>
          </p:cNvCxnSpPr>
          <p:nvPr/>
        </p:nvCxnSpPr>
        <p:spPr>
          <a:xfrm>
            <a:off x="38329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173" name="Google Shape;173;p32"/>
          <p:cNvCxnSpPr>
            <a:stCxn id="168" idx="4"/>
            <a:endCxn id="167" idx="7"/>
          </p:cNvCxnSpPr>
          <p:nvPr/>
        </p:nvCxnSpPr>
        <p:spPr>
          <a:xfrm flipH="1">
            <a:off x="2397075" y="1561213"/>
            <a:ext cx="2317200" cy="1111200"/>
          </a:xfrm>
          <a:prstGeom prst="straightConnector1">
            <a:avLst/>
          </a:prstGeom>
          <a:noFill/>
          <a:ln cap="flat" cmpd="sng" w="19050">
            <a:solidFill>
              <a:srgbClr val="666666"/>
            </a:solidFill>
            <a:prstDash val="solid"/>
            <a:round/>
            <a:headEnd len="med" w="med" type="none"/>
            <a:tailEnd len="med" w="med" type="triangle"/>
          </a:ln>
        </p:spPr>
      </p:cxnSp>
      <p:cxnSp>
        <p:nvCxnSpPr>
          <p:cNvPr id="174" name="Google Shape;174;p32"/>
          <p:cNvCxnSpPr>
            <a:stCxn id="168" idx="4"/>
            <a:endCxn id="166" idx="1"/>
          </p:cNvCxnSpPr>
          <p:nvPr/>
        </p:nvCxnSpPr>
        <p:spPr>
          <a:xfrm>
            <a:off x="4714275" y="1561213"/>
            <a:ext cx="554700" cy="326700"/>
          </a:xfrm>
          <a:prstGeom prst="straightConnector1">
            <a:avLst/>
          </a:prstGeom>
          <a:noFill/>
          <a:ln cap="flat" cmpd="sng" w="19050">
            <a:solidFill>
              <a:srgbClr val="666666"/>
            </a:solidFill>
            <a:prstDash val="solid"/>
            <a:round/>
            <a:headEnd len="med" w="med" type="none"/>
            <a:tailEnd len="med" w="med" type="triangle"/>
          </a:ln>
        </p:spPr>
      </p:cxnSp>
      <p:cxnSp>
        <p:nvCxnSpPr>
          <p:cNvPr id="175" name="Google Shape;175;p32"/>
          <p:cNvCxnSpPr>
            <a:stCxn id="166" idx="4"/>
            <a:endCxn id="165" idx="1"/>
          </p:cNvCxnSpPr>
          <p:nvPr/>
        </p:nvCxnSpPr>
        <p:spPr>
          <a:xfrm>
            <a:off x="5595525" y="2241200"/>
            <a:ext cx="511800" cy="431100"/>
          </a:xfrm>
          <a:prstGeom prst="straightConnector1">
            <a:avLst/>
          </a:prstGeom>
          <a:noFill/>
          <a:ln cap="flat" cmpd="sng" w="19050">
            <a:solidFill>
              <a:srgbClr val="666666"/>
            </a:solidFill>
            <a:prstDash val="solid"/>
            <a:round/>
            <a:headEnd len="med" w="med" type="none"/>
            <a:tailEnd len="med" w="med" type="triangle"/>
          </a:ln>
        </p:spPr>
      </p:cxnSp>
      <p:cxnSp>
        <p:nvCxnSpPr>
          <p:cNvPr id="176" name="Google Shape;176;p32"/>
          <p:cNvCxnSpPr>
            <a:stCxn id="163" idx="4"/>
            <a:endCxn id="160" idx="0"/>
          </p:cNvCxnSpPr>
          <p:nvPr/>
        </p:nvCxnSpPr>
        <p:spPr>
          <a:xfrm>
            <a:off x="5595538"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177" name="Google Shape;177;p32"/>
          <p:cNvCxnSpPr>
            <a:stCxn id="164" idx="4"/>
            <a:endCxn id="161" idx="0"/>
          </p:cNvCxnSpPr>
          <p:nvPr/>
        </p:nvCxnSpPr>
        <p:spPr>
          <a:xfrm>
            <a:off x="73581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178" name="Google Shape;178;p32"/>
          <p:cNvCxnSpPr>
            <a:stCxn id="165" idx="3"/>
            <a:endCxn id="163" idx="0"/>
          </p:cNvCxnSpPr>
          <p:nvPr/>
        </p:nvCxnSpPr>
        <p:spPr>
          <a:xfrm flipH="1">
            <a:off x="5595667" y="2965071"/>
            <a:ext cx="511800" cy="328200"/>
          </a:xfrm>
          <a:prstGeom prst="straightConnector1">
            <a:avLst/>
          </a:prstGeom>
          <a:noFill/>
          <a:ln cap="flat" cmpd="sng" w="19050">
            <a:solidFill>
              <a:srgbClr val="666666"/>
            </a:solidFill>
            <a:prstDash val="solid"/>
            <a:round/>
            <a:headEnd len="med" w="med" type="none"/>
            <a:tailEnd len="med" w="med" type="triangle"/>
          </a:ln>
        </p:spPr>
      </p:cxnSp>
      <p:cxnSp>
        <p:nvCxnSpPr>
          <p:cNvPr id="179" name="Google Shape;179;p32"/>
          <p:cNvCxnSpPr>
            <a:stCxn id="165" idx="5"/>
            <a:endCxn id="164" idx="0"/>
          </p:cNvCxnSpPr>
          <p:nvPr/>
        </p:nvCxnSpPr>
        <p:spPr>
          <a:xfrm>
            <a:off x="6760833" y="2965071"/>
            <a:ext cx="597300" cy="3282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 Overview</a:t>
            </a:r>
            <a:endParaRPr/>
          </a:p>
        </p:txBody>
      </p:sp>
      <p:sp>
        <p:nvSpPr>
          <p:cNvPr id="185" name="Google Shape;185;p33"/>
          <p:cNvSpPr txBox="1"/>
          <p:nvPr>
            <p:ph idx="1" type="body"/>
          </p:nvPr>
        </p:nvSpPr>
        <p:spPr>
          <a:xfrm>
            <a:off x="311700" y="1225225"/>
            <a:ext cx="3999900" cy="23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Parsing:</a:t>
            </a:r>
            <a:r>
              <a:rPr lang="en"/>
              <a:t> tree-structured prediction</a:t>
            </a:r>
            <a:endParaRPr/>
          </a:p>
          <a:p>
            <a:pPr indent="0" lvl="0" marL="0" rtl="0" algn="l">
              <a:spcBef>
                <a:spcPts val="1600"/>
              </a:spcBef>
              <a:spcAft>
                <a:spcPts val="0"/>
              </a:spcAft>
              <a:buNone/>
            </a:pPr>
            <a:r>
              <a:rPr lang="en" sz="1800"/>
              <a:t>Types of Parsing:</a:t>
            </a:r>
            <a:endParaRPr sz="1800"/>
          </a:p>
          <a:p>
            <a:pPr indent="-317500" lvl="0" marL="457200" rtl="0" algn="l">
              <a:lnSpc>
                <a:spcPct val="150000"/>
              </a:lnSpc>
              <a:spcBef>
                <a:spcPts val="1600"/>
              </a:spcBef>
              <a:spcAft>
                <a:spcPts val="0"/>
              </a:spcAft>
              <a:buSzPts val="1400"/>
              <a:buChar char="●"/>
            </a:pPr>
            <a:r>
              <a:rPr b="1" lang="en"/>
              <a:t>Dependency</a:t>
            </a:r>
            <a:endParaRPr b="1"/>
          </a:p>
          <a:p>
            <a:pPr indent="-317500" lvl="0" marL="457200" rtl="0" algn="l">
              <a:lnSpc>
                <a:spcPct val="150000"/>
              </a:lnSpc>
              <a:spcBef>
                <a:spcPts val="0"/>
              </a:spcBef>
              <a:spcAft>
                <a:spcPts val="0"/>
              </a:spcAft>
              <a:buSzPts val="1400"/>
              <a:buChar char="●"/>
            </a:pPr>
            <a:r>
              <a:rPr lang="en"/>
              <a:t>Constituency / phrase-structure</a:t>
            </a:r>
            <a:endParaRPr/>
          </a:p>
          <a:p>
            <a:pPr indent="-317500" lvl="0" marL="457200" rtl="0" algn="l">
              <a:lnSpc>
                <a:spcPct val="150000"/>
              </a:lnSpc>
              <a:spcBef>
                <a:spcPts val="0"/>
              </a:spcBef>
              <a:spcAft>
                <a:spcPts val="0"/>
              </a:spcAft>
              <a:buClr>
                <a:srgbClr val="666666"/>
              </a:buClr>
              <a:buSzPts val="1400"/>
              <a:buChar char="●"/>
            </a:pPr>
            <a:r>
              <a:rPr lang="en">
                <a:solidFill>
                  <a:srgbClr val="666666"/>
                </a:solidFill>
              </a:rPr>
              <a:t>(Semantic)</a:t>
            </a:r>
            <a:endParaRPr>
              <a:solidFill>
                <a:srgbClr val="666666"/>
              </a:solidFill>
            </a:endParaRPr>
          </a:p>
          <a:p>
            <a:pPr indent="0" lvl="0" marL="0" rtl="0" algn="l">
              <a:spcBef>
                <a:spcPts val="1600"/>
              </a:spcBef>
              <a:spcAft>
                <a:spcPts val="1600"/>
              </a:spcAft>
              <a:buNone/>
            </a:pPr>
            <a:r>
              <a:t/>
            </a:r>
            <a:endParaRPr/>
          </a:p>
        </p:txBody>
      </p:sp>
      <p:sp>
        <p:nvSpPr>
          <p:cNvPr id="186" name="Google Shape;186;p33"/>
          <p:cNvSpPr txBox="1"/>
          <p:nvPr>
            <p:ph idx="2" type="body"/>
          </p:nvPr>
        </p:nvSpPr>
        <p:spPr>
          <a:xfrm>
            <a:off x="4832400" y="1225225"/>
            <a:ext cx="3999900" cy="23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Parsing Techniques / Algorithms:</a:t>
            </a:r>
            <a:endParaRPr sz="1800"/>
          </a:p>
          <a:p>
            <a:pPr indent="-317500" lvl="0" marL="457200" rtl="0" algn="l">
              <a:lnSpc>
                <a:spcPct val="150000"/>
              </a:lnSpc>
              <a:spcBef>
                <a:spcPts val="1600"/>
              </a:spcBef>
              <a:spcAft>
                <a:spcPts val="0"/>
              </a:spcAft>
              <a:buSzPts val="1400"/>
              <a:buChar char="●"/>
            </a:pPr>
            <a:r>
              <a:rPr b="1" lang="en"/>
              <a:t>Transition-based</a:t>
            </a:r>
            <a:endParaRPr b="1"/>
          </a:p>
          <a:p>
            <a:pPr indent="-317500" lvl="0" marL="457200" rtl="0" algn="l">
              <a:lnSpc>
                <a:spcPct val="150000"/>
              </a:lnSpc>
              <a:spcBef>
                <a:spcPts val="0"/>
              </a:spcBef>
              <a:spcAft>
                <a:spcPts val="0"/>
              </a:spcAft>
              <a:buSzPts val="1400"/>
              <a:buChar char="●"/>
            </a:pPr>
            <a:r>
              <a:rPr lang="en"/>
              <a:t>Graph-based</a:t>
            </a:r>
            <a:endParaRPr/>
          </a:p>
          <a:p>
            <a:pPr indent="-317500" lvl="0" marL="457200" rtl="0" algn="l">
              <a:lnSpc>
                <a:spcPct val="150000"/>
              </a:lnSpc>
              <a:spcBef>
                <a:spcPts val="0"/>
              </a:spcBef>
              <a:spcAft>
                <a:spcPts val="0"/>
              </a:spcAft>
              <a:buSzPts val="1400"/>
              <a:buChar char="●"/>
            </a:pPr>
            <a:r>
              <a:rPr lang="en"/>
              <a:t>Chart-based</a:t>
            </a:r>
            <a:endParaRPr/>
          </a:p>
        </p:txBody>
      </p:sp>
      <p:sp>
        <p:nvSpPr>
          <p:cNvPr id="187" name="Google Shape;187;p33"/>
          <p:cNvSpPr txBox="1"/>
          <p:nvPr/>
        </p:nvSpPr>
        <p:spPr>
          <a:xfrm>
            <a:off x="311800" y="3632100"/>
            <a:ext cx="8520600" cy="11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Similar goal: find the best tree. Different formalisms, but similar algorithms used for all types.</a:t>
            </a:r>
            <a:endParaRPr sz="18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