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Roboto Slab"/>
      <p:regular r:id="rId45"/>
      <p:bold r:id="rId46"/>
    </p:embeddedFon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obotoSlab-bold.fntdata"/><Relationship Id="rId45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fb36ee9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fb36ee9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fb36ee9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fb36ee9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fb36ee9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fb36ee9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fb36ee9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fb36ee9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fb36ee9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fb36ee9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fb36ee9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fb36ee9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fb36ee9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fb36ee9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fb36ee9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fb36ee9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fb36ee9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fb36ee9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fb36ee9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fb36ee9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9e5971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9e5971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fb36ee9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fb36ee9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2c9c4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2c9c4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22d808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22d808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22d808e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822d808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00e7b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00e7b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22d808e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22d808e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22d808e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22d808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22d808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822d808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22d808e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22d808e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construct in a distributed manner too!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22d808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22d808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8537fa5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8537fa5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22d808e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22d808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961267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c961267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9612676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c961267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961267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c961267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c96126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c96126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22d808e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22d808e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22d808e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822d808e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2c9c47d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82c9c47d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82c9c47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82c9c47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82c9c47d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82c9c47d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8537fa5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8537fa5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22d808e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22d808e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537fa5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8537fa5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fb36ee9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fb36ee9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fb36ee9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fb36ee9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fb36ee9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fb36ee9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537fa5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8537fa5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Retrieval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think is the most serious problem with greedy segmentation algorithms (probabilistic or not)?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Index</a:t>
            </a:r>
            <a:endParaRPr/>
          </a:p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The original documents can be reconstructed from a positional index.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Index</a:t>
            </a:r>
            <a:endParaRPr/>
          </a:p>
        </p:txBody>
      </p:sp>
      <p:sp>
        <p:nvSpPr>
          <p:cNvPr id="132" name="Google Shape;132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True!</a:t>
            </a:r>
            <a:endParaRPr/>
          </a:p>
        </p:txBody>
      </p:sp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The original documents can be reconstructed from a positional index.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Coefficient</a:t>
            </a:r>
            <a:endParaRPr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You could implement token-level Jaccard coefficient ranking using a nonpositional index.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Coefficient</a:t>
            </a:r>
            <a:endParaRPr/>
          </a:p>
        </p:txBody>
      </p:sp>
      <p:sp>
        <p:nvSpPr>
          <p:cNvPr id="145" name="Google Shape;145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You could implement token-level Jaccard coefficient ranking using a nonpositional index.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Ranking</a:t>
            </a:r>
            <a:endParaRPr/>
          </a:p>
        </p:txBody>
      </p:sp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IDF has no effect on ranking for one-word queries.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Ranking</a:t>
            </a:r>
            <a:endParaRPr/>
          </a:p>
        </p:txBody>
      </p:sp>
      <p:sp>
        <p:nvSpPr>
          <p:cNvPr id="158" name="Google Shape;158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159" name="Google Shape;159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IDF has no effect on ranking for one-word queries.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Space Model</a:t>
            </a:r>
            <a:endParaRPr/>
          </a:p>
        </p:txBody>
      </p:sp>
      <p:sp>
        <p:nvSpPr>
          <p:cNvPr id="165" name="Google Shape;165;p2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A positional index has all the information necessary to compute TF-IDF scores.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Space Model</a:t>
            </a:r>
            <a:endParaRPr/>
          </a:p>
        </p:txBody>
      </p:sp>
      <p:sp>
        <p:nvSpPr>
          <p:cNvPr id="171" name="Google Shape;171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A positional index has all the information necessary to compute TF-IDF scores.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IR</a:t>
            </a:r>
            <a:endParaRPr/>
          </a:p>
        </p:txBody>
      </p:sp>
      <p:sp>
        <p:nvSpPr>
          <p:cNvPr id="178" name="Google Shape;178;p3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The precision/recall curve ignores potentially relevant documents not in the top-k ranked results.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Semester is wrapping up…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midpoints submitted so far will be returned before the weekend.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don’t hear from us by 11:59pm on Friday, please ping!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Timeline: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December 3: A4 due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December 7: </a:t>
            </a:r>
            <a:r>
              <a:rPr lang="en"/>
              <a:t>Project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IR</a:t>
            </a:r>
            <a:endParaRPr/>
          </a:p>
        </p:txBody>
      </p:sp>
      <p:sp>
        <p:nvSpPr>
          <p:cNvPr id="184" name="Google Shape;184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185" name="Google Shape;185;p3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The precision/recall curve ignores potentially relevant documents not in the top-k ranked results.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Retrieval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ama-height.png"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07" y="0"/>
            <a:ext cx="761198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banswer.png"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797"/>
            <a:ext cx="9144001" cy="483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Retrieval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text, satisfy “information need”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quite NLP, but related and intertwined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often critical component of 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 ideas often appear in NLP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and IR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(Modern) IR uses lots of NLP techniques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(pre)-processing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Textual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identification and resolution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 interpretations / QA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87900" y="1489825"/>
            <a:ext cx="83682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amount of information! (the web)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evaluate “relevance”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measure recall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Similar challenges for many NLP tasks: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Summarization: </a:t>
            </a:r>
            <a:r>
              <a:rPr lang="en"/>
              <a:t>what’s a good summary?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Question Answering:</a:t>
            </a:r>
            <a:r>
              <a:rPr lang="en"/>
              <a:t> what’s a good answer?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Translation:</a:t>
            </a:r>
            <a:r>
              <a:rPr lang="en"/>
              <a:t> </a:t>
            </a:r>
            <a:r>
              <a:rPr lang="en"/>
              <a:t>good translation, might not match reference</a:t>
            </a:r>
            <a:endParaRPr/>
          </a:p>
        </p:txBody>
      </p:sp>
      <p:sp>
        <p:nvSpPr>
          <p:cNvPr id="218" name="Google Shape;218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and NLP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480750" y="1139225"/>
            <a:ext cx="8222100" cy="15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Infrastructure &amp; Implementation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IR: Distributed Infrastructure</a:t>
            </a:r>
            <a:endParaRPr/>
          </a:p>
        </p:txBody>
      </p:sp>
      <p:pic>
        <p:nvPicPr>
          <p:cNvPr descr="googlearch.png"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325" y="1280250"/>
            <a:ext cx="5901348" cy="386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Notebook: simple search engine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Feedback!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semester feedback is now open!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is working on significant changes over the winter and launching in the summer.  If you have ideas, please feel free to *also* reach out if your ideas don’t fit the feedback template. 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Ranked Retrieval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tf.idf</a:t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Frequency (</a:t>
            </a:r>
            <a:r>
              <a:rPr b="1" lang="en"/>
              <a:t>TF</a:t>
            </a:r>
            <a:r>
              <a:rPr lang="en"/>
              <a:t>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times each query token appears in the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Proxy: How relevant is this document to this word?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Inverse Document Frequency (</a:t>
            </a:r>
            <a:r>
              <a:rPr b="1" lang="en"/>
              <a:t>IDF</a:t>
            </a:r>
            <a:r>
              <a:rPr lang="en"/>
              <a:t>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og N/n</a:t>
            </a:r>
            <a:r>
              <a:rPr baseline="-25000" lang="en"/>
              <a:t>t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Proxy: Balance between words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tf.idf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[hello]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IDF(hello) = 0.1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 1 TF: 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 2 TF: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Does IDF matter?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tf.idf</a:t>
            </a:r>
            <a:endParaRPr/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[hello world]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IDF(hello) = 0.1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IDF(world) =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 1 TF(hello): 20, TF(world):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 2 TF(hello): 1, TF(world):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Does IDF matter?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Ranked Retrieval</a:t>
            </a:r>
            <a:endParaRPr/>
          </a:p>
        </p:txBody>
      </p:sp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evaluate?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True:</a:t>
            </a:r>
            <a:r>
              <a:rPr lang="en"/>
              <a:t> sorted list of (document, relevance)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Predict:</a:t>
            </a:r>
            <a:r>
              <a:rPr lang="en"/>
              <a:t> sorted list of (document, predicted relevance)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do ranking comparison! Many choices: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Average Precision (MAP)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Kendall’s Tau, Spearman’s Rho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NDCG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Average Precision (MAP)</a:t>
            </a:r>
            <a:endParaRPr/>
          </a:p>
        </p:txBody>
      </p:sp>
      <p:sp>
        <p:nvSpPr>
          <p:cNvPr id="274" name="Google Shape;274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Average Precision ~= AuPRC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Idea: average precision for retrieving each relevant document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MAP = average of </a:t>
            </a:r>
            <a:r>
              <a:rPr b="1" lang="en"/>
              <a:t>AvpP</a:t>
            </a:r>
            <a:r>
              <a:rPr lang="en"/>
              <a:t> over all queries</a:t>
            </a:r>
            <a:endParaRPr/>
          </a:p>
        </p:txBody>
      </p:sp>
      <p:pic>
        <p:nvPicPr>
          <p:cNvPr descr="x9kPNY0crw8.png" id="275" name="Google Shape;2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925" y="2701150"/>
            <a:ext cx="6456126" cy="10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Gain</a:t>
            </a:r>
            <a:endParaRPr/>
          </a:p>
        </p:txBody>
      </p:sp>
      <p:pic>
        <p:nvPicPr>
          <p:cNvPr id="281" name="Google Shape;2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2090738"/>
            <a:ext cx="20955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Discounted Cumulative Gain</a:t>
            </a:r>
            <a:endParaRPr/>
          </a:p>
        </p:txBody>
      </p:sp>
      <p:sp>
        <p:nvSpPr>
          <p:cNvPr id="287" name="Google Shape;287;p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are two common formulations of this</a:t>
            </a:r>
            <a:r>
              <a:rPr lang="en"/>
              <a:t>...</a:t>
            </a:r>
            <a:r>
              <a:rPr lang="en"/>
              <a:t> </a:t>
            </a:r>
            <a:endParaRPr/>
          </a:p>
        </p:txBody>
      </p:sp>
      <p:pic>
        <p:nvPicPr>
          <p:cNvPr id="288" name="Google Shape;2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38" y="2090738"/>
            <a:ext cx="34385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Discounted Cumulative Gain</a:t>
            </a:r>
            <a:endParaRPr/>
          </a:p>
        </p:txBody>
      </p:sp>
      <p:pic>
        <p:nvPicPr>
          <p:cNvPr id="294" name="Google Shape;2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1764325"/>
            <a:ext cx="44958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plan...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Overview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Infrastructure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Ranking and Evaluation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Correlation</a:t>
            </a:r>
            <a:endParaRPr/>
          </a:p>
        </p:txBody>
      </p:sp>
      <p:sp>
        <p:nvSpPr>
          <p:cNvPr id="300" name="Google Shape;300;p5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Kendall’s Tau:</a:t>
            </a:r>
            <a:r>
              <a:rPr lang="en"/>
              <a:t> pairwise ordering accuracy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all pairs (x</a:t>
            </a:r>
            <a:r>
              <a:rPr baseline="-25000" lang="en"/>
              <a:t>i</a:t>
            </a:r>
            <a:r>
              <a:rPr lang="en"/>
              <a:t>, x</a:t>
            </a:r>
            <a:r>
              <a:rPr baseline="-25000" lang="en"/>
              <a:t>j</a:t>
            </a:r>
            <a:r>
              <a:rPr lang="en"/>
              <a:t>) with scores y</a:t>
            </a:r>
            <a:r>
              <a:rPr baseline="-25000" lang="en"/>
              <a:t>i</a:t>
            </a:r>
            <a:r>
              <a:rPr lang="en"/>
              <a:t>, y</a:t>
            </a:r>
            <a:r>
              <a:rPr baseline="-25000" lang="en"/>
              <a:t>j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𝝉 = (# pairs correctly ordered - # pairs incorrectly ordered) / (# total pairs)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Spearman’s Rho:</a:t>
            </a:r>
            <a:r>
              <a:rPr lang="en"/>
              <a:t> rank correlation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Rank true scores, predicted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Compute Pearson correlation between lists of </a:t>
            </a:r>
            <a:r>
              <a:rPr i="1" lang="en"/>
              <a:t>ranks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Ex: true = [1,2,3,4], pred = [3,2,1,4]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in on the Async...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exercise...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distance</a:t>
            </a:r>
            <a:endParaRPr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edit distance of "peach" and "patch"?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distance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edit distance of "peach" and "patch"?</a:t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Spelling correction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noisy channel spelling model computes the unnormalized probability P(believe|beleiv) as the product of what terms?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Spelling correction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noisy channel spelling model computes the unnormalized probability P(intended|typed) as the product of what terms?</a:t>
            </a:r>
            <a:endParaRPr/>
          </a:p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p(typed | intended) x p(intended)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Unnormalized as we ignore the p(typed) in the denominator.  Why can we do this?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