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Economica"/>
      <p:regular r:id="rId34"/>
      <p:bold r:id="rId35"/>
      <p:italic r:id="rId36"/>
      <p:boldItalic r:id="rId37"/>
    </p:embeddedFont>
    <p:embeddedFont>
      <p:font typeface="Roboto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D9B8CFB-39D5-45F1-A2F7-1CDAE64170AF}">
  <a:tblStyle styleId="{9D9B8CFB-39D5-45F1-A2F7-1CDAE64170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Economica-bold.fntdata"/><Relationship Id="rId12" Type="http://schemas.openxmlformats.org/officeDocument/2006/relationships/slide" Target="slides/slide7.xml"/><Relationship Id="rId34" Type="http://schemas.openxmlformats.org/officeDocument/2006/relationships/font" Target="fonts/Economica-regular.fntdata"/><Relationship Id="rId15" Type="http://schemas.openxmlformats.org/officeDocument/2006/relationships/slide" Target="slides/slide10.xml"/><Relationship Id="rId37" Type="http://schemas.openxmlformats.org/officeDocument/2006/relationships/font" Target="fonts/Economica-boldItalic.fntdata"/><Relationship Id="rId14" Type="http://schemas.openxmlformats.org/officeDocument/2006/relationships/slide" Target="slides/slide9.xml"/><Relationship Id="rId36" Type="http://schemas.openxmlformats.org/officeDocument/2006/relationships/font" Target="fonts/Economica-italic.fntdata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lips.uantwerpen.be/conll2003/ner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Winograd_Schema_Challenge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oogle.com/search?q=when+was+barack+obama+born&amp;oq=when+was+barack+obama+born&amp;aqs=chrome.0.0l6.4355j1j1&amp;sourceid=chrome&amp;ie=UTF-8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56073e7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56073e7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Anyone guess what’s happening here? (why is “champions” an organization?)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56073e7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956073e7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with most NLP tasks, NER requires resolving (some) ambiguity. Semantic ambiguity somewhat orthogonal to the syntactic ambiguity we saw before.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56073e7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56073e7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tagset from CoNLL 2003 shared task: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https://www.clips.uantwerpen.be/conll2003/ner/</a:t>
            </a:r>
            <a:r>
              <a:rPr lang="en"/>
              <a:t> , although in practical applications you might want something with finer-grained types.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e6d9238d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e6d9238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56073e7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56073e7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models combine aspects of several of these; common to have biRNN encoder layers and CRF output, or use another decoding scheme such as A* search or a semi-Markov model to predict spans directly.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56073e7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56073e7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56073e7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956073e7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56073e7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956073e7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https://en.wikipedia.org/wiki/Winograd_Schema_Challenge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56073e7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956073e7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66ff43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966ff43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69e5971d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69e5971d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966ff43a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966ff43a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956073e7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956073e7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956073e7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956073e7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956073e7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956073e7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https://www.google.com/search?q=when+was+barack+obama+born&amp;oq=when+was+barack+obama+born&amp;aqs=chrome.0.0l6.4355j1j1&amp;sourceid=chrome&amp;ie=UTF-8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956073e7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956073e7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956073e7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956073e7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880bfe8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880bfe8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89b97619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89b97619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everyone!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89b976193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89b976193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89b9761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89b9761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56073e7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56073e7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56073e7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56073e7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56073e7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56073e7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56073e7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56073e7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56073e7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56073e7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56073e7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56073e7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jpg"/><Relationship Id="rId4" Type="http://schemas.openxmlformats.org/officeDocument/2006/relationships/hyperlink" Target="https://course-evaluations.berkeley.edu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urse-evaluations.berkeley.edu/berkeley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12450" y="1444250"/>
            <a:ext cx="31191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Entities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W266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Natural Language Processing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DNQ79WgVBX.png" id="114" name="Google Shape;114;p22"/>
          <p:cNvPicPr preferRelativeResize="0"/>
          <p:nvPr/>
        </p:nvPicPr>
        <p:blipFill rotWithShape="1">
          <a:blip r:embed="rId3">
            <a:alphaModFix/>
          </a:blip>
          <a:srcRect b="-169" l="0" r="0" t="170"/>
          <a:stretch/>
        </p:blipFill>
        <p:spPr>
          <a:xfrm>
            <a:off x="1456825" y="450988"/>
            <a:ext cx="6106324" cy="42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(partial) Sense Disambiguation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225225"/>
            <a:ext cx="39999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Lincoln (person)</a:t>
            </a:r>
            <a:endParaRPr/>
          </a:p>
        </p:txBody>
      </p:sp>
      <p:sp>
        <p:nvSpPr>
          <p:cNvPr id="121" name="Google Shape;121;p23"/>
          <p:cNvSpPr txBox="1"/>
          <p:nvPr>
            <p:ph idx="2" type="body"/>
          </p:nvPr>
        </p:nvSpPr>
        <p:spPr>
          <a:xfrm>
            <a:off x="4832400" y="1225225"/>
            <a:ext cx="39999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Lincoln (place)</a:t>
            </a:r>
            <a:endParaRPr/>
          </a:p>
        </p:txBody>
      </p:sp>
      <p:pic>
        <p:nvPicPr>
          <p:cNvPr descr="nsAxGtjSJW3.png"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2" y="1790701"/>
            <a:ext cx="4520675" cy="2223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RBa9R1oo9r.png" id="123" name="Google Shape;123;p23"/>
          <p:cNvPicPr preferRelativeResize="0"/>
          <p:nvPr/>
        </p:nvPicPr>
        <p:blipFill rotWithShape="1">
          <a:blip r:embed="rId4">
            <a:alphaModFix/>
          </a:blip>
          <a:srcRect b="406" l="0" r="0" t="416"/>
          <a:stretch/>
        </p:blipFill>
        <p:spPr>
          <a:xfrm>
            <a:off x="4572012" y="1790701"/>
            <a:ext cx="4520674" cy="222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191850" y="4013750"/>
            <a:ext cx="876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POS tagging, parsing: resolve (some) </a:t>
            </a:r>
            <a:r>
              <a:rPr i="1" lang="en" u="sng">
                <a:latin typeface="Open Sans"/>
                <a:ea typeface="Open Sans"/>
                <a:cs typeface="Open Sans"/>
                <a:sym typeface="Open Sans"/>
              </a:rPr>
              <a:t>syntactic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ambiguity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NER tagging: resolve (some) </a:t>
            </a:r>
            <a:r>
              <a:rPr i="1" lang="en" u="sng">
                <a:latin typeface="Open Sans"/>
                <a:ea typeface="Open Sans"/>
                <a:cs typeface="Open Sans"/>
                <a:sym typeface="Open Sans"/>
              </a:rPr>
              <a:t>semantic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ambiguity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predict?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tagging task: for each word, assign {PER, LOC, ORG, MISC}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 BIO encoding to signal endpoints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1" name="Google Shape;131;p24"/>
          <p:cNvGraphicFramePr/>
          <p:nvPr/>
        </p:nvGraphicFramePr>
        <p:xfrm>
          <a:off x="952500" y="251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{9D9B8CFB-39D5-45F1-A2F7-1CDAE64170AF}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r>
                        <a:rPr b="1" lang="en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-LOC</a:t>
                      </a:r>
                      <a:endParaRPr b="1">
                        <a:solidFill>
                          <a:srgbClr val="1155CC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I-LOC</a:t>
                      </a:r>
                      <a:endParaRPr b="1">
                        <a:solidFill>
                          <a:srgbClr val="1155CC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C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B-LOC</a:t>
                      </a:r>
                      <a:endParaRPr b="1">
                        <a:solidFill>
                          <a:srgbClr val="CC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fares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York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Boston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2" name="Google Shape;132;p24"/>
          <p:cNvGraphicFramePr/>
          <p:nvPr/>
        </p:nvGraphicFramePr>
        <p:xfrm>
          <a:off x="1339300" y="359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{9D9B8CFB-39D5-45F1-A2F7-1CDAE64170AF}</a:tableStyleId>
              </a:tblPr>
              <a:tblGrid>
                <a:gridCol w="1616350"/>
                <a:gridCol w="1616350"/>
                <a:gridCol w="1616350"/>
                <a:gridCol w="1616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C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B-LOC</a:t>
                      </a:r>
                      <a:endParaRPr b="1">
                        <a:solidFill>
                          <a:srgbClr val="CC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C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I-LOC</a:t>
                      </a:r>
                      <a:endParaRPr b="1">
                        <a:solidFill>
                          <a:srgbClr val="CC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train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fares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Boston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Massachusetts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 Reddy lives in New York and Rob stays in Seattle.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Sid-&gt;B-PER Reddy-&gt;I-PER lives-&gt;O in-&gt;O New-&gt;B-LOC York-&gt;I-LOC and-&gt;O Rob-&gt;B-PER stays-&gt;O in-&gt;O Seattle-&gt;B-LOC.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 Majesty’s Theatre is in London England and Madison Square Garden is in New York New York.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&lt;Breakout exercise&gt;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predict?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sequence-labeling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Brainstorm:</a:t>
            </a:r>
            <a:r>
              <a:rPr lang="en"/>
              <a:t> features?</a:t>
            </a:r>
            <a:endParaRPr/>
          </a:p>
        </p:txBody>
      </p:sp>
      <p:pic>
        <p:nvPicPr>
          <p:cNvPr descr="window tagger (NER).png"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063" y="594125"/>
            <a:ext cx="3478076" cy="2055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F-general (NER).png" id="146" name="Google Shape;14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1100" y="3201300"/>
            <a:ext cx="3752049" cy="1546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RNN tagger (NER).png" id="147" name="Google Shape;14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700" y="1827025"/>
            <a:ext cx="3984450" cy="18126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/>
        </p:nvSpPr>
        <p:spPr>
          <a:xfrm>
            <a:off x="0" y="1960875"/>
            <a:ext cx="9423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Bi-RNN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4941100" y="1298375"/>
            <a:ext cx="1470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Window model / CNN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4553800" y="4059300"/>
            <a:ext cx="1470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Conditional random field (CRF)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Coreference Resolution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Coreference Resolution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Goal:</a:t>
            </a:r>
            <a:r>
              <a:rPr lang="en" sz="1800"/>
              <a:t> resolve different </a:t>
            </a:r>
            <a:r>
              <a:rPr lang="en" sz="1800" u="sng"/>
              <a:t>mentions</a:t>
            </a:r>
            <a:r>
              <a:rPr lang="en" sz="1800"/>
              <a:t> of the same </a:t>
            </a:r>
            <a:r>
              <a:rPr lang="en" sz="1800" u="sng"/>
              <a:t>entity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Mention: a single “chunk”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Entity: a grounded “thing”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Brainstorm:</a:t>
            </a:r>
            <a:r>
              <a:rPr lang="en"/>
              <a:t> features?</a:t>
            </a:r>
            <a:endParaRPr/>
          </a:p>
        </p:txBody>
      </p:sp>
      <p:pic>
        <p:nvPicPr>
          <p:cNvPr descr="iGqgQHYhjJ6.png"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25" y="2557300"/>
            <a:ext cx="8757548" cy="16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Coreference Resolution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cases require nuanced semantic understanding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Ex: Winograd schema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“The city </a:t>
            </a:r>
            <a:r>
              <a:rPr lang="en">
                <a:solidFill>
                  <a:srgbClr val="9900FF"/>
                </a:solidFill>
                <a:latin typeface="Droid Serif"/>
                <a:ea typeface="Droid Serif"/>
                <a:cs typeface="Droid Serif"/>
                <a:sym typeface="Droid Serif"/>
              </a:rPr>
              <a:t>councilmen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refused the 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demonstrators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a permit because </a:t>
            </a:r>
            <a:r>
              <a:rPr b="1"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they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" u="sng">
                <a:latin typeface="Droid Serif"/>
                <a:ea typeface="Droid Serif"/>
                <a:cs typeface="Droid Serif"/>
                <a:sym typeface="Droid Serif"/>
              </a:rPr>
              <a:t>advocated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violence.”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“The city </a:t>
            </a:r>
            <a:r>
              <a:rPr lang="en">
                <a:solidFill>
                  <a:srgbClr val="9900FF"/>
                </a:solidFill>
                <a:latin typeface="Droid Serif"/>
                <a:ea typeface="Droid Serif"/>
                <a:cs typeface="Droid Serif"/>
                <a:sym typeface="Droid Serif"/>
              </a:rPr>
              <a:t>councilmen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refused the 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demonstrators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a permit because </a:t>
            </a:r>
            <a:r>
              <a:rPr b="1" lang="en">
                <a:solidFill>
                  <a:srgbClr val="9900FF"/>
                </a:solidFill>
                <a:latin typeface="Droid Serif"/>
                <a:ea typeface="Droid Serif"/>
                <a:cs typeface="Droid Serif"/>
                <a:sym typeface="Droid Serif"/>
              </a:rPr>
              <a:t>they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" u="sng">
                <a:latin typeface="Droid Serif"/>
                <a:ea typeface="Droid Serif"/>
                <a:cs typeface="Droid Serif"/>
                <a:sym typeface="Droid Serif"/>
              </a:rPr>
              <a:t>feared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violence.”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69" name="Google Shape;169;p29"/>
          <p:cNvSpPr/>
          <p:nvPr/>
        </p:nvSpPr>
        <p:spPr>
          <a:xfrm flipH="1">
            <a:off x="4961450" y="2219450"/>
            <a:ext cx="3222600" cy="445800"/>
          </a:xfrm>
          <a:prstGeom prst="curvedDownArrow">
            <a:avLst>
              <a:gd fmla="val 0" name="adj1"/>
              <a:gd fmla="val 26937" name="adj2"/>
              <a:gd fmla="val 12932" name="adj3"/>
            </a:avLst>
          </a:prstGeom>
          <a:solidFill>
            <a:srgbClr val="43434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/>
          <p:nvPr/>
        </p:nvSpPr>
        <p:spPr>
          <a:xfrm flipH="1">
            <a:off x="2257825" y="3402900"/>
            <a:ext cx="5996700" cy="388800"/>
          </a:xfrm>
          <a:prstGeom prst="curvedDownArrow">
            <a:avLst>
              <a:gd fmla="val 0" name="adj1"/>
              <a:gd fmla="val 26937" name="adj2"/>
              <a:gd fmla="val 12932" name="adj3"/>
            </a:avLst>
          </a:prstGeom>
          <a:solidFill>
            <a:srgbClr val="43434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Coreference Resolution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Linguistics note:</a:t>
            </a:r>
            <a:r>
              <a:rPr lang="en"/>
              <a:t> “anaphora resolution”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Anaphora: expression depends on </a:t>
            </a:r>
            <a:r>
              <a:rPr i="1" lang="en"/>
              <a:t>antecedent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/>
              <a:t>“</a:t>
            </a:r>
            <a:r>
              <a:rPr b="1" i="1" lang="en">
                <a:solidFill>
                  <a:srgbClr val="9900FF"/>
                </a:solidFill>
              </a:rPr>
              <a:t>Sally</a:t>
            </a:r>
            <a:r>
              <a:rPr i="1" lang="en"/>
              <a:t> arrived, but nobody saw </a:t>
            </a:r>
            <a:r>
              <a:rPr b="1" i="1" lang="en">
                <a:solidFill>
                  <a:srgbClr val="9900FF"/>
                </a:solidFill>
              </a:rPr>
              <a:t>her</a:t>
            </a:r>
            <a:r>
              <a:rPr i="1" lang="en"/>
              <a:t>”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Cataphora: expression depends in </a:t>
            </a:r>
            <a:r>
              <a:rPr i="1" lang="en"/>
              <a:t>postcedent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/>
              <a:t>“Before </a:t>
            </a:r>
            <a:r>
              <a:rPr b="1" i="1" lang="en">
                <a:solidFill>
                  <a:srgbClr val="9900FF"/>
                </a:solidFill>
              </a:rPr>
              <a:t>her</a:t>
            </a:r>
            <a:r>
              <a:rPr i="1" lang="en"/>
              <a:t> arrival, nobody saw </a:t>
            </a:r>
            <a:r>
              <a:rPr b="1" i="1" lang="en">
                <a:solidFill>
                  <a:srgbClr val="9900FF"/>
                </a:solidFill>
              </a:rPr>
              <a:t>Sally</a:t>
            </a:r>
            <a:r>
              <a:rPr i="1" lang="en"/>
              <a:t>”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types of referents: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Exophora: external context (maybe unresolved)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/>
              <a:t>“He was standing over </a:t>
            </a:r>
            <a:r>
              <a:rPr b="1" i="1" lang="en"/>
              <a:t>there</a:t>
            </a:r>
            <a:r>
              <a:rPr i="1" lang="en"/>
              <a:t>”</a:t>
            </a:r>
            <a:endParaRPr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Anaphora vs. Coreference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Anaphora: </a:t>
            </a:r>
            <a:r>
              <a:rPr lang="en"/>
              <a:t>The concert is tomorrow.  The tickets are on sale today.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Coreference:</a:t>
            </a:r>
            <a:r>
              <a:rPr lang="en"/>
              <a:t> John ate a bagel.  He drank tea.</a:t>
            </a:r>
            <a:endParaRPr/>
          </a:p>
        </p:txBody>
      </p:sp>
      <p:sp>
        <p:nvSpPr>
          <p:cNvPr id="183" name="Google Shape;183;p31"/>
          <p:cNvSpPr/>
          <p:nvPr/>
        </p:nvSpPr>
        <p:spPr>
          <a:xfrm>
            <a:off x="689425" y="2595000"/>
            <a:ext cx="1309200" cy="48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1"/>
          <p:cNvSpPr/>
          <p:nvPr/>
        </p:nvSpPr>
        <p:spPr>
          <a:xfrm>
            <a:off x="2662175" y="2595000"/>
            <a:ext cx="1309200" cy="48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1"/>
          <p:cNvSpPr/>
          <p:nvPr/>
        </p:nvSpPr>
        <p:spPr>
          <a:xfrm>
            <a:off x="4861575" y="2595000"/>
            <a:ext cx="1309200" cy="48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1"/>
          <p:cNvSpPr/>
          <p:nvPr/>
        </p:nvSpPr>
        <p:spPr>
          <a:xfrm>
            <a:off x="6683675" y="2595000"/>
            <a:ext cx="1309200" cy="48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1014775" y="3656100"/>
            <a:ext cx="658500" cy="480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1"/>
          <p:cNvSpPr/>
          <p:nvPr/>
        </p:nvSpPr>
        <p:spPr>
          <a:xfrm>
            <a:off x="6095450" y="3723300"/>
            <a:ext cx="658500" cy="480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" name="Google Shape;189;p31"/>
          <p:cNvCxnSpPr>
            <a:stCxn id="183" idx="2"/>
            <a:endCxn id="187" idx="0"/>
          </p:cNvCxnSpPr>
          <p:nvPr/>
        </p:nvCxnSpPr>
        <p:spPr>
          <a:xfrm>
            <a:off x="1344025" y="3075300"/>
            <a:ext cx="0" cy="5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31"/>
          <p:cNvCxnSpPr>
            <a:stCxn id="184" idx="1"/>
            <a:endCxn id="183" idx="3"/>
          </p:cNvCxnSpPr>
          <p:nvPr/>
        </p:nvCxnSpPr>
        <p:spPr>
          <a:xfrm rot="10800000">
            <a:off x="1998575" y="2835150"/>
            <a:ext cx="66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31"/>
          <p:cNvCxnSpPr>
            <a:stCxn id="186" idx="2"/>
            <a:endCxn id="188" idx="0"/>
          </p:cNvCxnSpPr>
          <p:nvPr/>
        </p:nvCxnSpPr>
        <p:spPr>
          <a:xfrm flipH="1">
            <a:off x="6424775" y="3075300"/>
            <a:ext cx="913500" cy="6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31"/>
          <p:cNvCxnSpPr>
            <a:stCxn id="185" idx="2"/>
            <a:endCxn id="188" idx="0"/>
          </p:cNvCxnSpPr>
          <p:nvPr/>
        </p:nvCxnSpPr>
        <p:spPr>
          <a:xfrm>
            <a:off x="5516175" y="3075300"/>
            <a:ext cx="908400" cy="6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25225"/>
            <a:ext cx="85206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Announcements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en"/>
              <a:t>Information Extraction and Grounding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en"/>
              <a:t>Named Entity Recognition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Coreference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Relation Extraction</a:t>
            </a:r>
            <a:endParaRPr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plan...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or heuristics?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very popular heuristic for pronoun coreference resolution is called Hobbs.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Search:</a:t>
            </a:r>
            <a:br>
              <a:rPr lang="en"/>
            </a:br>
            <a:r>
              <a:rPr lang="en"/>
              <a:t>	Left -&gt; Right within sentence</a:t>
            </a:r>
            <a:br>
              <a:rPr lang="en"/>
            </a:br>
            <a:r>
              <a:rPr lang="en"/>
              <a:t>	Right -&gt; Left across sentences</a:t>
            </a:r>
            <a:br>
              <a:rPr lang="en"/>
            </a:br>
            <a:r>
              <a:rPr lang="en"/>
              <a:t>	Right -&gt; Left within sentence</a:t>
            </a:r>
            <a:br>
              <a:rPr lang="en"/>
            </a:br>
            <a:r>
              <a:rPr lang="en"/>
              <a:t>Stop when you find a matching noun phrase.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use as a ML feature!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Extraction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Extraction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relation: relational triple </a:t>
            </a:r>
            <a:r>
              <a:rPr b="1" lang="en"/>
              <a:t>(e_1, relation, e_2)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(Barack Obama, place-of-birth, Honolulu)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(Barack Obama, height, 6’1”)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Many relations are not binary: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roid Serif"/>
              <a:buChar char="-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“&lt;company&gt; appointed &lt;person&gt; as &lt;position&gt;”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often can decompose: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(&lt;person&gt;, employed-by, &lt;company&gt;)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(&lt;person&gt;, has-job-title, &lt;position&gt;)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(&lt;company&gt;, uses-job-title, &lt;position&gt;)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Bases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WordNet: </a:t>
            </a:r>
            <a:r>
              <a:rPr lang="en"/>
              <a:t>low-level semantic relations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Hypernymy: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(Giraffe,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hyponym-of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animal)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Meronymy: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(leg,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part-of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chair)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Freebase / Google Knowledge Graph:</a:t>
            </a:r>
            <a:r>
              <a:rPr lang="en"/>
              <a:t> world knowledge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(Fight Club,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/film/film/starring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Brad Pitt)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(Barack Obama,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/people/person/date_of_birth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1961-08-04)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Hearst Patterns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Handful of hand-written patterns,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roid Serif"/>
              <a:buChar char="-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“...X, such as the Y”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roid Serif"/>
              <a:buChar char="-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“Y, Y, and/or other X”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roid Serif"/>
              <a:buChar char="-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“X, including Y, Y … and Y”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roid Serif"/>
              <a:buChar char="-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“X especially Y and/or Y”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Brainstorm:</a:t>
            </a:r>
            <a:r>
              <a:rPr lang="en"/>
              <a:t> what are we missing?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extract?</a:t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task: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mentions of entities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relations from mention context 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“</a:t>
            </a:r>
            <a:r>
              <a:rPr lang="en">
                <a:solidFill>
                  <a:srgbClr val="CC0000"/>
                </a:solidFill>
                <a:latin typeface="Droid Serif"/>
                <a:ea typeface="Droid Serif"/>
                <a:cs typeface="Droid Serif"/>
                <a:sym typeface="Droid Serif"/>
              </a:rPr>
              <a:t>&lt;Barack Obama&gt;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is the </a:t>
            </a:r>
            <a:r>
              <a:rPr lang="en">
                <a:solidFill>
                  <a:srgbClr val="CC0000"/>
                </a:solidFill>
                <a:latin typeface="Droid Serif"/>
                <a:ea typeface="Droid Serif"/>
                <a:cs typeface="Droid Serif"/>
                <a:sym typeface="Droid Serif"/>
              </a:rPr>
              <a:t>&lt;president&gt;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of the </a:t>
            </a:r>
            <a:r>
              <a:rPr lang="en">
                <a:solidFill>
                  <a:srgbClr val="38761D"/>
                </a:solidFill>
                <a:latin typeface="Droid Serif"/>
                <a:ea typeface="Droid Serif"/>
                <a:cs typeface="Droid Serif"/>
                <a:sym typeface="Droid Serif"/>
              </a:rPr>
              <a:t>&lt;United States&gt;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.”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(Barack Obama, head-of-state, United States)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Formulations: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Rule-based    </a:t>
            </a:r>
            <a:r>
              <a:rPr lang="en">
                <a:solidFill>
                  <a:srgbClr val="0000FF"/>
                </a:solidFill>
              </a:rPr>
              <a:t>(e.g. Hearst patterns)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Supervised    </a:t>
            </a:r>
            <a:r>
              <a:rPr lang="en">
                <a:solidFill>
                  <a:srgbClr val="0000FF"/>
                </a:solidFill>
              </a:rPr>
              <a:t>(extract &amp; score)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Semi-supervised    </a:t>
            </a:r>
            <a:r>
              <a:rPr lang="en">
                <a:solidFill>
                  <a:srgbClr val="0000FF"/>
                </a:solidFill>
              </a:rPr>
              <a:t>(bootstrapping)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Unsupervised    </a:t>
            </a:r>
            <a:r>
              <a:rPr lang="en">
                <a:solidFill>
                  <a:srgbClr val="0000FF"/>
                </a:solidFill>
              </a:rPr>
              <a:t>(clustering of patterns)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Bootstrapping and Narrative Frames</a:t>
            </a:r>
            <a:endParaRPr/>
          </a:p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 don’t exist in isolation.  Common clusters of co-occurring relations form frames and scripts which we can use to fill in gaps.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 “</a:t>
            </a:r>
            <a:r>
              <a:rPr lang="en"/>
              <a:t>The concert is tomorrow.  We’re going see Travis Scott.”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Explicit Relations:</a:t>
            </a:r>
            <a:br>
              <a:rPr lang="en"/>
            </a:br>
            <a:r>
              <a:rPr lang="en"/>
              <a:t>	(concert, when, tomorrow)</a:t>
            </a:r>
            <a:br>
              <a:rPr lang="en"/>
            </a:br>
            <a:r>
              <a:rPr lang="en"/>
              <a:t>	(we, will-see, Travis Scott)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Implicit Relations:</a:t>
            </a:r>
            <a:br>
              <a:rPr lang="en"/>
            </a:br>
            <a:r>
              <a:rPr lang="en"/>
              <a:t>	(we, will-go, concert)</a:t>
            </a:r>
            <a:br>
              <a:rPr lang="en"/>
            </a:br>
            <a:r>
              <a:rPr lang="en"/>
              <a:t>	(Travis Scott, is-a, musician)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ats_all_folks.svg.png" id="238" name="Google Shape;238;p39"/>
          <p:cNvPicPr preferRelativeResize="0"/>
          <p:nvPr/>
        </p:nvPicPr>
        <p:blipFill>
          <a:blip r:embed="rId3">
            <a:alphaModFix amt="83000"/>
          </a:blip>
          <a:stretch>
            <a:fillRect/>
          </a:stretch>
        </p:blipFill>
        <p:spPr>
          <a:xfrm>
            <a:off x="0" y="-875550"/>
            <a:ext cx="9144000" cy="689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Evals</a:t>
            </a:r>
            <a:endParaRPr/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out course evaluations!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Plus </a:t>
            </a:r>
            <a:r>
              <a:rPr i="1" lang="en"/>
              <a:t>and</a:t>
            </a:r>
            <a:r>
              <a:rPr lang="en"/>
              <a:t> minus, anything we can improve!</a:t>
            </a:r>
            <a:endParaRPr/>
          </a:p>
        </p:txBody>
      </p:sp>
      <p:pic>
        <p:nvPicPr>
          <p:cNvPr descr="1nhbb6.jpg"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175" y="1011513"/>
            <a:ext cx="2600325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0"/>
          <p:cNvSpPr txBox="1"/>
          <p:nvPr/>
        </p:nvSpPr>
        <p:spPr>
          <a:xfrm>
            <a:off x="573625" y="1759125"/>
            <a:ext cx="4492500" cy="6399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 sz="1800" u="sng">
                <a:solidFill>
                  <a:srgbClr val="1155CC"/>
                </a:solidFill>
                <a:highlight>
                  <a:srgbClr val="FFFFFF"/>
                </a:highlight>
                <a:hlinkClick r:id="rId4"/>
              </a:rPr>
              <a:t>https://course-evaluations.berkeley.edu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563925"/>
            <a:ext cx="8520600" cy="12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0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https://course-evaluations.berkeley.edu/berkeley/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Extraction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Extraction vs. Retrieval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Information Retrieval (IR)</a:t>
            </a:r>
            <a:r>
              <a:rPr lang="en"/>
              <a:t>   </a:t>
            </a:r>
            <a:r>
              <a:rPr b="1" lang="en">
                <a:solidFill>
                  <a:srgbClr val="0000FF"/>
                </a:solidFill>
              </a:rPr>
              <a:t>-  search engine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Goal: </a:t>
            </a:r>
            <a:r>
              <a:rPr lang="en"/>
              <a:t>satisfy “information need” from 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How: </a:t>
            </a:r>
            <a:r>
              <a:rPr lang="en"/>
              <a:t>retrieve specific information from corpus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unstructured - string/keyword matching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Information Extraction (IE)</a:t>
            </a:r>
            <a:r>
              <a:rPr lang="en"/>
              <a:t>  </a:t>
            </a:r>
            <a:r>
              <a:rPr b="1" lang="en">
                <a:solidFill>
                  <a:srgbClr val="0000FF"/>
                </a:solidFill>
              </a:rPr>
              <a:t>-  knowledge base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Goal:</a:t>
            </a:r>
            <a:r>
              <a:rPr lang="en"/>
              <a:t> discover/extract structured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How:</a:t>
            </a:r>
            <a:r>
              <a:rPr lang="en"/>
              <a:t> mine lots of </a:t>
            </a:r>
            <a:r>
              <a:rPr lang="en"/>
              <a:t>i</a:t>
            </a:r>
            <a:r>
              <a:rPr lang="en"/>
              <a:t>nformation from corpus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Structured information via ML or patterns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(often) Grounded entities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Grounding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Weeks 1-10, low-level NLP: everything </a:t>
            </a:r>
            <a:r>
              <a:rPr lang="en" u="sng"/>
              <a:t>ungrounded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Recall Week 1: manipulate text, but no idea what it means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Information Extraction starts (partly) to resolve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 with </a:t>
            </a:r>
            <a:r>
              <a:rPr b="1" lang="en" u="sng"/>
              <a:t>entities</a:t>
            </a:r>
            <a:r>
              <a:rPr lang="en"/>
              <a:t>. Can ground to “real world.”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Entity recognition:</a:t>
            </a:r>
            <a:r>
              <a:rPr lang="en"/>
              <a:t> </a:t>
            </a:r>
            <a:r>
              <a:rPr lang="en" u="sng"/>
              <a:t>identify</a:t>
            </a:r>
            <a:r>
              <a:rPr lang="en"/>
              <a:t> entities </a:t>
            </a:r>
            <a:r>
              <a:rPr lang="en">
                <a:solidFill>
                  <a:srgbClr val="666666"/>
                </a:solidFill>
              </a:rPr>
              <a:t>(“NER”)</a:t>
            </a:r>
            <a:endParaRPr b="1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Resolution:</a:t>
            </a:r>
            <a:r>
              <a:rPr lang="en"/>
              <a:t> </a:t>
            </a:r>
            <a:r>
              <a:rPr lang="en" u="sng"/>
              <a:t>ground</a:t>
            </a:r>
            <a:r>
              <a:rPr lang="en"/>
              <a:t> identified entities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Coreference:</a:t>
            </a:r>
            <a:r>
              <a:rPr lang="en"/>
              <a:t> recognize things that </a:t>
            </a:r>
            <a:r>
              <a:rPr lang="en" u="sng"/>
              <a:t>refer</a:t>
            </a:r>
            <a:r>
              <a:rPr lang="en"/>
              <a:t> to entities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Relation extraction:</a:t>
            </a:r>
            <a:r>
              <a:rPr lang="en"/>
              <a:t> </a:t>
            </a:r>
            <a:r>
              <a:rPr lang="en" u="sng"/>
              <a:t>describe</a:t>
            </a:r>
            <a:r>
              <a:rPr lang="en"/>
              <a:t> entities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Caveats / Limitations of IE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IE != full semantic understanding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Only try to understand </a:t>
            </a:r>
            <a:r>
              <a:rPr i="1" lang="en"/>
              <a:t>parts</a:t>
            </a:r>
            <a:r>
              <a:rPr lang="en"/>
              <a:t> of language: entities and their surroundings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Ex: building a knowledge base - OK to have low per-sentence recall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extend further: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Semantic Role Labeling</a:t>
            </a:r>
            <a:r>
              <a:rPr lang="en"/>
              <a:t> (predicate-argument relations)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Semantic Parsing</a:t>
            </a:r>
            <a:r>
              <a:rPr lang="en"/>
              <a:t> (build on entity recognition + SRL)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Multi-modal </a:t>
            </a:r>
            <a:r>
              <a:rPr lang="en"/>
              <a:t>models (text + images)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Grounding of “concepts” (e.g. “red” = </a:t>
            </a:r>
            <a:r>
              <a:rPr lang="en">
                <a:highlight>
                  <a:srgbClr val="FF0000"/>
                </a:highlight>
              </a:rPr>
              <a:t>     </a:t>
            </a:r>
            <a:r>
              <a:rPr lang="en"/>
              <a:t>, “cat” = </a:t>
            </a:r>
            <a:r>
              <a:rPr lang="en"/>
              <a:t>🐱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Entity Recognition (NER)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Entity Recognition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Base-level IE task. Find things, assign them a type.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KzYSadhFJv6.png"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837" y="1797075"/>
            <a:ext cx="6106325" cy="30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