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48b8f7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48b8f7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f47fda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f47fda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48b8f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48b8f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e6685e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7e6685e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inference: MAP (argmax) and marginal (probabilities). Use Viterbi and Forward-Backward, respectively.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7e6685e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7e6685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7e6685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7e6685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48b8f7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48b8f7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7e6685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7e6685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48b8f7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848b8f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cipy.org/doc/scipy-0.18.1/reference/generated/scipy.misc.logsumexp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cipy.org/doc/scipy-0.18.1/reference/generated/scipy.misc.logsumex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4: Office Hour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309475" y="3116575"/>
            <a:ext cx="4196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Nov. 17,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227848" y="1217241"/>
            <a:ext cx="868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to convert log(prob) to something usable for alpha, beta, Viterbi equations??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log ( α(i,t) ) 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p(w | t) x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log</a:t>
            </a:r>
            <a:r>
              <a:rPr lang="en">
                <a:solidFill>
                  <a:srgbClr val="FF0000"/>
                </a:solidFill>
              </a:rPr>
              <a:t>sum</a:t>
            </a:r>
            <a:r>
              <a:rPr lang="en">
                <a:solidFill>
                  <a:srgbClr val="666666"/>
                </a:solidFill>
              </a:rPr>
              <a:t>exp</a:t>
            </a:r>
            <a:r>
              <a:rPr lang="en">
                <a:solidFill>
                  <a:srgbClr val="000000"/>
                </a:solidFill>
              </a:rPr>
              <a:t>() continued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25900" y="1216652"/>
            <a:ext cx="868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to convert log(prob) to something usable for alpha, beta, Viterbi equations??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log ( α(i,t) ) 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p(w | t) x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= log(pw x </a:t>
            </a:r>
            <a:r>
              <a:rPr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p0 x a0 + p1 x a1 + p2 x a2]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)    		# Re-write</a:t>
            </a:r>
            <a:b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	= log(pw) + log( </a:t>
            </a:r>
            <a:r>
              <a:rPr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p0 x a0 + p1 x a1 + p2 x a2]  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	# Log of product = sum of logs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= log(pw) + </a:t>
            </a:r>
            <a:r>
              <a:rPr b="1"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log(p0 x a0)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log(p1 x a1)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log(p2 x a2)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log(p3 x a3) 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26269" y="1219162"/>
            <a:ext cx="868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to convert log(prob) to something usable for alpha, beta, Viterbi equations??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log ( α(i,t) ) 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p(w | t) x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= log(pw x </a:t>
            </a:r>
            <a:r>
              <a:rPr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p0 x a0 + p1 x a1 + p2 x a2]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)    		# Re-write</a:t>
            </a:r>
            <a:b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	= log(pw) + log( </a:t>
            </a:r>
            <a:r>
              <a:rPr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 p0 x a0 + p1 x a1 + p2 x a2]  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	# Log of product = sum of logs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= log(pw) + </a:t>
            </a:r>
            <a:r>
              <a:rPr b="1" lang="en" sz="16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log(p0 x a0)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log(p1 x a1)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log(p2 x a2)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log(p3 x a3) 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</a:t>
            </a:r>
            <a:r>
              <a:rPr lang="en" sz="1600">
                <a:solidFill>
                  <a:srgbClr val="000000"/>
                </a:solidFill>
              </a:rPr>
              <a:t>= log(pw) + </a:t>
            </a:r>
            <a:r>
              <a:rPr b="1" lang="en" sz="1600">
                <a:solidFill>
                  <a:srgbClr val="0000FF"/>
                </a:solidFill>
              </a:rPr>
              <a:t>log</a:t>
            </a:r>
            <a:r>
              <a:rPr b="1" lang="en" sz="1600">
                <a:solidFill>
                  <a:srgbClr val="FF0000"/>
                </a:solidFill>
              </a:rPr>
              <a:t>sum</a:t>
            </a:r>
            <a:r>
              <a:rPr b="1" lang="en" sz="1600">
                <a:solidFill>
                  <a:srgbClr val="666666"/>
                </a:solidFill>
              </a:rPr>
              <a:t>exp</a:t>
            </a:r>
            <a:r>
              <a:rPr lang="en" sz="1600"/>
              <a:t>( </a:t>
            </a:r>
            <a:r>
              <a:rPr b="1" lang="en" sz="1600"/>
              <a:t>[ </a:t>
            </a:r>
            <a:r>
              <a:rPr lang="en" sz="1600"/>
              <a:t>log(p0 x a0), log(p0 x a0), log(p0 x a0), log(p0 x a0) </a:t>
            </a:r>
            <a:r>
              <a:rPr b="1" lang="en" sz="1600"/>
              <a:t>]</a:t>
            </a:r>
            <a:r>
              <a:rPr lang="en" sz="1600"/>
              <a:t> )</a:t>
            </a:r>
            <a:br>
              <a:rPr lang="en" sz="1600"/>
            </a:br>
            <a:r>
              <a:rPr lang="en" sz="1600"/>
              <a:t>= log(pw) + </a:t>
            </a:r>
            <a:r>
              <a:rPr b="1" lang="en" sz="1600">
                <a:solidFill>
                  <a:srgbClr val="0000FF"/>
                </a:solidFill>
              </a:rPr>
              <a:t>log</a:t>
            </a:r>
            <a:r>
              <a:rPr b="1" lang="en" sz="1600">
                <a:solidFill>
                  <a:srgbClr val="FF0000"/>
                </a:solidFill>
              </a:rPr>
              <a:t>sum</a:t>
            </a:r>
            <a:r>
              <a:rPr b="1" lang="en" sz="1600">
                <a:solidFill>
                  <a:srgbClr val="666666"/>
                </a:solidFill>
              </a:rPr>
              <a:t>exp</a:t>
            </a:r>
            <a:r>
              <a:rPr lang="en" sz="1600"/>
              <a:t>( </a:t>
            </a:r>
            <a:r>
              <a:rPr b="1" lang="en" sz="1600"/>
              <a:t>[ </a:t>
            </a:r>
            <a:r>
              <a:rPr lang="en" sz="1600"/>
              <a:t>log(p0)+log(a0), log(p1)+log(a1), log(p2)+log(a2), log(p3)+log(a3) </a:t>
            </a:r>
            <a:r>
              <a:rPr b="1" lang="en" sz="1600"/>
              <a:t>]</a:t>
            </a:r>
            <a:r>
              <a:rPr lang="en" sz="1600"/>
              <a:t> 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 agenda: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A4 released: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 1:  Part of Speech tagging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function logsumexp()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Tagging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1 -- part of speech tagging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Speech Tagging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Hidden Markov Models (HMMs)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Words are output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Parts of speech are hidden states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4235111" y="2658875"/>
            <a:ext cx="4361564" cy="1988400"/>
            <a:chOff x="2174311" y="1719200"/>
            <a:chExt cx="4361564" cy="1988400"/>
          </a:xfrm>
        </p:grpSpPr>
        <p:sp>
          <p:nvSpPr>
            <p:cNvPr id="77" name="Google Shape;77;p15"/>
            <p:cNvSpPr/>
            <p:nvPr/>
          </p:nvSpPr>
          <p:spPr>
            <a:xfrm>
              <a:off x="3404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547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690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404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ate</a:t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47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690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food</a:t>
              </a:r>
              <a:endParaRPr/>
            </a:p>
          </p:txBody>
        </p:sp>
        <p:cxnSp>
          <p:nvCxnSpPr>
            <p:cNvPr id="83" name="Google Shape;83;p15"/>
            <p:cNvCxnSpPr>
              <a:stCxn id="77" idx="4"/>
              <a:endCxn id="80" idx="0"/>
            </p:cNvCxnSpPr>
            <p:nvPr/>
          </p:nvCxnSpPr>
          <p:spPr>
            <a:xfrm>
              <a:off x="3827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4970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113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5"/>
            <p:cNvCxnSpPr>
              <a:stCxn id="77" idx="6"/>
              <a:endCxn id="78" idx="2"/>
            </p:cNvCxnSpPr>
            <p:nvPr/>
          </p:nvCxnSpPr>
          <p:spPr>
            <a:xfrm>
              <a:off x="4249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5392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" name="Google Shape;88;p15"/>
            <p:cNvSpPr/>
            <p:nvPr/>
          </p:nvSpPr>
          <p:spPr>
            <a:xfrm>
              <a:off x="2261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174311" y="2862200"/>
              <a:ext cx="10323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James</a:t>
              </a:r>
              <a:endParaRPr/>
            </a:p>
          </p:txBody>
        </p:sp>
        <p:cxnSp>
          <p:nvCxnSpPr>
            <p:cNvPr id="90" name="Google Shape;90;p15"/>
            <p:cNvCxnSpPr/>
            <p:nvPr/>
          </p:nvCxnSpPr>
          <p:spPr>
            <a:xfrm>
              <a:off x="2684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3106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Terminology </a:t>
            </a:r>
            <a:endParaRPr b="1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Parts of the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 : observed nodes (i.e. words)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</a:t>
            </a:r>
            <a:r>
              <a:rPr b="1" baseline="-25000" lang="en"/>
              <a:t>i</a:t>
            </a:r>
            <a:r>
              <a:rPr lang="en"/>
              <a:t> : hidden nodes (i.e. POS tags) - </a:t>
            </a:r>
            <a:r>
              <a:rPr i="1" lang="en"/>
              <a:t>usually, try to predict these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Transitions: </a:t>
            </a:r>
            <a:r>
              <a:rPr b="1" lang="en">
                <a:solidFill>
                  <a:srgbClr val="9900FF"/>
                </a:solidFill>
              </a:rPr>
              <a:t>p(y</a:t>
            </a:r>
            <a:r>
              <a:rPr b="1" baseline="-25000" lang="en">
                <a:solidFill>
                  <a:srgbClr val="9900FF"/>
                </a:solidFill>
              </a:rPr>
              <a:t>i</a:t>
            </a:r>
            <a:r>
              <a:rPr b="1" lang="en">
                <a:solidFill>
                  <a:srgbClr val="9900FF"/>
                </a:solidFill>
              </a:rPr>
              <a:t> | y</a:t>
            </a:r>
            <a:r>
              <a:rPr b="1" baseline="-25000" lang="en">
                <a:solidFill>
                  <a:srgbClr val="9900FF"/>
                </a:solidFill>
              </a:rPr>
              <a:t>i-1</a:t>
            </a:r>
            <a:r>
              <a:rPr b="1" lang="en">
                <a:solidFill>
                  <a:srgbClr val="9900FF"/>
                </a:solidFill>
              </a:rPr>
              <a:t>)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i="1" lang="en">
                <a:solidFill>
                  <a:srgbClr val="999999"/>
                </a:solidFill>
              </a:rPr>
              <a:t>(horizontal arrows)</a:t>
            </a:r>
            <a:endParaRPr i="1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Emissions: </a:t>
            </a:r>
            <a:r>
              <a:rPr b="1" lang="en">
                <a:solidFill>
                  <a:srgbClr val="0000FF"/>
                </a:solidFill>
              </a:rPr>
              <a:t>p(x</a:t>
            </a:r>
            <a:r>
              <a:rPr b="1" baseline="-25000" lang="en">
                <a:solidFill>
                  <a:srgbClr val="0000FF"/>
                </a:solidFill>
              </a:rPr>
              <a:t>i</a:t>
            </a:r>
            <a:r>
              <a:rPr b="1" lang="en">
                <a:solidFill>
                  <a:srgbClr val="0000FF"/>
                </a:solidFill>
              </a:rPr>
              <a:t> | y</a:t>
            </a:r>
            <a:r>
              <a:rPr b="1" baseline="-25000" lang="en">
                <a:solidFill>
                  <a:srgbClr val="0000FF"/>
                </a:solidFill>
              </a:rPr>
              <a:t>i</a:t>
            </a:r>
            <a:r>
              <a:rPr b="1" lang="en">
                <a:solidFill>
                  <a:srgbClr val="0000FF"/>
                </a:solidFill>
              </a:rPr>
              <a:t>) </a:t>
            </a:r>
            <a:r>
              <a:rPr i="1" lang="en">
                <a:solidFill>
                  <a:srgbClr val="999999"/>
                </a:solidFill>
              </a:rPr>
              <a:t>(vertical arrows)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Things to Do: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Training:</a:t>
            </a:r>
            <a:r>
              <a:rPr lang="en">
                <a:solidFill>
                  <a:srgbClr val="000000"/>
                </a:solidFill>
              </a:rPr>
              <a:t> learn p(y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| y</a:t>
            </a:r>
            <a:r>
              <a:rPr baseline="-25000" lang="en">
                <a:solidFill>
                  <a:srgbClr val="000000"/>
                </a:solidFill>
              </a:rPr>
              <a:t>i-1</a:t>
            </a:r>
            <a:r>
              <a:rPr lang="en">
                <a:solidFill>
                  <a:srgbClr val="000000"/>
                </a:solidFill>
              </a:rPr>
              <a:t>) and p(x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| y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Inference:</a:t>
            </a:r>
            <a:r>
              <a:rPr lang="en">
                <a:solidFill>
                  <a:srgbClr val="000000"/>
                </a:solidFill>
              </a:rPr>
              <a:t> given </a:t>
            </a:r>
            <a:r>
              <a:rPr lang="en"/>
              <a:t>x</a:t>
            </a:r>
            <a:r>
              <a:rPr baseline="-25000" lang="en"/>
              <a:t>i </a:t>
            </a:r>
            <a:r>
              <a:rPr lang="en">
                <a:solidFill>
                  <a:srgbClr val="000000"/>
                </a:solidFill>
              </a:rPr>
              <a:t>, infer 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>
                <a:solidFill>
                  <a:srgbClr val="000000"/>
                </a:solidFill>
              </a:rPr>
              <a:t> or p(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| x</a:t>
            </a:r>
            <a:r>
              <a:rPr baseline="-25000" lang="en"/>
              <a:t>i</a:t>
            </a:r>
            <a:r>
              <a:rPr lang="en"/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count and normalize! (</a:t>
            </a:r>
            <a:r>
              <a:rPr i="1" lang="en"/>
              <a:t>over training data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Transitions: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p(y</a:t>
            </a:r>
            <a:r>
              <a:rPr baseline="-25000" lang="en">
                <a:solidFill>
                  <a:srgbClr val="9900FF"/>
                </a:solidFill>
              </a:rPr>
              <a:t>i</a:t>
            </a:r>
            <a:r>
              <a:rPr lang="en">
                <a:solidFill>
                  <a:srgbClr val="9900FF"/>
                </a:solidFill>
              </a:rPr>
              <a:t> | y</a:t>
            </a:r>
            <a:r>
              <a:rPr baseline="-25000" lang="en">
                <a:solidFill>
                  <a:srgbClr val="9900FF"/>
                </a:solidFill>
              </a:rPr>
              <a:t>i-1</a:t>
            </a:r>
            <a:r>
              <a:rPr lang="en">
                <a:solidFill>
                  <a:srgbClr val="9900FF"/>
                </a:solidFill>
              </a:rPr>
              <a:t>)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c(N,V)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c(V, DT)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c(DT, N)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Emissions: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p(x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| y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 James)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c(V, ate)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c(DT, the) = 1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c(N, food) = 1</a:t>
            </a:r>
            <a:endParaRPr sz="1400"/>
          </a:p>
        </p:txBody>
      </p:sp>
      <p:sp>
        <p:nvSpPr>
          <p:cNvPr id="103" name="Google Shape;103;p17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Training </a:t>
            </a:r>
            <a:endParaRPr b="1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701711" y="2354075"/>
            <a:ext cx="4361564" cy="1988400"/>
            <a:chOff x="2174311" y="1719200"/>
            <a:chExt cx="4361564" cy="1988400"/>
          </a:xfrm>
        </p:grpSpPr>
        <p:sp>
          <p:nvSpPr>
            <p:cNvPr id="106" name="Google Shape;106;p17"/>
            <p:cNvSpPr/>
            <p:nvPr/>
          </p:nvSpPr>
          <p:spPr>
            <a:xfrm>
              <a:off x="3404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547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DT</a:t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690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404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ate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547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690475" y="2862200"/>
              <a:ext cx="8454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food</a:t>
              </a:r>
              <a:endParaRPr/>
            </a:p>
          </p:txBody>
        </p:sp>
        <p:cxnSp>
          <p:nvCxnSpPr>
            <p:cNvPr id="112" name="Google Shape;112;p17"/>
            <p:cNvCxnSpPr>
              <a:stCxn id="106" idx="4"/>
              <a:endCxn id="109" idx="0"/>
            </p:cNvCxnSpPr>
            <p:nvPr/>
          </p:nvCxnSpPr>
          <p:spPr>
            <a:xfrm>
              <a:off x="3827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4970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6113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7"/>
            <p:cNvCxnSpPr>
              <a:stCxn id="106" idx="6"/>
              <a:endCxn id="107" idx="2"/>
            </p:cNvCxnSpPr>
            <p:nvPr/>
          </p:nvCxnSpPr>
          <p:spPr>
            <a:xfrm>
              <a:off x="4249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5392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17"/>
            <p:cNvSpPr/>
            <p:nvPr/>
          </p:nvSpPr>
          <p:spPr>
            <a:xfrm>
              <a:off x="2261475" y="1719200"/>
              <a:ext cx="845400" cy="84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174311" y="2862200"/>
              <a:ext cx="1032300" cy="8454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James</a:t>
              </a:r>
              <a:endParaRPr/>
            </a:p>
          </p:txBody>
        </p:sp>
        <p:cxnSp>
          <p:nvCxnSpPr>
            <p:cNvPr id="119" name="Google Shape;119;p17"/>
            <p:cNvCxnSpPr/>
            <p:nvPr/>
          </p:nvCxnSpPr>
          <p:spPr>
            <a:xfrm>
              <a:off x="2684175" y="2564600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3106875" y="2141900"/>
              <a:ext cx="2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3404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547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690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404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547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690475" y="2862200"/>
            <a:ext cx="8454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cxnSp>
        <p:nvCxnSpPr>
          <p:cNvPr id="131" name="Google Shape;131;p18"/>
          <p:cNvCxnSpPr>
            <a:stCxn id="125" idx="4"/>
            <a:endCxn id="128" idx="0"/>
          </p:cNvCxnSpPr>
          <p:nvPr/>
        </p:nvCxnSpPr>
        <p:spPr>
          <a:xfrm>
            <a:off x="3827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4970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6113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5" idx="6"/>
            <a:endCxn id="126" idx="2"/>
          </p:cNvCxnSpPr>
          <p:nvPr/>
        </p:nvCxnSpPr>
        <p:spPr>
          <a:xfrm>
            <a:off x="4249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5392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814200" y="328800"/>
            <a:ext cx="39618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HMMs: POS Inference </a:t>
            </a:r>
            <a:r>
              <a:rPr lang="en"/>
              <a:t>(week 7 slides)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261475" y="1719200"/>
            <a:ext cx="845400" cy="84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174311" y="2862200"/>
            <a:ext cx="1032300" cy="845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>
            <a:off x="2684175" y="2564600"/>
            <a:ext cx="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3106875" y="21419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 1 -- </a:t>
            </a:r>
            <a:r>
              <a:rPr lang="en"/>
              <a:t>part of speech tagging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Forward-Backward algorithm (slides -- week 7 </a:t>
            </a:r>
            <a:r>
              <a:rPr i="1" lang="en"/>
              <a:t>Part of Speech Tagging</a:t>
            </a:r>
            <a:r>
              <a:rPr lang="en"/>
              <a:t>)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Math:  	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α(i,t)=p(wi | t) × ∑  p(t | t′) × α(i−1,t′) </a:t>
            </a:r>
            <a:r>
              <a:rPr lang="en" sz="1250">
                <a:latin typeface="Helvetica Neue"/>
                <a:ea typeface="Helvetica Neue"/>
                <a:cs typeface="Helvetica Neue"/>
                <a:sym typeface="Helvetica Neue"/>
              </a:rPr>
              <a:t>         	</a:t>
            </a:r>
            <a:r>
              <a:rPr lang="en"/>
              <a:t># </a:t>
            </a:r>
            <a:r>
              <a:rPr i="1" lang="en"/>
              <a:t>Forward term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β(i−1,t)=∑  p(wi | t′) × p(t′ | t) ×  β(i,t′)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1250">
                <a:latin typeface="Helvetica Neue"/>
                <a:ea typeface="Helvetica Neue"/>
                <a:cs typeface="Helvetica Neue"/>
                <a:sym typeface="Helvetica Neue"/>
              </a:rPr>
              <a:t>        	</a:t>
            </a:r>
            <a:r>
              <a:rPr i="1" lang="en"/>
              <a:t># Backward term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 </a:t>
            </a:r>
            <a:r>
              <a:rPr lang="en" sz="1250">
                <a:latin typeface="Helvetica Neue"/>
                <a:ea typeface="Helvetica Neue"/>
                <a:cs typeface="Helvetica Neue"/>
                <a:sym typeface="Helvetica Neue"/>
              </a:rPr>
              <a:t> 	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p(wi | t) = “</a:t>
            </a: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emission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” = probability of observed word w</a:t>
            </a:r>
            <a:r>
              <a:rPr baseline="-25000" lang="en" sz="1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in position i given POS term, t.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	p(t | t′) = “</a:t>
            </a: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transition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” = prob’y of term t’ in prev pos’n leading to t in current position.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2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531275" y="2349800"/>
            <a:ext cx="62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6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′ 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906375" y="2738275"/>
            <a:ext cx="62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" sz="6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′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complication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 function: 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scipy.misc.logsumexp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previous forward-backward equations you have terms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α(i,t)= p(w | t) x [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However</a:t>
            </a:r>
            <a:r>
              <a:rPr lang="en"/>
              <a:t>, p(),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en"/>
              <a:t>(), β() </a:t>
            </a:r>
            <a:r>
              <a:rPr i="1" lang="en"/>
              <a:t>will be expressed </a:t>
            </a:r>
            <a:r>
              <a:rPr lang="en"/>
              <a:t>as </a:t>
            </a:r>
            <a:r>
              <a:rPr i="1" lang="en"/>
              <a:t>log-probabilities</a:t>
            </a:r>
            <a:r>
              <a:rPr lang="en"/>
              <a:t> </a:t>
            </a:r>
            <a:r>
              <a:rPr i="1" lang="en"/>
              <a:t>t</a:t>
            </a:r>
            <a:r>
              <a:rPr i="1" lang="en"/>
              <a:t>o avoid under-flow problem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log ( α(i,t) ) 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  p(w | t) x [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]   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log   p(w | t) + log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[ 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p(t | 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× α(i−1,t</a:t>
            </a:r>
            <a:r>
              <a:rPr b="1" baseline="-25000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4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] 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≠ log( p(w | t) + log( p(t | t</a:t>
            </a:r>
            <a:r>
              <a:rPr b="1" baseline="-25000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) + log( α(i−1,t</a:t>
            </a:r>
            <a:r>
              <a:rPr b="1" baseline="-25000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) + …  !!!</a:t>
            </a:r>
            <a:endParaRPr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 </a:t>
            </a:r>
            <a:r>
              <a:rPr i="1" lang="en"/>
              <a:t>therapy</a:t>
            </a:r>
            <a:r>
              <a:rPr lang="en"/>
              <a:t> -- </a:t>
            </a:r>
            <a:r>
              <a:rPr lang="en">
                <a:solidFill>
                  <a:srgbClr val="0000FF"/>
                </a:solidFill>
              </a:rPr>
              <a:t>log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sum</a:t>
            </a:r>
            <a:r>
              <a:rPr lang="en">
                <a:solidFill>
                  <a:srgbClr val="666666"/>
                </a:solidFill>
              </a:rPr>
              <a:t>exp</a:t>
            </a:r>
            <a:r>
              <a:rPr lang="en">
                <a:solidFill>
                  <a:srgbClr val="0000FF"/>
                </a:solidFill>
              </a:rPr>
              <a:t>()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25225"/>
            <a:ext cx="868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to convert log(prob) to something usable for alpha, beta, Viterbi equations??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Convenience function: 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scipy.misc.logsumexp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equation for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α,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/>
              <a:t>we need to  convert all probability terms to non-log, do some sums then reconvert back to log.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log</a:t>
            </a:r>
            <a:r>
              <a:rPr b="1" lang="en">
                <a:solidFill>
                  <a:srgbClr val="FF0000"/>
                </a:solidFill>
              </a:rPr>
              <a:t>sum</a:t>
            </a:r>
            <a:r>
              <a:rPr b="1" lang="en">
                <a:solidFill>
                  <a:srgbClr val="666666"/>
                </a:solidFill>
              </a:rPr>
              <a:t>exp</a:t>
            </a:r>
            <a:r>
              <a:rPr lang="en"/>
              <a:t>( [a, b, c, d] ) = </a:t>
            </a:r>
            <a:r>
              <a:rPr b="1" lang="en">
                <a:solidFill>
                  <a:srgbClr val="0000FF"/>
                </a:solidFill>
              </a:rPr>
              <a:t>log</a:t>
            </a:r>
            <a:r>
              <a:rPr lang="en"/>
              <a:t>(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a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b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c</a:t>
            </a:r>
            <a:r>
              <a:rPr lang="en"/>
              <a:t>  </a:t>
            </a:r>
            <a:r>
              <a:rPr b="1" lang="en">
                <a:solidFill>
                  <a:srgbClr val="FF0000"/>
                </a:solidFill>
              </a:rPr>
              <a:t>+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</a:rPr>
              <a:t>e</a:t>
            </a:r>
            <a:r>
              <a:rPr b="1" baseline="30000" lang="en">
                <a:solidFill>
                  <a:srgbClr val="666666"/>
                </a:solidFill>
              </a:rPr>
              <a:t>d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function name says what it does:  </a:t>
            </a:r>
            <a:br>
              <a:rPr lang="en"/>
            </a:br>
            <a:r>
              <a:rPr lang="en"/>
              <a:t>	(1) take </a:t>
            </a:r>
            <a:r>
              <a:rPr b="1" lang="en">
                <a:solidFill>
                  <a:srgbClr val="666666"/>
                </a:solidFill>
              </a:rPr>
              <a:t>exp</a:t>
            </a:r>
            <a:r>
              <a:rPr lang="en"/>
              <a:t>, </a:t>
            </a:r>
            <a:br>
              <a:rPr lang="en"/>
            </a:br>
            <a:r>
              <a:rPr lang="en"/>
              <a:t>	(2) </a:t>
            </a:r>
            <a:r>
              <a:rPr b="1" lang="en">
                <a:solidFill>
                  <a:srgbClr val="FF0000"/>
                </a:solidFill>
              </a:rPr>
              <a:t>sum</a:t>
            </a:r>
            <a:r>
              <a:rPr lang="en"/>
              <a:t> terms  </a:t>
            </a:r>
            <a:br>
              <a:rPr lang="en"/>
            </a:br>
            <a:r>
              <a:rPr lang="en"/>
              <a:t>	(3) take </a:t>
            </a:r>
            <a:r>
              <a:rPr b="1" lang="en">
                <a:solidFill>
                  <a:srgbClr val="0000FF"/>
                </a:solidFill>
              </a:rPr>
              <a:t>log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