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5E96A0D-1F8D-4158-B952-DF510C1FB426}">
  <a:tblStyle styleId="{B5E96A0D-1F8D-4158-B952-DF510C1FB42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9c8d5a5c8_2_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49c8d5a5c8_2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Speaker FirstName</a:t>
            </a:r>
            <a:endParaRPr/>
          </a:p>
          <a:p>
            <a:pPr indent="0" lvl="0" marL="0" rtl="0" algn="l">
              <a:lnSpc>
                <a:spcPct val="100000"/>
              </a:lnSpc>
              <a:spcBef>
                <a:spcPts val="0"/>
              </a:spcBef>
              <a:spcAft>
                <a:spcPts val="0"/>
              </a:spcAft>
              <a:buSzPts val="1400"/>
              <a:buNone/>
            </a:pPr>
            <a:r>
              <a:rPr lang="en"/>
              <a:t>Speaker Script or Notes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a4cc16b2b_6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4a4cc16b2b_6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Speaker Name: Alan, 1 min</a:t>
            </a:r>
            <a:endParaRPr/>
          </a:p>
          <a:p>
            <a:pPr indent="0" lvl="0" marL="0" rtl="0" algn="l">
              <a:lnSpc>
                <a:spcPct val="100000"/>
              </a:lnSpc>
              <a:spcBef>
                <a:spcPts val="0"/>
              </a:spcBef>
              <a:spcAft>
                <a:spcPts val="0"/>
              </a:spcAft>
              <a:buSzPts val="1400"/>
              <a:buNone/>
            </a:pPr>
            <a:r>
              <a:rPr lang="en"/>
              <a:t>Speaker Notes:</a:t>
            </a:r>
            <a:endParaRPr/>
          </a:p>
          <a:p>
            <a:pPr indent="0" lvl="0" marL="0" rtl="0" algn="l">
              <a:lnSpc>
                <a:spcPct val="115000"/>
              </a:lnSpc>
              <a:spcBef>
                <a:spcPts val="0"/>
              </a:spcBef>
              <a:spcAft>
                <a:spcPts val="0"/>
              </a:spcAft>
              <a:buSzPts val="1400"/>
              <a:buNone/>
            </a:pPr>
            <a:r>
              <a:t/>
            </a:r>
            <a:endParaRPr sz="1200">
              <a:solidFill>
                <a:srgbClr val="FF0000"/>
              </a:solidFill>
              <a:highlight>
                <a:srgbClr val="FFFFFF"/>
              </a:highlight>
            </a:endParaRPr>
          </a:p>
          <a:p>
            <a:pPr indent="0" lvl="0" marL="0" rtl="0" algn="l">
              <a:lnSpc>
                <a:spcPct val="138000"/>
              </a:lnSpc>
              <a:spcBef>
                <a:spcPts val="300"/>
              </a:spcBef>
              <a:spcAft>
                <a:spcPts val="0"/>
              </a:spcAft>
              <a:buSzPts val="1400"/>
              <a:buNone/>
            </a:pPr>
            <a:r>
              <a:rPr lang="en" sz="1200">
                <a:solidFill>
                  <a:schemeClr val="dk1"/>
                </a:solidFill>
                <a:highlight>
                  <a:srgbClr val="FFFFFF"/>
                </a:highlight>
              </a:rPr>
              <a:t>When first ran the basic sequence-to-sequence model on a small data set, we noticed the issues mentioned in Chen and Bansal (2018). The model generated random and repeated words or didn’t generate enough words at all.  </a:t>
            </a:r>
            <a:endParaRPr sz="1200">
              <a:solidFill>
                <a:schemeClr val="dk1"/>
              </a:solidFill>
              <a:highlight>
                <a:srgbClr val="FFFFFF"/>
              </a:highlight>
            </a:endParaRPr>
          </a:p>
          <a:p>
            <a:pPr indent="0" lvl="0" marL="0" rtl="0" algn="l">
              <a:lnSpc>
                <a:spcPct val="138000"/>
              </a:lnSpc>
              <a:spcBef>
                <a:spcPts val="1200"/>
              </a:spcBef>
              <a:spcAft>
                <a:spcPts val="0"/>
              </a:spcAft>
              <a:buSzPts val="1400"/>
              <a:buNone/>
            </a:pPr>
            <a:r>
              <a:rPr lang="en" sz="1200">
                <a:solidFill>
                  <a:schemeClr val="dk1"/>
                </a:solidFill>
                <a:highlight>
                  <a:srgbClr val="FFFFFF"/>
                </a:highlight>
              </a:rPr>
              <a:t>To diagnose the model with limited machine power, we chose to use target as source, the idea is this should train a model rewrite literally.  We were able to achieve this goal with 113K short sentences without attention in less than 5 Epochs.  During training, we were able to observe the generated sentences get closer and closer to the source, and by Epochs 5, it mostly generating exactly the same as source, which is what we expected because our training source and training target were set to identical.</a:t>
            </a:r>
            <a:endParaRPr sz="1200">
              <a:solidFill>
                <a:schemeClr val="dk1"/>
              </a:solidFill>
              <a:highlight>
                <a:srgbClr val="FFFFFF"/>
              </a:highlight>
            </a:endParaRPr>
          </a:p>
          <a:p>
            <a:pPr indent="0" lvl="0" marL="0" rtl="0" algn="l">
              <a:lnSpc>
                <a:spcPct val="138000"/>
              </a:lnSpc>
              <a:spcBef>
                <a:spcPts val="1200"/>
              </a:spcBef>
              <a:spcAft>
                <a:spcPts val="0"/>
              </a:spcAft>
              <a:buSzPts val="1400"/>
              <a:buNone/>
            </a:pPr>
            <a:r>
              <a:rPr lang="en" sz="1200">
                <a:solidFill>
                  <a:schemeClr val="dk1"/>
                </a:solidFill>
                <a:highlight>
                  <a:srgbClr val="FFFFFF"/>
                </a:highlight>
              </a:rPr>
              <a:t>This test indicated our graph will generate expected outcome based on the data we feed to it.</a:t>
            </a:r>
            <a:endParaRPr sz="1200">
              <a:solidFill>
                <a:schemeClr val="dk1"/>
              </a:solidFill>
              <a:highlight>
                <a:srgbClr val="FFFFFF"/>
              </a:highlight>
            </a:endParaRPr>
          </a:p>
          <a:p>
            <a:pPr indent="0" lvl="0" marL="0" rtl="0" algn="l">
              <a:lnSpc>
                <a:spcPct val="138000"/>
              </a:lnSpc>
              <a:spcBef>
                <a:spcPts val="1200"/>
              </a:spcBef>
              <a:spcAft>
                <a:spcPts val="0"/>
              </a:spcAft>
              <a:buSzPts val="1400"/>
              <a:buNone/>
            </a:pPr>
            <a:r>
              <a:rPr lang="en" sz="1200">
                <a:solidFill>
                  <a:schemeClr val="dk1"/>
                </a:solidFill>
                <a:highlight>
                  <a:srgbClr val="FFFFFF"/>
                </a:highlight>
              </a:rPr>
              <a:t>We then move on to feed all actual data (580K) with attention which is quite memory and CPU consuming.</a:t>
            </a:r>
            <a:endParaRPr sz="1200">
              <a:solidFill>
                <a:schemeClr val="dk1"/>
              </a:solidFill>
              <a:highlight>
                <a:srgbClr val="FFFFFF"/>
              </a:highlight>
            </a:endParaRPr>
          </a:p>
          <a:p>
            <a:pPr indent="0" lvl="0" marL="0" rtl="0" algn="l">
              <a:lnSpc>
                <a:spcPct val="138000"/>
              </a:lnSpc>
              <a:spcBef>
                <a:spcPts val="1200"/>
              </a:spcBef>
              <a:spcAft>
                <a:spcPts val="0"/>
              </a:spcAft>
              <a:buSzPts val="1400"/>
              <a:buNone/>
            </a:pPr>
            <a:r>
              <a:rPr lang="en" sz="1200">
                <a:solidFill>
                  <a:schemeClr val="dk1"/>
                </a:solidFill>
                <a:highlight>
                  <a:srgbClr val="FFFFFF"/>
                </a:highlight>
              </a:rPr>
              <a:t>In addition, we tried tuning the values of key parameters, including learning rate (0.0025), the number of epochs (5), the number of layers(3), embedding dimension (300), dropout rate(0.9).</a:t>
            </a:r>
            <a:endParaRPr sz="1200">
              <a:solidFill>
                <a:schemeClr val="dk1"/>
              </a:solidFill>
              <a:highlight>
                <a:srgbClr val="FFFFFF"/>
              </a:highlight>
            </a:endParaRPr>
          </a:p>
          <a:p>
            <a:pPr indent="0" lvl="0" marL="0" rtl="0" algn="l">
              <a:lnSpc>
                <a:spcPct val="138000"/>
              </a:lnSpc>
              <a:spcBef>
                <a:spcPts val="1200"/>
              </a:spcBef>
              <a:spcAft>
                <a:spcPts val="0"/>
              </a:spcAft>
              <a:buSzPts val="1400"/>
              <a:buNone/>
            </a:pPr>
            <a:r>
              <a:rPr lang="en" sz="1200">
                <a:solidFill>
                  <a:schemeClr val="dk1"/>
                </a:solidFill>
                <a:highlight>
                  <a:srgbClr val="FFFFFF"/>
                </a:highlight>
              </a:rPr>
              <a:t>When we found the loss kept decreasing, we know that we haven’t reached the minimum loss yet and increased the number of epochs till the loss didn’t change much between epochs. When we see the loss oscillating, we know the learning rate is too high.  Next, increasing the number of layers generally helps generating more meaningful words, but slows down training.  Attention also slows down training dramatically (to the order of dozens)</a:t>
            </a:r>
            <a:endParaRPr sz="1200">
              <a:solidFill>
                <a:schemeClr val="dk1"/>
              </a:solidFill>
              <a:highlight>
                <a:srgbClr val="FFFFFF"/>
              </a:highlight>
            </a:endParaRPr>
          </a:p>
          <a:p>
            <a:pPr indent="0" lvl="0" marL="0" rtl="0" algn="l">
              <a:lnSpc>
                <a:spcPct val="138000"/>
              </a:lnSpc>
              <a:spcBef>
                <a:spcPts val="1200"/>
              </a:spcBef>
              <a:spcAft>
                <a:spcPts val="0"/>
              </a:spcAft>
              <a:buSzPts val="1400"/>
              <a:buNone/>
            </a:pPr>
            <a:r>
              <a:rPr lang="en" sz="1200">
                <a:solidFill>
                  <a:schemeClr val="dk1"/>
                </a:solidFill>
                <a:highlight>
                  <a:srgbClr val="FFFFFF"/>
                </a:highlight>
              </a:rPr>
              <a:t>Defining the vocabulary is a little tricky here. We built the vocabulary based on the input (selected sentences) and output of the seq2seq model, not the whole articles. It’s a surprise, when the vocabulary was expanded to cover the full contents, the output was worse. When we saw the very common words generated, we were thinking about removing stop words. However, we don’t think we should remove stop words from the source or target as they are useful in generating natural language.</a:t>
            </a:r>
            <a:endParaRPr sz="1200">
              <a:solidFill>
                <a:schemeClr val="dk1"/>
              </a:solidFill>
              <a:highlight>
                <a:srgbClr val="FFFFFF"/>
              </a:highlight>
            </a:endParaRPr>
          </a:p>
          <a:p>
            <a:pPr indent="0" lvl="0" marL="0" rtl="0" algn="l">
              <a:lnSpc>
                <a:spcPct val="138000"/>
              </a:lnSpc>
              <a:spcBef>
                <a:spcPts val="1200"/>
              </a:spcBef>
              <a:spcAft>
                <a:spcPts val="0"/>
              </a:spcAft>
              <a:buSzPts val="1400"/>
              <a:buNone/>
            </a:pPr>
            <a:r>
              <a:rPr lang="en" sz="1200">
                <a:solidFill>
                  <a:schemeClr val="dk1"/>
                </a:solidFill>
                <a:highlight>
                  <a:srgbClr val="FFFFFF"/>
                </a:highlight>
              </a:rPr>
              <a:t>In contrary to the machine translation which performs better if read in the source sentence in the reverse order, the model generates better words if read in the source in the original order.</a:t>
            </a:r>
            <a:endParaRPr sz="1200">
              <a:solidFill>
                <a:schemeClr val="dk1"/>
              </a:solidFill>
              <a:highlight>
                <a:srgbClr val="FFFFFF"/>
              </a:highlight>
            </a:endParaRPr>
          </a:p>
          <a:p>
            <a:pPr indent="0" lvl="0" marL="0" rtl="0" algn="l">
              <a:lnSpc>
                <a:spcPct val="115000"/>
              </a:lnSpc>
              <a:spcBef>
                <a:spcPts val="1200"/>
              </a:spcBef>
              <a:spcAft>
                <a:spcPts val="0"/>
              </a:spcAft>
              <a:buSzPts val="1400"/>
              <a:buNone/>
            </a:pPr>
            <a:r>
              <a:t/>
            </a:r>
            <a:endParaRPr sz="1200">
              <a:solidFill>
                <a:schemeClr val="dk1"/>
              </a:solidFill>
              <a:highlight>
                <a:srgbClr val="FFFFFF"/>
              </a:highlight>
            </a:endParaRPr>
          </a:p>
          <a:p>
            <a:pPr indent="0" lvl="0" marL="0" rtl="0" algn="l">
              <a:lnSpc>
                <a:spcPct val="138000"/>
              </a:lnSpc>
              <a:spcBef>
                <a:spcPts val="300"/>
              </a:spcBef>
              <a:spcAft>
                <a:spcPts val="0"/>
              </a:spcAft>
              <a:buSzPts val="1400"/>
              <a:buNone/>
            </a:pPr>
            <a:r>
              <a:t/>
            </a:r>
            <a:endParaRPr sz="1200">
              <a:solidFill>
                <a:schemeClr val="dk1"/>
              </a:solidFill>
            </a:endParaRPr>
          </a:p>
          <a:p>
            <a:pPr indent="0" lvl="0" marL="0" rtl="0" algn="l">
              <a:lnSpc>
                <a:spcPct val="115000"/>
              </a:lnSpc>
              <a:spcBef>
                <a:spcPts val="1200"/>
              </a:spcBef>
              <a:spcAft>
                <a:spcPts val="0"/>
              </a:spcAft>
              <a:buSzPts val="1400"/>
              <a:buNone/>
            </a:pPr>
            <a:r>
              <a:t/>
            </a:r>
            <a:endParaRPr sz="1200">
              <a:solidFill>
                <a:schemeClr val="dk1"/>
              </a:solidFill>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4a4cc16b2b_0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4a4cc16b2b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400"/>
              <a:buNone/>
            </a:pPr>
            <a:r>
              <a:rPr lang="en">
                <a:solidFill>
                  <a:schemeClr val="dk1"/>
                </a:solidFill>
              </a:rPr>
              <a:t>Speaker Name: </a:t>
            </a:r>
            <a:endParaRPr>
              <a:solidFill>
                <a:schemeClr val="dk1"/>
              </a:solidFill>
            </a:endParaRPr>
          </a:p>
          <a:p>
            <a:pPr indent="0" lvl="0" marL="0" rtl="0" algn="l">
              <a:spcBef>
                <a:spcPts val="0"/>
              </a:spcBef>
              <a:spcAft>
                <a:spcPts val="0"/>
              </a:spcAft>
              <a:buSzPts val="1400"/>
              <a:buNone/>
            </a:pPr>
            <a:r>
              <a:rPr lang="en">
                <a:solidFill>
                  <a:schemeClr val="dk1"/>
                </a:solidFill>
              </a:rPr>
              <a:t>Speaker Notes:</a:t>
            </a:r>
            <a:endParaRPr>
              <a:solidFill>
                <a:schemeClr val="dk1"/>
              </a:solidFill>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a4cc16b2b_1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4a4cc16b2b_1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Speaker Name: Cynthia, 1 min</a:t>
            </a:r>
            <a:endParaRPr/>
          </a:p>
          <a:p>
            <a:pPr indent="0" lvl="0" marL="0" rtl="0" algn="l">
              <a:lnSpc>
                <a:spcPct val="100000"/>
              </a:lnSpc>
              <a:spcBef>
                <a:spcPts val="0"/>
              </a:spcBef>
              <a:spcAft>
                <a:spcPts val="0"/>
              </a:spcAft>
              <a:buSzPts val="1400"/>
              <a:buNone/>
            </a:pPr>
            <a:r>
              <a:rPr lang="en"/>
              <a:t>Speaker Notes:</a:t>
            </a:r>
            <a:endParaRPr/>
          </a:p>
          <a:p>
            <a:pPr indent="0" lvl="0" marL="0" rtl="0" algn="l">
              <a:lnSpc>
                <a:spcPct val="138000"/>
              </a:lnSpc>
              <a:spcBef>
                <a:spcPts val="300"/>
              </a:spcBef>
              <a:spcAft>
                <a:spcPts val="0"/>
              </a:spcAft>
              <a:buClr>
                <a:schemeClr val="dk1"/>
              </a:buClr>
              <a:buSzPts val="1100"/>
              <a:buFont typeface="Arial"/>
              <a:buNone/>
            </a:pPr>
            <a:r>
              <a:rPr lang="en" sz="1200">
                <a:solidFill>
                  <a:schemeClr val="dk1"/>
                </a:solidFill>
              </a:rPr>
              <a:t>Document summarization is an important and challenging task in natural language processing. It helps people to extract important information from long document quickly and multiple-document summarization is useful in queries.</a:t>
            </a:r>
            <a:endParaRPr sz="1200">
              <a:solidFill>
                <a:schemeClr val="dk1"/>
              </a:solidFill>
            </a:endParaRPr>
          </a:p>
          <a:p>
            <a:pPr indent="0" lvl="0" marL="0" rtl="0" algn="l">
              <a:lnSpc>
                <a:spcPct val="138000"/>
              </a:lnSpc>
              <a:spcBef>
                <a:spcPts val="1200"/>
              </a:spcBef>
              <a:spcAft>
                <a:spcPts val="0"/>
              </a:spcAft>
              <a:buClr>
                <a:schemeClr val="dk1"/>
              </a:buClr>
              <a:buSzPts val="1100"/>
              <a:buFont typeface="Arial"/>
              <a:buNone/>
            </a:pPr>
            <a:r>
              <a:rPr lang="en" sz="1200">
                <a:solidFill>
                  <a:schemeClr val="dk1"/>
                </a:solidFill>
              </a:rPr>
              <a:t>There are two approaches in summarization. Extractive approach focuses on extracting words or sentences from original document directly by using sentence selection or other compression methods. On the other hand, abstractive approach can rewrite the sentences using new sentences, phrases, or words not seen in the training data. The latter method is similar to how human does summarization. </a:t>
            </a:r>
            <a:endParaRPr sz="1200">
              <a:solidFill>
                <a:schemeClr val="dk1"/>
              </a:solidFill>
            </a:endParaRPr>
          </a:p>
          <a:p>
            <a:pPr indent="0" lvl="0" marL="0" rtl="0" algn="l">
              <a:lnSpc>
                <a:spcPct val="138000"/>
              </a:lnSpc>
              <a:spcBef>
                <a:spcPts val="1200"/>
              </a:spcBef>
              <a:spcAft>
                <a:spcPts val="0"/>
              </a:spcAft>
              <a:buClr>
                <a:schemeClr val="dk1"/>
              </a:buClr>
              <a:buSzPts val="1100"/>
              <a:buFont typeface="Arial"/>
              <a:buNone/>
            </a:pPr>
            <a:r>
              <a:rPr lang="en" sz="1200">
                <a:solidFill>
                  <a:schemeClr val="dk1"/>
                </a:solidFill>
              </a:rPr>
              <a:t>Neural network based abstractive method for text summarization is popular and effective on the CNN/Daily Mail dataset. For this project we combined extractive and abstractive methods to derive summary for the news articles. We apply the neural sequence-to-sequence model with attention on New York Times corpus after selecting salient sentences. </a:t>
            </a:r>
            <a:endParaRPr sz="1200">
              <a:solidFill>
                <a:schemeClr val="dk1"/>
              </a:solidFill>
            </a:endParaRPr>
          </a:p>
          <a:p>
            <a:pPr indent="0" lvl="0" marL="0" rtl="0" algn="l">
              <a:lnSpc>
                <a:spcPct val="138000"/>
              </a:lnSpc>
              <a:spcBef>
                <a:spcPts val="1200"/>
              </a:spcBef>
              <a:spcAft>
                <a:spcPts val="0"/>
              </a:spcAft>
              <a:buClr>
                <a:schemeClr val="dk1"/>
              </a:buClr>
              <a:buSzPts val="1100"/>
              <a:buFont typeface="Arial"/>
              <a:buNone/>
            </a:pPr>
            <a:r>
              <a:rPr lang="en" sz="1200">
                <a:solidFill>
                  <a:schemeClr val="dk1"/>
                </a:solidFill>
              </a:rPr>
              <a:t>The graph-based sentence ranking algorithm itself achieves high ROUGE score, close to the start-of-the-art result on CNN daily dataset</a:t>
            </a:r>
            <a:r>
              <a:rPr lang="en" sz="1200">
                <a:solidFill>
                  <a:schemeClr val="dk1"/>
                </a:solidFill>
              </a:rPr>
              <a:t> though slightly lower ROUGE scores than the baseline which is the lead paragraph. </a:t>
            </a:r>
            <a:r>
              <a:rPr lang="en" sz="1200">
                <a:solidFill>
                  <a:schemeClr val="dk1"/>
                </a:solidFill>
              </a:rPr>
              <a:t>However, applying the sequence-to-sequence model on top of sentence selecting does not improve the score.</a:t>
            </a:r>
            <a:r>
              <a:rPr lang="en" sz="1200">
                <a:solidFill>
                  <a:schemeClr val="dk1"/>
                </a:solidFill>
              </a:rPr>
              <a:t> We have seen the common issues of sequence-to-sequence model, such as generating nonsense words or repetition</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9c8d5a5c8_2_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49c8d5a5c8_2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Speaker Name: Cynthia, 1 min</a:t>
            </a:r>
            <a:endParaRPr/>
          </a:p>
          <a:p>
            <a:pPr indent="0" lvl="0" marL="0" rtl="0" algn="l">
              <a:lnSpc>
                <a:spcPct val="100000"/>
              </a:lnSpc>
              <a:spcBef>
                <a:spcPts val="0"/>
              </a:spcBef>
              <a:spcAft>
                <a:spcPts val="0"/>
              </a:spcAft>
              <a:buSzPts val="1400"/>
              <a:buNone/>
            </a:pPr>
            <a:r>
              <a:rPr lang="en"/>
              <a:t>Speaker Notes:</a:t>
            </a:r>
            <a:endParaRPr/>
          </a:p>
          <a:p>
            <a:pPr indent="0" lvl="0" marL="0" rtl="0" algn="l">
              <a:lnSpc>
                <a:spcPct val="138000"/>
              </a:lnSpc>
              <a:spcBef>
                <a:spcPts val="300"/>
              </a:spcBef>
              <a:spcAft>
                <a:spcPts val="0"/>
              </a:spcAft>
              <a:buClr>
                <a:schemeClr val="dk1"/>
              </a:buClr>
              <a:buSzPts val="1100"/>
              <a:buFont typeface="Arial"/>
              <a:buNone/>
            </a:pPr>
            <a:r>
              <a:rPr lang="en" sz="1200">
                <a:solidFill>
                  <a:schemeClr val="dk1"/>
                </a:solidFill>
              </a:rPr>
              <a:t>Understanding the full breath of data processing including original text is important for properly studying NLP based summarization. We prefer to preprocess the text ourselves instead of using the pre-processed CNN/daily mail data.  Further, the CNN data is commonly used in recent works of neural models and we worry about that the whole industry is overfitting the models using the same dataset. That’s why we chose New York Times corpus. There are about 650k articles with abstract.</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sz="1200">
                <a:solidFill>
                  <a:schemeClr val="dk1"/>
                </a:solidFill>
              </a:rPr>
              <a:t>We downloaded the 3 GB zipped dataset and wrote a bash script to extract required fields into a consolidated csv file.</a:t>
            </a:r>
            <a:endParaRPr i="1"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SzPts val="1100"/>
              <a:buNone/>
            </a:pPr>
            <a:r>
              <a:rPr lang="en" sz="1200">
                <a:solidFill>
                  <a:schemeClr val="dk1"/>
                </a:solidFill>
              </a:rPr>
              <a:t>We compared multiple tokenization and sentence segmentation functions. Though the word_tokenize function from NLTK is good, the sentence segmentation didn’t work well for our data. For example, if there is no space between two sentences, the NLTK function cannot separate them, it also could not separate sentences by “;”. After evaluating our options, we created a customized sentence segmentation and tokenization function by adding several rules, such as checking whether next letter is capitalized and the previous letter is lowercase (so the U.S. is not an end of sentence). </a:t>
            </a:r>
            <a:endParaRPr sz="1200">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a:p>
            <a:pPr indent="0" lvl="0" marL="0" rtl="0" algn="l">
              <a:lnSpc>
                <a:spcPct val="100000"/>
              </a:lnSpc>
              <a:spcBef>
                <a:spcPts val="0"/>
              </a:spcBef>
              <a:spcAft>
                <a:spcPts val="0"/>
              </a:spcAft>
              <a:buSzPts val="1100"/>
              <a:buNone/>
            </a:pPr>
            <a:r>
              <a:rPr i="1" lang="en" sz="1200">
                <a:solidFill>
                  <a:schemeClr val="dk1"/>
                </a:solidFill>
              </a:rPr>
              <a:t>We decided not to perform stemming because the tense in new articles should be preserved as much as we can.</a:t>
            </a:r>
            <a:endParaRPr i="1"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Next, we studied importing pre-trained embedding and sentence embedding. While word2vec could be successfully used to embed our input, it was not able to generate</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cohesive output by itself. One more challenge with pre-trained embedding is that they are quite slow to embed full sentences with any kind of meaningful weight (either</a:t>
            </a:r>
            <a:endParaRPr sz="1200">
              <a:solidFill>
                <a:schemeClr val="dk1"/>
              </a:solidFill>
            </a:endParaRPr>
          </a:p>
          <a:p>
            <a:pPr indent="0" lvl="0" marL="0" rtl="0" algn="l">
              <a:lnSpc>
                <a:spcPct val="100000"/>
              </a:lnSpc>
              <a:spcBef>
                <a:spcPts val="0"/>
              </a:spcBef>
              <a:spcAft>
                <a:spcPts val="0"/>
              </a:spcAft>
              <a:buSzPts val="1100"/>
              <a:buNone/>
            </a:pPr>
            <a:r>
              <a:rPr lang="en" sz="1200">
                <a:solidFill>
                  <a:schemeClr val="dk1"/>
                </a:solidFill>
              </a:rPr>
              <a:t>3 TF-IDF, or attention). So we chose to train our own model with embedding that is integrated with our seq2seq model.</a:t>
            </a: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49c8d5a5c8_2_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49c8d5a5c8_2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Speaker Name: Grace, 0.5 min</a:t>
            </a:r>
            <a:endParaRPr/>
          </a:p>
          <a:p>
            <a:pPr indent="0" lvl="0" marL="0" rtl="0" algn="l">
              <a:lnSpc>
                <a:spcPct val="100000"/>
              </a:lnSpc>
              <a:spcBef>
                <a:spcPts val="0"/>
              </a:spcBef>
              <a:spcAft>
                <a:spcPts val="0"/>
              </a:spcAft>
              <a:buSzPts val="1400"/>
              <a:buNone/>
            </a:pPr>
            <a:r>
              <a:rPr lang="en"/>
              <a:t>Speaker Notes:</a:t>
            </a:r>
            <a:endParaRPr/>
          </a:p>
          <a:p>
            <a:pPr indent="0" lvl="0" marL="0" rtl="0" algn="l">
              <a:lnSpc>
                <a:spcPct val="138000"/>
              </a:lnSpc>
              <a:spcBef>
                <a:spcPts val="300"/>
              </a:spcBef>
              <a:spcAft>
                <a:spcPts val="0"/>
              </a:spcAft>
              <a:buClr>
                <a:schemeClr val="dk1"/>
              </a:buClr>
              <a:buSzPts val="1100"/>
              <a:buFont typeface="Arial"/>
              <a:buNone/>
            </a:pPr>
            <a:r>
              <a:rPr lang="en" sz="1200">
                <a:solidFill>
                  <a:schemeClr val="dk1"/>
                </a:solidFill>
              </a:rPr>
              <a:t>Below end-to-end process was implemented on a 16 core i7 MacBook Pro with 32GB RAM running latest MacOS and Python 3, Tensorflow 1.18.  We also used an NVidia Jetson XT2 development kit with 256 CUDA cores, 6 CPU cores and 8GB RAM.</a:t>
            </a:r>
            <a:endParaRPr sz="1200">
              <a:solidFill>
                <a:schemeClr val="dk1"/>
              </a:solidFill>
            </a:endParaRPr>
          </a:p>
          <a:p>
            <a:pPr indent="0" lvl="0" marL="0" rtl="0" algn="l">
              <a:lnSpc>
                <a:spcPct val="138000"/>
              </a:lnSpc>
              <a:spcBef>
                <a:spcPts val="1200"/>
              </a:spcBef>
              <a:spcAft>
                <a:spcPts val="0"/>
              </a:spcAft>
              <a:buClr>
                <a:schemeClr val="dk1"/>
              </a:buClr>
              <a:buSzPts val="1100"/>
              <a:buFont typeface="Arial"/>
              <a:buNone/>
            </a:pPr>
            <a:r>
              <a:rPr lang="en" sz="1200">
                <a:solidFill>
                  <a:schemeClr val="dk1"/>
                </a:solidFill>
              </a:rPr>
              <a:t>We downloaded the 3 GB zipped dataset and wrote a bash script to extract required fields into a consolidated csv file which took about 7 hours with shell parallelism.</a:t>
            </a:r>
            <a:endParaRPr sz="1200">
              <a:solidFill>
                <a:schemeClr val="dk1"/>
              </a:solidFill>
            </a:endParaRPr>
          </a:p>
          <a:p>
            <a:pPr indent="0" lvl="0" marL="0" rtl="0" algn="l">
              <a:lnSpc>
                <a:spcPct val="138000"/>
              </a:lnSpc>
              <a:spcBef>
                <a:spcPts val="1200"/>
              </a:spcBef>
              <a:spcAft>
                <a:spcPts val="0"/>
              </a:spcAft>
              <a:buClr>
                <a:schemeClr val="dk1"/>
              </a:buClr>
              <a:buSzPts val="1100"/>
              <a:buFont typeface="Arial"/>
              <a:buNone/>
            </a:pPr>
            <a:r>
              <a:rPr lang="en" sz="1200">
                <a:solidFill>
                  <a:schemeClr val="dk1"/>
                </a:solidFill>
              </a:rPr>
              <a:t>We then loaded csv file into a Pandas dataframe, and used the ABSTRACT as target and LEAD_PARAGRAPH as source for seq2seq model.  We tokenized source and target changing numbers to “N”, and removed all punctuations.  We did not separate sentences because the LEAD_PARAGRAPH and ABSTRACT does not have one to one sentence to sentence relationship; the mapping is only at paragraph level.</a:t>
            </a:r>
            <a:endParaRPr sz="1200">
              <a:solidFill>
                <a:schemeClr val="dk1"/>
              </a:solidFill>
            </a:endParaRPr>
          </a:p>
          <a:p>
            <a:pPr indent="0" lvl="0" marL="0" rtl="0" algn="l">
              <a:lnSpc>
                <a:spcPct val="138000"/>
              </a:lnSpc>
              <a:spcBef>
                <a:spcPts val="1200"/>
              </a:spcBef>
              <a:spcAft>
                <a:spcPts val="0"/>
              </a:spcAft>
              <a:buClr>
                <a:schemeClr val="dk1"/>
              </a:buClr>
              <a:buSzPts val="1100"/>
              <a:buFont typeface="Arial"/>
              <a:buNone/>
            </a:pPr>
            <a:r>
              <a:rPr lang="en" sz="1200">
                <a:solidFill>
                  <a:schemeClr val="dk1"/>
                </a:solidFill>
              </a:rPr>
              <a:t>We then built joint vocabulary, and mapped words to integer indexes. </a:t>
            </a:r>
            <a:endParaRPr sz="1200">
              <a:solidFill>
                <a:schemeClr val="dk1"/>
              </a:solidFill>
            </a:endParaRPr>
          </a:p>
          <a:p>
            <a:pPr indent="0" lvl="0" marL="0" rtl="0" algn="l">
              <a:lnSpc>
                <a:spcPct val="138000"/>
              </a:lnSpc>
              <a:spcBef>
                <a:spcPts val="1200"/>
              </a:spcBef>
              <a:spcAft>
                <a:spcPts val="0"/>
              </a:spcAft>
              <a:buClr>
                <a:schemeClr val="dk1"/>
              </a:buClr>
              <a:buSzPts val="1100"/>
              <a:buFont typeface="Arial"/>
              <a:buNone/>
            </a:pPr>
            <a:r>
              <a:rPr lang="en" sz="1200">
                <a:solidFill>
                  <a:schemeClr val="dk1"/>
                </a:solidFill>
              </a:rPr>
              <a:t>We split data into smaller batches and fed it into the graph for training.  Every 100 batches, we peak into training and validation performance with a sample sentence rewritten to output.</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a4cc16b2b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4a4cc16b2b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
                <a:solidFill>
                  <a:schemeClr val="dk1"/>
                </a:solidFill>
              </a:rPr>
              <a:t>Speaker Name: Grace , 1 min</a:t>
            </a:r>
            <a:endParaRPr>
              <a:solidFill>
                <a:schemeClr val="dk1"/>
              </a:solidFill>
            </a:endParaRPr>
          </a:p>
          <a:p>
            <a:pPr indent="0" lvl="0" marL="0" rtl="0" algn="l">
              <a:spcBef>
                <a:spcPts val="0"/>
              </a:spcBef>
              <a:spcAft>
                <a:spcPts val="0"/>
              </a:spcAft>
              <a:buClr>
                <a:schemeClr val="dk1"/>
              </a:buClr>
              <a:buSzPts val="1400"/>
              <a:buFont typeface="Arial"/>
              <a:buNone/>
            </a:pPr>
            <a:r>
              <a:rPr lang="en">
                <a:solidFill>
                  <a:schemeClr val="dk1"/>
                </a:solidFill>
              </a:rPr>
              <a:t>Speaker Notes:</a:t>
            </a:r>
            <a:endParaRPr>
              <a:solidFill>
                <a:schemeClr val="dk1"/>
              </a:solidFill>
            </a:endParaRPr>
          </a:p>
          <a:p>
            <a:pPr indent="0" lvl="0" marL="0" rtl="0" algn="l">
              <a:lnSpc>
                <a:spcPct val="138000"/>
              </a:lnSpc>
              <a:spcBef>
                <a:spcPts val="300"/>
              </a:spcBef>
              <a:spcAft>
                <a:spcPts val="0"/>
              </a:spcAft>
              <a:buClr>
                <a:schemeClr val="dk1"/>
              </a:buClr>
              <a:buSzPts val="1100"/>
              <a:buFont typeface="Arial"/>
              <a:buNone/>
            </a:pPr>
            <a:r>
              <a:rPr lang="en" sz="1200">
                <a:solidFill>
                  <a:schemeClr val="dk1"/>
                </a:solidFill>
              </a:rPr>
              <a:t>This graph-based algorithm is very similar to Google’s core algorithm: PageRank. The essence is to decide the importance of a vertex within a graph, based on global information recursively drawn from the entire graph. To achieve such goals, we would need to identify vertices, the relations that connect such vertices, and calculate scores when the algorithms converge. The score of a vertex is based on the number of votes that are cast for it. The score can be calculated by the following equation:</a:t>
            </a:r>
            <a:endParaRPr sz="1200">
              <a:solidFill>
                <a:schemeClr val="dk1"/>
              </a:solidFill>
            </a:endParaRPr>
          </a:p>
          <a:p>
            <a:pPr indent="0" lvl="0" marL="0" rtl="0" algn="l">
              <a:lnSpc>
                <a:spcPct val="138000"/>
              </a:lnSpc>
              <a:spcBef>
                <a:spcPts val="1200"/>
              </a:spcBef>
              <a:spcAft>
                <a:spcPts val="0"/>
              </a:spcAft>
              <a:buClr>
                <a:schemeClr val="dk1"/>
              </a:buClr>
              <a:buSzPts val="1400"/>
              <a:buFont typeface="Arial"/>
              <a:buNone/>
            </a:pPr>
            <a:r>
              <a:rPr lang="en" sz="1200">
                <a:solidFill>
                  <a:schemeClr val="dk1"/>
                </a:solidFill>
              </a:rPr>
              <a:t>where d is a damping factor that can be set between 0 and 1, 1-d referring to the probability of randomly jumping from a vertex to another vertex. The factor d is usually set to 0.85 (Brin and Page,1998), and this is the value we are also using in our implementation.</a:t>
            </a:r>
            <a:endParaRPr sz="1200">
              <a:solidFill>
                <a:schemeClr val="dk1"/>
              </a:solidFill>
            </a:endParaRPr>
          </a:p>
          <a:p>
            <a:pPr indent="0" lvl="0" marL="0" rtl="0" algn="l">
              <a:lnSpc>
                <a:spcPct val="138000"/>
              </a:lnSpc>
              <a:spcBef>
                <a:spcPts val="1200"/>
              </a:spcBef>
              <a:spcAft>
                <a:spcPts val="0"/>
              </a:spcAft>
              <a:buClr>
                <a:schemeClr val="dk1"/>
              </a:buClr>
              <a:buSzPts val="1400"/>
              <a:buFont typeface="Arial"/>
              <a:buNone/>
            </a:pPr>
            <a:r>
              <a:rPr lang="en" sz="1200">
                <a:solidFill>
                  <a:schemeClr val="dk1"/>
                </a:solidFill>
              </a:rPr>
              <a:t>The steps to use this model include performing statistical parsing and tagging, collecting and normalizing the key phrases from a parsed document, calculating a significance weight for each sentence, using MinHash to approximate a Jaccard distance from key phrases determined by TextRank, and finally summarizing a document based on most significant sentences and key phrases.</a:t>
            </a:r>
            <a:endParaRPr sz="1200">
              <a:solidFill>
                <a:schemeClr val="dk1"/>
              </a:solidFill>
            </a:endParaRPr>
          </a:p>
          <a:p>
            <a:pPr indent="0" lvl="0" marL="0" rtl="0" algn="l">
              <a:lnSpc>
                <a:spcPct val="115000"/>
              </a:lnSpc>
              <a:spcBef>
                <a:spcPts val="1200"/>
              </a:spcBef>
              <a:spcAft>
                <a:spcPts val="0"/>
              </a:spcAft>
              <a:buClr>
                <a:schemeClr val="dk1"/>
              </a:buClr>
              <a:buSzPts val="14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SzPts val="1400"/>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49e820e091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49e820e09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
                <a:solidFill>
                  <a:schemeClr val="dk1"/>
                </a:solidFill>
              </a:rPr>
              <a:t>Speaker Name: Grace , 1 min</a:t>
            </a:r>
            <a:endParaRPr>
              <a:solidFill>
                <a:schemeClr val="dk1"/>
              </a:solidFill>
            </a:endParaRPr>
          </a:p>
          <a:p>
            <a:pPr indent="0" lvl="0" marL="0" rtl="0" algn="l">
              <a:spcBef>
                <a:spcPts val="0"/>
              </a:spcBef>
              <a:spcAft>
                <a:spcPts val="0"/>
              </a:spcAft>
              <a:buClr>
                <a:schemeClr val="dk1"/>
              </a:buClr>
              <a:buSzPts val="1400"/>
              <a:buFont typeface="Arial"/>
              <a:buNone/>
            </a:pPr>
            <a:r>
              <a:rPr lang="en">
                <a:solidFill>
                  <a:schemeClr val="dk1"/>
                </a:solidFill>
              </a:rPr>
              <a:t>Speaker Notes:</a:t>
            </a:r>
            <a:endParaRPr>
              <a:solidFill>
                <a:schemeClr val="dk1"/>
              </a:solidFill>
            </a:endParaRPr>
          </a:p>
          <a:p>
            <a:pPr indent="0" lvl="0" marL="0" rtl="0" algn="l">
              <a:lnSpc>
                <a:spcPct val="100000"/>
              </a:lnSpc>
              <a:spcBef>
                <a:spcPts val="0"/>
              </a:spcBef>
              <a:spcAft>
                <a:spcPts val="0"/>
              </a:spcAft>
              <a:buSzPts val="1400"/>
              <a:buNone/>
            </a:pPr>
            <a:r>
              <a:rPr lang="en" sz="1200">
                <a:solidFill>
                  <a:schemeClr val="dk1"/>
                </a:solidFill>
              </a:rPr>
              <a:t>A simple graph is like this. First, we have compatibility, next to it, we have systems, next to systems we have types. That’s how to get the entire link graphs.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a4cc16b2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4a4cc16b2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
                <a:solidFill>
                  <a:schemeClr val="dk1"/>
                </a:solidFill>
              </a:rPr>
              <a:t>Speaker Name: Alan, 0.5 min</a:t>
            </a:r>
            <a:endParaRPr>
              <a:solidFill>
                <a:schemeClr val="dk1"/>
              </a:solidFill>
            </a:endParaRPr>
          </a:p>
          <a:p>
            <a:pPr indent="0" lvl="0" marL="0" rtl="0" algn="l">
              <a:spcBef>
                <a:spcPts val="0"/>
              </a:spcBef>
              <a:spcAft>
                <a:spcPts val="0"/>
              </a:spcAft>
              <a:buClr>
                <a:schemeClr val="dk1"/>
              </a:buClr>
              <a:buSzPts val="1400"/>
              <a:buFont typeface="Arial"/>
              <a:buNone/>
            </a:pPr>
            <a:r>
              <a:rPr lang="en">
                <a:solidFill>
                  <a:schemeClr val="dk1"/>
                </a:solidFill>
              </a:rPr>
              <a:t>Speaker Notes:</a:t>
            </a:r>
            <a:endParaRPr>
              <a:solidFill>
                <a:schemeClr val="dk1"/>
              </a:solidFill>
            </a:endParaRPr>
          </a:p>
          <a:p>
            <a:pPr indent="0" lvl="0" marL="0" rtl="0" algn="l">
              <a:lnSpc>
                <a:spcPct val="138000"/>
              </a:lnSpc>
              <a:spcBef>
                <a:spcPts val="300"/>
              </a:spcBef>
              <a:spcAft>
                <a:spcPts val="0"/>
              </a:spcAft>
              <a:buClr>
                <a:schemeClr val="dk1"/>
              </a:buClr>
              <a:buSzPts val="1100"/>
              <a:buFont typeface="Arial"/>
              <a:buNone/>
            </a:pPr>
            <a:r>
              <a:rPr lang="en" sz="1200">
                <a:solidFill>
                  <a:schemeClr val="dk1"/>
                </a:solidFill>
              </a:rPr>
              <a:t>Our abstractive model is based on re-write of extractive summary.  The idea is an abstractive summary usually have its own written style, word choice and idea organization, that could make abstract more informative or easier to consume.  We will use a seq2seq model that is popular among translation models. </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sz="1200">
                <a:solidFill>
                  <a:schemeClr val="dk1"/>
                </a:solidFill>
              </a:rPr>
              <a:t>The model includes encoder and decoder parts (see Figure 1).  Similar to machine translation, the encoder reads in all sentences from one example and converts the information into one vector for the decoder to absorb. The decoder also take into consideration of previous target output words (abstract words that already chosen), shifting to the left by one time step with an end-of sentence tag appended on the right.   We use the reverse source sequence as many recent study popularized.  We also added &lt;GO&gt; tag at the beginning of target output to indicate the mark between encoding source and decoding target.</a:t>
            </a:r>
            <a:endParaRPr sz="1200">
              <a:solidFill>
                <a:schemeClr val="dk1"/>
              </a:solidFill>
            </a:endParaRPr>
          </a:p>
          <a:p>
            <a:pPr indent="0" lvl="0" marL="0" rtl="0" algn="l">
              <a:lnSpc>
                <a:spcPct val="120000"/>
              </a:lnSpc>
              <a:spcBef>
                <a:spcPts val="1200"/>
              </a:spcBef>
              <a:spcAft>
                <a:spcPts val="0"/>
              </a:spcAft>
              <a:buClr>
                <a:schemeClr val="dk1"/>
              </a:buClr>
              <a:buSzPts val="1100"/>
              <a:buFont typeface="Arial"/>
              <a:buNone/>
            </a:pPr>
            <a:r>
              <a:rPr lang="en" sz="1200">
                <a:solidFill>
                  <a:schemeClr val="dk1"/>
                </a:solidFill>
              </a:rPr>
              <a:t>During training, we use the actual target output (manual written abstract) as decoder target; during inference step, we use the RNN output from previous time step as the input for the current input.</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a4cc16b2b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4a4cc16b2b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
                <a:solidFill>
                  <a:schemeClr val="dk1"/>
                </a:solidFill>
              </a:rPr>
              <a:t>Speaker Name: Alan, 0.5 min</a:t>
            </a:r>
            <a:endParaRPr>
              <a:solidFill>
                <a:schemeClr val="dk1"/>
              </a:solidFill>
            </a:endParaRPr>
          </a:p>
          <a:p>
            <a:pPr indent="0" lvl="0" marL="0" rtl="0" algn="l">
              <a:spcBef>
                <a:spcPts val="0"/>
              </a:spcBef>
              <a:spcAft>
                <a:spcPts val="0"/>
              </a:spcAft>
              <a:buClr>
                <a:schemeClr val="dk1"/>
              </a:buClr>
              <a:buSzPts val="1400"/>
              <a:buFont typeface="Arial"/>
              <a:buNone/>
            </a:pPr>
            <a:r>
              <a:rPr lang="en">
                <a:solidFill>
                  <a:schemeClr val="dk1"/>
                </a:solidFill>
              </a:rPr>
              <a:t>Speaker Notes:</a:t>
            </a:r>
            <a:endParaRPr>
              <a:solidFill>
                <a:schemeClr val="dk1"/>
              </a:solidFill>
            </a:endParaRPr>
          </a:p>
          <a:p>
            <a:pPr indent="0" lvl="0" marL="0" rtl="0" algn="l">
              <a:lnSpc>
                <a:spcPct val="138000"/>
              </a:lnSpc>
              <a:spcBef>
                <a:spcPts val="300"/>
              </a:spcBef>
              <a:spcAft>
                <a:spcPts val="0"/>
              </a:spcAft>
              <a:buClr>
                <a:schemeClr val="dk1"/>
              </a:buClr>
              <a:buSzPts val="1400"/>
              <a:buFont typeface="Arial"/>
              <a:buNone/>
            </a:pPr>
            <a:r>
              <a:rPr lang="en" sz="1200">
                <a:solidFill>
                  <a:schemeClr val="dk1"/>
                </a:solidFill>
              </a:rPr>
              <a:t>Evaluation is based on recall oriented ROUGE metric: ROUGE-1 (unigrams), ROUGE-2 (bigrams), and ROUGE-L (sentences). ROUGE-N refers to the overlap of n-gram between the predicted summary and the actual abstract. ROUGE metric is calculated for each article on the test data set and then it is averaged to get the final score.</a:t>
            </a:r>
            <a:endParaRPr sz="1200">
              <a:solidFill>
                <a:schemeClr val="dk1"/>
              </a:solidFill>
            </a:endParaRPr>
          </a:p>
          <a:p>
            <a:pPr indent="0" lvl="0" marL="0" rtl="0" algn="l">
              <a:lnSpc>
                <a:spcPct val="138000"/>
              </a:lnSpc>
              <a:spcBef>
                <a:spcPts val="1200"/>
              </a:spcBef>
              <a:spcAft>
                <a:spcPts val="0"/>
              </a:spcAft>
              <a:buClr>
                <a:schemeClr val="dk1"/>
              </a:buClr>
              <a:buSzPts val="1400"/>
              <a:buFont typeface="Arial"/>
              <a:buNone/>
            </a:pPr>
            <a:r>
              <a:rPr lang="en" sz="1200">
                <a:solidFill>
                  <a:schemeClr val="dk1"/>
                </a:solidFill>
                <a:highlight>
                  <a:schemeClr val="lt1"/>
                </a:highlight>
              </a:rPr>
              <a:t>The results of four models using New York Times corpus are in table 2. The baseline has the highest score which is not a surprise for news articles. Our sentence ranking model achieved scores close to those in the recent papers. </a:t>
            </a:r>
            <a:r>
              <a:rPr lang="en" sz="1200">
                <a:solidFill>
                  <a:srgbClr val="FF0000"/>
                </a:solidFill>
                <a:highlight>
                  <a:schemeClr val="lt1"/>
                </a:highlight>
              </a:rPr>
              <a:t>However, the seq2seq models got relatively low scores and didn’t improve much after adding attention.</a:t>
            </a:r>
            <a:endParaRPr sz="1200">
              <a:solidFill>
                <a:srgbClr val="FF0000"/>
              </a:solidFill>
              <a:highlight>
                <a:schemeClr val="lt1"/>
              </a:highlight>
            </a:endParaRPr>
          </a:p>
          <a:p>
            <a:pPr indent="0" lvl="0" marL="0" rtl="0" algn="l">
              <a:lnSpc>
                <a:spcPct val="115000"/>
              </a:lnSpc>
              <a:spcBef>
                <a:spcPts val="1200"/>
              </a:spcBef>
              <a:spcAft>
                <a:spcPts val="0"/>
              </a:spcAft>
              <a:buClr>
                <a:schemeClr val="dk1"/>
              </a:buClr>
              <a:buSzPts val="1400"/>
              <a:buFont typeface="Arial"/>
              <a:buNone/>
            </a:pPr>
            <a:r>
              <a:t/>
            </a:r>
            <a:endParaRPr sz="1200">
              <a:solidFill>
                <a:srgbClr val="FF0000"/>
              </a:solidFill>
              <a:highlight>
                <a:schemeClr val="lt1"/>
              </a:highlight>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a4cc16b2b_0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4a4cc16b2b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400"/>
              <a:buNone/>
            </a:pPr>
            <a:r>
              <a:rPr lang="en">
                <a:solidFill>
                  <a:schemeClr val="dk1"/>
                </a:solidFill>
              </a:rPr>
              <a:t>Speaker Name: Alan</a:t>
            </a:r>
            <a:endParaRPr>
              <a:solidFill>
                <a:schemeClr val="dk1"/>
              </a:solidFill>
            </a:endParaRPr>
          </a:p>
          <a:p>
            <a:pPr indent="0" lvl="0" marL="0" rtl="0" algn="l">
              <a:spcBef>
                <a:spcPts val="0"/>
              </a:spcBef>
              <a:spcAft>
                <a:spcPts val="0"/>
              </a:spcAft>
              <a:buSzPts val="1400"/>
              <a:buNone/>
            </a:pPr>
            <a:r>
              <a:rPr lang="en">
                <a:solidFill>
                  <a:schemeClr val="dk1"/>
                </a:solidFill>
              </a:rPr>
              <a:t>Speaker Notes:</a:t>
            </a:r>
            <a:endParaRPr sz="1200">
              <a:solidFill>
                <a:srgbClr val="FF0000"/>
              </a:solidFill>
              <a:highlight>
                <a:schemeClr val="lt1"/>
              </a:highlight>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4"/>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59" name="Google Shape;59;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2" name="Shape 62"/>
        <p:cNvGrpSpPr/>
        <p:nvPr/>
      </p:nvGrpSpPr>
      <p:grpSpPr>
        <a:xfrm>
          <a:off x="0" y="0"/>
          <a:ext cx="0" cy="0"/>
          <a:chOff x="0" y="0"/>
          <a:chExt cx="0" cy="0"/>
        </a:xfrm>
      </p:grpSpPr>
      <p:sp>
        <p:nvSpPr>
          <p:cNvPr id="63" name="Google Shape;63;p1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lgn="l">
              <a:lnSpc>
                <a:spcPct val="90000"/>
              </a:lnSpc>
              <a:spcBef>
                <a:spcPts val="0"/>
              </a:spcBef>
              <a:spcAft>
                <a:spcPts val="0"/>
              </a:spcAft>
              <a:buClr>
                <a:schemeClr val="dk1"/>
              </a:buClr>
              <a:buSzPts val="2800"/>
              <a:buFont typeface="Calibri"/>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4" name="Google Shape;64;p15"/>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1600"/>
              </a:spcBef>
              <a:spcAft>
                <a:spcPts val="0"/>
              </a:spcAft>
              <a:buClr>
                <a:schemeClr val="dk1"/>
              </a:buClr>
              <a:buSzPts val="1400"/>
              <a:buChar char="○"/>
              <a:defRPr/>
            </a:lvl2pPr>
            <a:lvl3pPr indent="-317500" lvl="2" marL="1371600" algn="l">
              <a:lnSpc>
                <a:spcPct val="90000"/>
              </a:lnSpc>
              <a:spcBef>
                <a:spcPts val="1600"/>
              </a:spcBef>
              <a:spcAft>
                <a:spcPts val="0"/>
              </a:spcAft>
              <a:buClr>
                <a:schemeClr val="dk1"/>
              </a:buClr>
              <a:buSzPts val="1400"/>
              <a:buChar char="■"/>
              <a:defRPr/>
            </a:lvl3pPr>
            <a:lvl4pPr indent="-317500" lvl="3" marL="1828800" algn="l">
              <a:lnSpc>
                <a:spcPct val="90000"/>
              </a:lnSpc>
              <a:spcBef>
                <a:spcPts val="1600"/>
              </a:spcBef>
              <a:spcAft>
                <a:spcPts val="0"/>
              </a:spcAft>
              <a:buClr>
                <a:schemeClr val="dk1"/>
              </a:buClr>
              <a:buSzPts val="1400"/>
              <a:buChar char="●"/>
              <a:defRPr/>
            </a:lvl4pPr>
            <a:lvl5pPr indent="-317500" lvl="4" marL="2286000" algn="l">
              <a:lnSpc>
                <a:spcPct val="90000"/>
              </a:lnSpc>
              <a:spcBef>
                <a:spcPts val="1600"/>
              </a:spcBef>
              <a:spcAft>
                <a:spcPts val="0"/>
              </a:spcAft>
              <a:buClr>
                <a:schemeClr val="dk1"/>
              </a:buClr>
              <a:buSzPts val="1400"/>
              <a:buChar char="○"/>
              <a:defRPr/>
            </a:lvl5pPr>
            <a:lvl6pPr indent="-317500" lvl="5" marL="2743200" algn="l">
              <a:lnSpc>
                <a:spcPct val="90000"/>
              </a:lnSpc>
              <a:spcBef>
                <a:spcPts val="1600"/>
              </a:spcBef>
              <a:spcAft>
                <a:spcPts val="0"/>
              </a:spcAft>
              <a:buClr>
                <a:schemeClr val="dk1"/>
              </a:buClr>
              <a:buSzPts val="1400"/>
              <a:buChar char="■"/>
              <a:defRPr/>
            </a:lvl6pPr>
            <a:lvl7pPr indent="-317500" lvl="6" marL="3200400" algn="l">
              <a:lnSpc>
                <a:spcPct val="90000"/>
              </a:lnSpc>
              <a:spcBef>
                <a:spcPts val="1600"/>
              </a:spcBef>
              <a:spcAft>
                <a:spcPts val="0"/>
              </a:spcAft>
              <a:buClr>
                <a:schemeClr val="dk1"/>
              </a:buClr>
              <a:buSzPts val="1400"/>
              <a:buChar char="●"/>
              <a:defRPr/>
            </a:lvl7pPr>
            <a:lvl8pPr indent="-317500" lvl="7" marL="3657600" algn="l">
              <a:lnSpc>
                <a:spcPct val="90000"/>
              </a:lnSpc>
              <a:spcBef>
                <a:spcPts val="1600"/>
              </a:spcBef>
              <a:spcAft>
                <a:spcPts val="0"/>
              </a:spcAft>
              <a:buClr>
                <a:schemeClr val="dk1"/>
              </a:buClr>
              <a:buSzPts val="1400"/>
              <a:buChar char="○"/>
              <a:defRPr/>
            </a:lvl8pPr>
            <a:lvl9pPr indent="-317500" lvl="8" marL="4114800" algn="l">
              <a:lnSpc>
                <a:spcPct val="90000"/>
              </a:lnSpc>
              <a:spcBef>
                <a:spcPts val="1600"/>
              </a:spcBef>
              <a:spcAft>
                <a:spcPts val="1600"/>
              </a:spcAft>
              <a:buClr>
                <a:schemeClr val="dk1"/>
              </a:buClr>
              <a:buSzPts val="1400"/>
              <a:buChar char="■"/>
              <a:defRPr/>
            </a:lvl9pPr>
          </a:lstStyle>
          <a:p/>
        </p:txBody>
      </p:sp>
      <p:sp>
        <p:nvSpPr>
          <p:cNvPr id="65" name="Google Shape;65;p1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9" name="Google Shape;69;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75" name="Google Shape;75;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18"/>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2" name="Google Shape;82;p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9"/>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88" name="Google Shape;88;p19"/>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9" name="Google Shape;89;p19"/>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90" name="Google Shape;90;p19"/>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1" name="Google Shape;91;p1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9" name="Shape 99"/>
        <p:cNvGrpSpPr/>
        <p:nvPr/>
      </p:nvGrpSpPr>
      <p:grpSpPr>
        <a:xfrm>
          <a:off x="0" y="0"/>
          <a:ext cx="0" cy="0"/>
          <a:chOff x="0" y="0"/>
          <a:chExt cx="0" cy="0"/>
        </a:xfrm>
      </p:grpSpPr>
      <p:sp>
        <p:nvSpPr>
          <p:cNvPr id="100" name="Google Shape;100;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03" name="Shape 103"/>
        <p:cNvGrpSpPr/>
        <p:nvPr/>
      </p:nvGrpSpPr>
      <p:grpSpPr>
        <a:xfrm>
          <a:off x="0" y="0"/>
          <a:ext cx="0" cy="0"/>
          <a:chOff x="0" y="0"/>
          <a:chExt cx="0" cy="0"/>
        </a:xfrm>
      </p:grpSpPr>
      <p:sp>
        <p:nvSpPr>
          <p:cNvPr id="104" name="Google Shape;104;p2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22"/>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106" name="Google Shape;106;p22"/>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07" name="Google Shape;107;p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10" name="Shape 110"/>
        <p:cNvGrpSpPr/>
        <p:nvPr/>
      </p:nvGrpSpPr>
      <p:grpSpPr>
        <a:xfrm>
          <a:off x="0" y="0"/>
          <a:ext cx="0" cy="0"/>
          <a:chOff x="0" y="0"/>
          <a:chExt cx="0" cy="0"/>
        </a:xfrm>
      </p:grpSpPr>
      <p:sp>
        <p:nvSpPr>
          <p:cNvPr id="111" name="Google Shape;111;p2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3"/>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13" name="Google Shape;113;p23"/>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14" name="Google Shape;114;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7" name="Shape 117"/>
        <p:cNvGrpSpPr/>
        <p:nvPr/>
      </p:nvGrpSpPr>
      <p:grpSpPr>
        <a:xfrm>
          <a:off x="0" y="0"/>
          <a:ext cx="0" cy="0"/>
          <a:chOff x="0" y="0"/>
          <a:chExt cx="0" cy="0"/>
        </a:xfrm>
      </p:grpSpPr>
      <p:sp>
        <p:nvSpPr>
          <p:cNvPr id="118" name="Google Shape;118;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24"/>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0" name="Google Shape;120;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3" name="Shape 123"/>
        <p:cNvGrpSpPr/>
        <p:nvPr/>
      </p:nvGrpSpPr>
      <p:grpSpPr>
        <a:xfrm>
          <a:off x="0" y="0"/>
          <a:ext cx="0" cy="0"/>
          <a:chOff x="0" y="0"/>
          <a:chExt cx="0" cy="0"/>
        </a:xfrm>
      </p:grpSpPr>
      <p:sp>
        <p:nvSpPr>
          <p:cNvPr id="124" name="Google Shape;124;p25"/>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5"/>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6" name="Google Shape;126;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900"/>
              <a:buFont typeface="Calibri"/>
              <a:buNone/>
              <a:defRPr/>
            </a:lvl1pPr>
            <a:lvl2pPr indent="0" lvl="1" marL="0" algn="r">
              <a:spcBef>
                <a:spcPts val="0"/>
              </a:spcBef>
              <a:spcAft>
                <a:spcPts val="0"/>
              </a:spcAft>
              <a:buClr>
                <a:srgbClr val="888888"/>
              </a:buClr>
              <a:buSzPts val="900"/>
              <a:buFont typeface="Calibri"/>
              <a:buNone/>
              <a:defRPr/>
            </a:lvl2pPr>
            <a:lvl3pPr indent="0" lvl="2" marL="0" algn="r">
              <a:spcBef>
                <a:spcPts val="0"/>
              </a:spcBef>
              <a:spcAft>
                <a:spcPts val="0"/>
              </a:spcAft>
              <a:buClr>
                <a:srgbClr val="888888"/>
              </a:buClr>
              <a:buSzPts val="900"/>
              <a:buFont typeface="Calibri"/>
              <a:buNone/>
              <a:defRPr/>
            </a:lvl3pPr>
            <a:lvl4pPr indent="0" lvl="3" marL="0" algn="r">
              <a:spcBef>
                <a:spcPts val="0"/>
              </a:spcBef>
              <a:spcAft>
                <a:spcPts val="0"/>
              </a:spcAft>
              <a:buClr>
                <a:srgbClr val="888888"/>
              </a:buClr>
              <a:buSzPts val="900"/>
              <a:buFont typeface="Calibri"/>
              <a:buNone/>
              <a:defRPr/>
            </a:lvl4pPr>
            <a:lvl5pPr indent="0" lvl="4" marL="0" algn="r">
              <a:spcBef>
                <a:spcPts val="0"/>
              </a:spcBef>
              <a:spcAft>
                <a:spcPts val="0"/>
              </a:spcAft>
              <a:buClr>
                <a:srgbClr val="888888"/>
              </a:buClr>
              <a:buSzPts val="900"/>
              <a:buFont typeface="Calibri"/>
              <a:buNone/>
              <a:defRPr/>
            </a:lvl5pPr>
            <a:lvl6pPr indent="0" lvl="5" marL="0" algn="r">
              <a:spcBef>
                <a:spcPts val="0"/>
              </a:spcBef>
              <a:spcAft>
                <a:spcPts val="0"/>
              </a:spcAft>
              <a:buClr>
                <a:srgbClr val="888888"/>
              </a:buClr>
              <a:buSzPts val="900"/>
              <a:buFont typeface="Calibri"/>
              <a:buNone/>
              <a:defRPr/>
            </a:lvl6pPr>
            <a:lvl7pPr indent="0" lvl="6" marL="0" algn="r">
              <a:spcBef>
                <a:spcPts val="0"/>
              </a:spcBef>
              <a:spcAft>
                <a:spcPts val="0"/>
              </a:spcAft>
              <a:buClr>
                <a:srgbClr val="888888"/>
              </a:buClr>
              <a:buSzPts val="900"/>
              <a:buFont typeface="Calibri"/>
              <a:buNone/>
              <a:defRPr/>
            </a:lvl7pPr>
            <a:lvl8pPr indent="0" lvl="7" marL="0" algn="r">
              <a:spcBef>
                <a:spcPts val="0"/>
              </a:spcBef>
              <a:spcAft>
                <a:spcPts val="0"/>
              </a:spcAft>
              <a:buClr>
                <a:srgbClr val="888888"/>
              </a:buClr>
              <a:buSzPts val="900"/>
              <a:buFont typeface="Calibri"/>
              <a:buNone/>
              <a:defRPr/>
            </a:lvl8pPr>
            <a:lvl9pPr indent="0" lvl="8" marL="0" algn="r">
              <a:spcBef>
                <a:spcPts val="0"/>
              </a:spcBef>
              <a:spcAft>
                <a:spcPts val="0"/>
              </a:spcAft>
              <a:buClr>
                <a:srgbClr val="888888"/>
              </a:buClr>
              <a:buSzPts val="900"/>
              <a:buFont typeface="Calibri"/>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1" Type="http://schemas.openxmlformats.org/officeDocument/2006/relationships/hyperlink" Target="https://nlpforhackers.io/textrank-text-summarization/" TargetMode="External"/><Relationship Id="rId10" Type="http://schemas.openxmlformats.org/officeDocument/2006/relationships/hyperlink" Target="https://towardsdatascience.com/3-silver-bullets-of-word-embedding-in-nlp-10fa8f50cc5a" TargetMode="External"/><Relationship Id="rId13" Type="http://schemas.openxmlformats.org/officeDocument/2006/relationships/hyperlink" Target="https://github.com/ceteri/pytextrank" TargetMode="External"/><Relationship Id="rId12" Type="http://schemas.openxmlformats.org/officeDocument/2006/relationships/hyperlink" Target="https://nlpforhackers.io/textrank-text-summarization/" TargetMode="External"/><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s://github.com/tensorflow/nmt" TargetMode="External"/><Relationship Id="rId4" Type="http://schemas.openxmlformats.org/officeDocument/2006/relationships/hyperlink" Target="https://github.com/tensorflow/nmt" TargetMode="External"/><Relationship Id="rId9" Type="http://schemas.openxmlformats.org/officeDocument/2006/relationships/hyperlink" Target="https://towardsdatascience.com/3-silver-bullets-of-word-embedding-in-nlp-10fa8f50cc5a" TargetMode="External"/><Relationship Id="rId15" Type="http://schemas.openxmlformats.org/officeDocument/2006/relationships/hyperlink" Target="https://github.com/ceteri/pytextrank" TargetMode="External"/><Relationship Id="rId14" Type="http://schemas.openxmlformats.org/officeDocument/2006/relationships/hyperlink" Target="https://github.com/ceteri/pytextrank" TargetMode="External"/><Relationship Id="rId17" Type="http://schemas.openxmlformats.org/officeDocument/2006/relationships/hyperlink" Target="https://github.com/miso-belica/sumy/blob/dev/sumy/evaluation/rouge.py" TargetMode="External"/><Relationship Id="rId16" Type="http://schemas.openxmlformats.org/officeDocument/2006/relationships/hyperlink" Target="https://github.com/miso-belica/sumy/blob/dev/sumy/evaluation/rouge.py" TargetMode="External"/><Relationship Id="rId5" Type="http://schemas.openxmlformats.org/officeDocument/2006/relationships/hyperlink" Target="https://towardsdatascience.com/seq2seq-model-in-tensorflow-ec0c557e560f" TargetMode="External"/><Relationship Id="rId6" Type="http://schemas.openxmlformats.org/officeDocument/2006/relationships/hyperlink" Target="https://towardsdatascience.com/seq2seq-model-in-tensorflow-ec0c557e560f" TargetMode="External"/><Relationship Id="rId18" Type="http://schemas.openxmlformats.org/officeDocument/2006/relationships/hyperlink" Target="https://github.com/miso-belica/sumy/blob/dev/sumy/evaluation/rouge.py" TargetMode="External"/><Relationship Id="rId7" Type="http://schemas.openxmlformats.org/officeDocument/2006/relationships/hyperlink" Target="https://towardsdatascience.com/seq2seq-model-in-tensorflow-ec0c557e560f" TargetMode="External"/><Relationship Id="rId8" Type="http://schemas.openxmlformats.org/officeDocument/2006/relationships/hyperlink" Target="https://towardsdatascience.com/3-silver-bullets-of-word-embedding-in-nlp-10fa8f50cc5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2" name="Shape 132"/>
        <p:cNvGrpSpPr/>
        <p:nvPr/>
      </p:nvGrpSpPr>
      <p:grpSpPr>
        <a:xfrm>
          <a:off x="0" y="0"/>
          <a:ext cx="0" cy="0"/>
          <a:chOff x="0" y="0"/>
          <a:chExt cx="0" cy="0"/>
        </a:xfrm>
      </p:grpSpPr>
      <p:sp>
        <p:nvSpPr>
          <p:cNvPr id="133" name="Google Shape;133;p26"/>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134" name="Google Shape;134;p26"/>
          <p:cNvSpPr txBox="1"/>
          <p:nvPr>
            <p:ph type="ctrTitle"/>
          </p:nvPr>
        </p:nvSpPr>
        <p:spPr>
          <a:xfrm>
            <a:off x="628650" y="4555055"/>
            <a:ext cx="5174047" cy="1723125"/>
          </a:xfrm>
          <a:prstGeom prst="rect">
            <a:avLst/>
          </a:prstGeom>
          <a:noFill/>
          <a:ln>
            <a:noFill/>
          </a:ln>
        </p:spPr>
        <p:txBody>
          <a:bodyPr anchorCtr="0" anchor="ctr" bIns="91425" lIns="91425" spcFirstLastPara="1" rIns="91425" wrap="square" tIns="91425">
            <a:noAutofit/>
          </a:bodyPr>
          <a:lstStyle/>
          <a:p>
            <a:pPr indent="0" lvl="0" marL="0" rtl="0" algn="r">
              <a:lnSpc>
                <a:spcPct val="90000"/>
              </a:lnSpc>
              <a:spcBef>
                <a:spcPts val="0"/>
              </a:spcBef>
              <a:spcAft>
                <a:spcPts val="0"/>
              </a:spcAft>
              <a:buClr>
                <a:schemeClr val="dk1"/>
              </a:buClr>
              <a:buSzPts val="3500"/>
              <a:buFont typeface="Calibri"/>
              <a:buNone/>
            </a:pPr>
            <a:r>
              <a:rPr lang="en" sz="3500"/>
              <a:t>Abstractive Text Summarization With Sentence Ranking</a:t>
            </a:r>
            <a:endParaRPr/>
          </a:p>
        </p:txBody>
      </p:sp>
      <p:sp>
        <p:nvSpPr>
          <p:cNvPr id="135" name="Google Shape;135;p26"/>
          <p:cNvSpPr txBox="1"/>
          <p:nvPr>
            <p:ph idx="1" type="subTitle"/>
          </p:nvPr>
        </p:nvSpPr>
        <p:spPr>
          <a:xfrm>
            <a:off x="6156968" y="4555055"/>
            <a:ext cx="2537450" cy="1723125"/>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dk1"/>
              </a:buClr>
              <a:buSzPts val="1800"/>
              <a:buNone/>
            </a:pPr>
            <a:r>
              <a:rPr lang="en"/>
              <a:t>Alan Tan, Cynthia (Yue) Hu, Grace Lin</a:t>
            </a:r>
            <a:endParaRPr/>
          </a:p>
          <a:p>
            <a:pPr indent="0" lvl="0" marL="0" rtl="0" algn="l">
              <a:lnSpc>
                <a:spcPct val="90000"/>
              </a:lnSpc>
              <a:spcBef>
                <a:spcPts val="600"/>
              </a:spcBef>
              <a:spcAft>
                <a:spcPts val="600"/>
              </a:spcAft>
              <a:buClr>
                <a:schemeClr val="dk1"/>
              </a:buClr>
              <a:buSzPts val="1800"/>
              <a:buNone/>
            </a:pPr>
            <a:r>
              <a:rPr lang="en"/>
              <a:t>12/13/2018</a:t>
            </a:r>
            <a:endParaRPr/>
          </a:p>
        </p:txBody>
      </p:sp>
      <p:sp>
        <p:nvSpPr>
          <p:cNvPr id="136" name="Google Shape;136;p26"/>
          <p:cNvSpPr/>
          <p:nvPr/>
        </p:nvSpPr>
        <p:spPr>
          <a:xfrm>
            <a:off x="441425" y="1322610"/>
            <a:ext cx="1682850" cy="1682847"/>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137" name="Google Shape;137;p26"/>
          <p:cNvSpPr/>
          <p:nvPr/>
        </p:nvSpPr>
        <p:spPr>
          <a:xfrm>
            <a:off x="2546253" y="2707205"/>
            <a:ext cx="721796" cy="72179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138" name="Google Shape;138;p26"/>
          <p:cNvSpPr/>
          <p:nvPr/>
        </p:nvSpPr>
        <p:spPr>
          <a:xfrm>
            <a:off x="3844374" y="2603243"/>
            <a:ext cx="220271" cy="220271"/>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139" name="Google Shape;139;p26"/>
          <p:cNvSpPr/>
          <p:nvPr/>
        </p:nvSpPr>
        <p:spPr>
          <a:xfrm>
            <a:off x="4329087" y="0"/>
            <a:ext cx="4814914" cy="3429000"/>
          </a:xfrm>
          <a:custGeom>
            <a:rect b="b" l="l" r="r" t="t"/>
            <a:pathLst>
              <a:path extrusionOk="0" h="4059244" w="5699887">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cxnSp>
        <p:nvCxnSpPr>
          <p:cNvPr id="140" name="Google Shape;140;p26"/>
          <p:cNvCxnSpPr/>
          <p:nvPr/>
        </p:nvCxnSpPr>
        <p:spPr>
          <a:xfrm>
            <a:off x="5979834" y="4776880"/>
            <a:ext cx="0" cy="1303020"/>
          </a:xfrm>
          <a:prstGeom prst="straightConnector1">
            <a:avLst/>
          </a:prstGeom>
          <a:noFill/>
          <a:ln cap="sq" cmpd="sng" w="19050">
            <a:solidFill>
              <a:schemeClr val="dk1"/>
            </a:solidFill>
            <a:prstDash val="solid"/>
            <a:miter lim="800000"/>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7" name="Shape 247"/>
        <p:cNvGrpSpPr/>
        <p:nvPr/>
      </p:nvGrpSpPr>
      <p:grpSpPr>
        <a:xfrm>
          <a:off x="0" y="0"/>
          <a:ext cx="0" cy="0"/>
          <a:chOff x="0" y="0"/>
          <a:chExt cx="0" cy="0"/>
        </a:xfrm>
      </p:grpSpPr>
      <p:sp>
        <p:nvSpPr>
          <p:cNvPr id="248" name="Google Shape;248;p35"/>
          <p:cNvSpPr/>
          <p:nvPr/>
        </p:nvSpPr>
        <p:spPr>
          <a:xfrm>
            <a:off x="363072" y="470925"/>
            <a:ext cx="3285756" cy="5892104"/>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9" name="Google Shape;249;p35"/>
          <p:cNvSpPr txBox="1"/>
          <p:nvPr>
            <p:ph type="title"/>
          </p:nvPr>
        </p:nvSpPr>
        <p:spPr>
          <a:xfrm>
            <a:off x="647271" y="1012004"/>
            <a:ext cx="2562119" cy="479540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2800"/>
              <a:buFont typeface="Calibri"/>
              <a:buNone/>
            </a:pPr>
            <a:r>
              <a:rPr lang="en" sz="3700">
                <a:solidFill>
                  <a:srgbClr val="FFFFFF"/>
                </a:solidFill>
              </a:rPr>
              <a:t>Observation</a:t>
            </a:r>
            <a:endParaRPr sz="3700">
              <a:solidFill>
                <a:srgbClr val="FFFFFF"/>
              </a:solidFill>
            </a:endParaRPr>
          </a:p>
          <a:p>
            <a:pPr indent="0" lvl="0" marL="0" rtl="0" algn="ctr">
              <a:lnSpc>
                <a:spcPct val="90000"/>
              </a:lnSpc>
              <a:spcBef>
                <a:spcPts val="0"/>
              </a:spcBef>
              <a:spcAft>
                <a:spcPts val="0"/>
              </a:spcAft>
              <a:buClr>
                <a:srgbClr val="FFFFFF"/>
              </a:buClr>
              <a:buSzPts val="2800"/>
              <a:buFont typeface="Calibri"/>
              <a:buNone/>
            </a:pPr>
            <a:r>
              <a:t/>
            </a:r>
            <a:endParaRPr sz="3000">
              <a:solidFill>
                <a:srgbClr val="CCCCCC"/>
              </a:solidFill>
            </a:endParaRPr>
          </a:p>
          <a:p>
            <a:pPr indent="0" lvl="0" marL="0" rtl="0" algn="ctr">
              <a:lnSpc>
                <a:spcPct val="90000"/>
              </a:lnSpc>
              <a:spcBef>
                <a:spcPts val="0"/>
              </a:spcBef>
              <a:spcAft>
                <a:spcPts val="0"/>
              </a:spcAft>
              <a:buClr>
                <a:srgbClr val="FFFFFF"/>
              </a:buClr>
              <a:buSzPts val="2800"/>
              <a:buFont typeface="Calibri"/>
              <a:buNone/>
            </a:pPr>
            <a:r>
              <a:rPr lang="en" sz="3000">
                <a:solidFill>
                  <a:srgbClr val="CCCCCC"/>
                </a:solidFill>
              </a:rPr>
              <a:t>Computing power </a:t>
            </a:r>
            <a:endParaRPr sz="3000">
              <a:solidFill>
                <a:srgbClr val="CCCCCC"/>
              </a:solidFill>
            </a:endParaRPr>
          </a:p>
          <a:p>
            <a:pPr indent="0" lvl="0" marL="0" rtl="0" algn="ctr">
              <a:lnSpc>
                <a:spcPct val="90000"/>
              </a:lnSpc>
              <a:spcBef>
                <a:spcPts val="0"/>
              </a:spcBef>
              <a:spcAft>
                <a:spcPts val="0"/>
              </a:spcAft>
              <a:buClr>
                <a:srgbClr val="FFFFFF"/>
              </a:buClr>
              <a:buSzPts val="2800"/>
              <a:buFont typeface="Calibri"/>
              <a:buNone/>
            </a:pPr>
            <a:r>
              <a:rPr lang="en" sz="3000">
                <a:solidFill>
                  <a:srgbClr val="CCCCCC"/>
                </a:solidFill>
              </a:rPr>
              <a:t>is </a:t>
            </a:r>
            <a:endParaRPr sz="3000">
              <a:solidFill>
                <a:srgbClr val="CCCCCC"/>
              </a:solidFill>
            </a:endParaRPr>
          </a:p>
          <a:p>
            <a:pPr indent="0" lvl="0" marL="0" rtl="0" algn="ctr">
              <a:lnSpc>
                <a:spcPct val="90000"/>
              </a:lnSpc>
              <a:spcBef>
                <a:spcPts val="0"/>
              </a:spcBef>
              <a:spcAft>
                <a:spcPts val="0"/>
              </a:spcAft>
              <a:buClr>
                <a:srgbClr val="FFFFFF"/>
              </a:buClr>
              <a:buSzPts val="2800"/>
              <a:buFont typeface="Calibri"/>
              <a:buNone/>
            </a:pPr>
            <a:r>
              <a:rPr lang="en" sz="3000">
                <a:solidFill>
                  <a:srgbClr val="CCCCCC"/>
                </a:solidFill>
              </a:rPr>
              <a:t>The new OIL</a:t>
            </a:r>
            <a:endParaRPr sz="3000">
              <a:solidFill>
                <a:srgbClr val="CCCCCC"/>
              </a:solidFill>
            </a:endParaRPr>
          </a:p>
        </p:txBody>
      </p:sp>
      <p:grpSp>
        <p:nvGrpSpPr>
          <p:cNvPr id="250" name="Google Shape;250;p35"/>
          <p:cNvGrpSpPr/>
          <p:nvPr/>
        </p:nvGrpSpPr>
        <p:grpSpPr>
          <a:xfrm>
            <a:off x="3895725" y="473510"/>
            <a:ext cx="4885202" cy="5880252"/>
            <a:chOff x="0" y="2586"/>
            <a:chExt cx="4885202" cy="5880252"/>
          </a:xfrm>
        </p:grpSpPr>
        <p:sp>
          <p:nvSpPr>
            <p:cNvPr id="251" name="Google Shape;251;p35"/>
            <p:cNvSpPr/>
            <p:nvPr/>
          </p:nvSpPr>
          <p:spPr>
            <a:xfrm rot="5400000">
              <a:off x="2869610" y="-995269"/>
              <a:ext cx="904654" cy="3126529"/>
            </a:xfrm>
            <a:prstGeom prst="round2SameRect">
              <a:avLst>
                <a:gd fmla="val 16667" name="adj1"/>
                <a:gd fmla="val 0" name="adj2"/>
              </a:avLst>
            </a:prstGeom>
            <a:solidFill>
              <a:srgbClr val="F7D5CB">
                <a:alpha val="89803"/>
              </a:srgbClr>
            </a:solidFill>
            <a:ln cap="flat" cmpd="sng" w="12700">
              <a:solidFill>
                <a:srgbClr val="F7D5C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5"/>
            <p:cNvSpPr txBox="1"/>
            <p:nvPr/>
          </p:nvSpPr>
          <p:spPr>
            <a:xfrm>
              <a:off x="1758673" y="159830"/>
              <a:ext cx="3082367" cy="816330"/>
            </a:xfrm>
            <a:prstGeom prst="rect">
              <a:avLst/>
            </a:prstGeom>
            <a:noFill/>
            <a:ln>
              <a:noFill/>
            </a:ln>
          </p:spPr>
          <p:txBody>
            <a:bodyPr anchorCtr="0" anchor="ctr" bIns="24750" lIns="49525" spcFirstLastPara="1" rIns="49525" wrap="square" tIns="24750">
              <a:noAutofit/>
            </a:bodyPr>
            <a:lstStyle/>
            <a:p>
              <a:pPr indent="-114300" lvl="1" marL="114300" marR="0" rtl="0" algn="l">
                <a:lnSpc>
                  <a:spcPct val="90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Repeating most frequently seen words without much meaning.</a:t>
              </a:r>
              <a:endParaRPr sz="1300">
                <a:solidFill>
                  <a:schemeClr val="dk1"/>
                </a:solidFill>
                <a:latin typeface="Calibri"/>
                <a:ea typeface="Calibri"/>
                <a:cs typeface="Calibri"/>
                <a:sym typeface="Calibri"/>
              </a:endParaRPr>
            </a:p>
            <a:p>
              <a:pPr indent="-114300" lvl="1" marL="114300" marR="0" rtl="0" algn="l">
                <a:lnSpc>
                  <a:spcPct val="90000"/>
                </a:lnSpc>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Appears</a:t>
              </a:r>
              <a:r>
                <a:rPr lang="en" sz="1300">
                  <a:solidFill>
                    <a:schemeClr val="dk1"/>
                  </a:solidFill>
                  <a:latin typeface="Calibri"/>
                  <a:ea typeface="Calibri"/>
                  <a:cs typeface="Calibri"/>
                  <a:sym typeface="Calibri"/>
                </a:rPr>
                <a:t> could not handle sequence this long</a:t>
              </a:r>
              <a:endParaRPr sz="1300">
                <a:solidFill>
                  <a:schemeClr val="dk1"/>
                </a:solidFill>
                <a:latin typeface="Calibri"/>
                <a:ea typeface="Calibri"/>
                <a:cs typeface="Calibri"/>
                <a:sym typeface="Calibri"/>
              </a:endParaRPr>
            </a:p>
          </p:txBody>
        </p:sp>
        <p:sp>
          <p:nvSpPr>
            <p:cNvPr id="253" name="Google Shape;253;p35"/>
            <p:cNvSpPr/>
            <p:nvPr/>
          </p:nvSpPr>
          <p:spPr>
            <a:xfrm>
              <a:off x="0" y="2586"/>
              <a:ext cx="1758673" cy="1130817"/>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5"/>
            <p:cNvSpPr txBox="1"/>
            <p:nvPr/>
          </p:nvSpPr>
          <p:spPr>
            <a:xfrm>
              <a:off x="55202" y="57788"/>
              <a:ext cx="1648269" cy="1020413"/>
            </a:xfrm>
            <a:prstGeom prst="rect">
              <a:avLst/>
            </a:prstGeom>
            <a:noFill/>
            <a:ln>
              <a:noFill/>
            </a:ln>
          </p:spPr>
          <p:txBody>
            <a:bodyPr anchorCtr="0" anchor="ctr" bIns="32375" lIns="64750" spcFirstLastPara="1" rIns="64750" wrap="square" tIns="32375">
              <a:noAutofit/>
            </a:bodyPr>
            <a:lstStyle/>
            <a:p>
              <a:pPr indent="0" lvl="0" marL="0" marR="0" rtl="0" algn="ctr">
                <a:lnSpc>
                  <a:spcPct val="90000"/>
                </a:lnSpc>
                <a:spcBef>
                  <a:spcPts val="0"/>
                </a:spcBef>
                <a:spcAft>
                  <a:spcPts val="0"/>
                </a:spcAft>
                <a:buClr>
                  <a:schemeClr val="lt1"/>
                </a:buClr>
                <a:buSzPts val="1700"/>
                <a:buFont typeface="Calibri"/>
                <a:buNone/>
              </a:pPr>
              <a:r>
                <a:rPr b="0" i="0" lang="en" sz="1700" u="none" cap="none" strike="noStrike">
                  <a:solidFill>
                    <a:schemeClr val="lt1"/>
                  </a:solidFill>
                  <a:latin typeface="Calibri"/>
                  <a:ea typeface="Calibri"/>
                  <a:cs typeface="Calibri"/>
                  <a:sym typeface="Calibri"/>
                </a:rPr>
                <a:t>Issues with Seq2Seq model for summarization</a:t>
              </a:r>
              <a:endParaRPr/>
            </a:p>
          </p:txBody>
        </p:sp>
        <p:sp>
          <p:nvSpPr>
            <p:cNvPr id="255" name="Google Shape;255;p35"/>
            <p:cNvSpPr/>
            <p:nvPr/>
          </p:nvSpPr>
          <p:spPr>
            <a:xfrm rot="5400000">
              <a:off x="2869610" y="192089"/>
              <a:ext cx="904654" cy="3126529"/>
            </a:xfrm>
            <a:prstGeom prst="round2SameRect">
              <a:avLst>
                <a:gd fmla="val 16667" name="adj1"/>
                <a:gd fmla="val 0" name="adj2"/>
              </a:avLst>
            </a:prstGeom>
            <a:solidFill>
              <a:srgbClr val="F1D5CF">
                <a:alpha val="89803"/>
              </a:srgbClr>
            </a:solidFill>
            <a:ln cap="flat" cmpd="sng" w="12700">
              <a:solidFill>
                <a:srgbClr val="F1D5C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txBox="1"/>
            <p:nvPr/>
          </p:nvSpPr>
          <p:spPr>
            <a:xfrm>
              <a:off x="1758673" y="1347188"/>
              <a:ext cx="3082367" cy="816330"/>
            </a:xfrm>
            <a:prstGeom prst="rect">
              <a:avLst/>
            </a:prstGeom>
            <a:noFill/>
            <a:ln>
              <a:noFill/>
            </a:ln>
          </p:spPr>
          <p:txBody>
            <a:bodyPr anchorCtr="0" anchor="ctr" bIns="24750" lIns="49525" spcFirstLastPara="1" rIns="49525" wrap="square" tIns="24750">
              <a:noAutofit/>
            </a:bodyPr>
            <a:lstStyle/>
            <a:p>
              <a:pPr indent="-114300" lvl="1" marL="114300" marR="0" rtl="0" algn="l">
                <a:lnSpc>
                  <a:spcPct val="90000"/>
                </a:lnSpc>
                <a:spcBef>
                  <a:spcPts val="0"/>
                </a:spcBef>
                <a:spcAft>
                  <a:spcPts val="0"/>
                </a:spcAft>
                <a:buClr>
                  <a:schemeClr val="dk1"/>
                </a:buClr>
                <a:buSzPts val="1300"/>
                <a:buFont typeface="Calibri"/>
                <a:buChar char="•"/>
              </a:pPr>
              <a:r>
                <a:rPr b="0" i="0" lang="en" sz="1300" u="none" cap="none" strike="noStrike">
                  <a:solidFill>
                    <a:schemeClr val="dk1"/>
                  </a:solidFill>
                  <a:latin typeface="Calibri"/>
                  <a:ea typeface="Calibri"/>
                  <a:cs typeface="Calibri"/>
                  <a:sym typeface="Calibri"/>
                </a:rPr>
                <a:t>English-English </a:t>
              </a:r>
              <a:r>
                <a:rPr lang="en" sz="1300">
                  <a:solidFill>
                    <a:schemeClr val="dk1"/>
                  </a:solidFill>
                  <a:latin typeface="Calibri"/>
                  <a:ea typeface="Calibri"/>
                  <a:cs typeface="Calibri"/>
                  <a:sym typeface="Calibri"/>
                </a:rPr>
                <a:t>(abstract to abstract) “translation” will converge to rewrite sentences 100% word-for-word</a:t>
              </a:r>
              <a:endParaRPr/>
            </a:p>
          </p:txBody>
        </p:sp>
        <p:sp>
          <p:nvSpPr>
            <p:cNvPr id="257" name="Google Shape;257;p35"/>
            <p:cNvSpPr/>
            <p:nvPr/>
          </p:nvSpPr>
          <p:spPr>
            <a:xfrm>
              <a:off x="0" y="1189945"/>
              <a:ext cx="1758673" cy="1130817"/>
            </a:xfrm>
            <a:prstGeom prst="roundRect">
              <a:avLst>
                <a:gd fmla="val 16667" name="adj"/>
              </a:avLst>
            </a:prstGeom>
            <a:solidFill>
              <a:srgbClr val="D7785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5"/>
            <p:cNvSpPr txBox="1"/>
            <p:nvPr/>
          </p:nvSpPr>
          <p:spPr>
            <a:xfrm>
              <a:off x="55202" y="1245147"/>
              <a:ext cx="1648269" cy="1020413"/>
            </a:xfrm>
            <a:prstGeom prst="rect">
              <a:avLst/>
            </a:prstGeom>
            <a:noFill/>
            <a:ln>
              <a:noFill/>
            </a:ln>
          </p:spPr>
          <p:txBody>
            <a:bodyPr anchorCtr="0" anchor="ctr" bIns="32375" lIns="64750" spcFirstLastPara="1" rIns="64750" wrap="square" tIns="32375">
              <a:noAutofit/>
            </a:bodyPr>
            <a:lstStyle/>
            <a:p>
              <a:pPr indent="0" lvl="0" marL="0" marR="0" rtl="0" algn="ctr">
                <a:lnSpc>
                  <a:spcPct val="90000"/>
                </a:lnSpc>
                <a:spcBef>
                  <a:spcPts val="0"/>
                </a:spcBef>
                <a:spcAft>
                  <a:spcPts val="0"/>
                </a:spcAft>
                <a:buClr>
                  <a:schemeClr val="lt1"/>
                </a:buClr>
                <a:buSzPts val="1700"/>
                <a:buFont typeface="Calibri"/>
                <a:buNone/>
              </a:pPr>
              <a:r>
                <a:rPr b="0" i="0" lang="en" sz="1700" u="none" cap="none" strike="noStrike">
                  <a:solidFill>
                    <a:schemeClr val="lt1"/>
                  </a:solidFill>
                  <a:latin typeface="Calibri"/>
                  <a:ea typeface="Calibri"/>
                  <a:cs typeface="Calibri"/>
                  <a:sym typeface="Calibri"/>
                </a:rPr>
                <a:t>Diagnose the model</a:t>
              </a:r>
              <a:endParaRPr/>
            </a:p>
          </p:txBody>
        </p:sp>
        <p:sp>
          <p:nvSpPr>
            <p:cNvPr id="259" name="Google Shape;259;p35"/>
            <p:cNvSpPr/>
            <p:nvPr/>
          </p:nvSpPr>
          <p:spPr>
            <a:xfrm rot="5400000">
              <a:off x="2869610" y="1379448"/>
              <a:ext cx="904654" cy="3126529"/>
            </a:xfrm>
            <a:prstGeom prst="round2SameRect">
              <a:avLst>
                <a:gd fmla="val 16667" name="adj1"/>
                <a:gd fmla="val 0" name="adj2"/>
              </a:avLst>
            </a:prstGeom>
            <a:solidFill>
              <a:srgbClr val="EBD6D4">
                <a:alpha val="89803"/>
              </a:srgbClr>
            </a:solidFill>
            <a:ln cap="flat" cmpd="sng" w="12700">
              <a:solidFill>
                <a:srgbClr val="EBD6D4">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5"/>
            <p:cNvSpPr txBox="1"/>
            <p:nvPr/>
          </p:nvSpPr>
          <p:spPr>
            <a:xfrm>
              <a:off x="1758673" y="2534547"/>
              <a:ext cx="3082367" cy="816330"/>
            </a:xfrm>
            <a:prstGeom prst="rect">
              <a:avLst/>
            </a:prstGeom>
            <a:noFill/>
            <a:ln>
              <a:noFill/>
            </a:ln>
          </p:spPr>
          <p:txBody>
            <a:bodyPr anchorCtr="0" anchor="ctr" bIns="24750" lIns="49525" spcFirstLastPara="1" rIns="49525" wrap="square" tIns="24750">
              <a:noAutofit/>
            </a:bodyPr>
            <a:lstStyle/>
            <a:p>
              <a:pPr indent="-114300" lvl="1" marL="114300" marR="0" rtl="0" algn="l">
                <a:lnSpc>
                  <a:spcPct val="90000"/>
                </a:lnSpc>
                <a:spcBef>
                  <a:spcPts val="0"/>
                </a:spcBef>
                <a:spcAft>
                  <a:spcPts val="0"/>
                </a:spcAft>
                <a:buSzPts val="1300"/>
                <a:buFont typeface="Calibri"/>
                <a:buChar char="•"/>
              </a:pPr>
              <a:r>
                <a:rPr lang="en" sz="1300">
                  <a:latin typeface="Calibri"/>
                  <a:ea typeface="Calibri"/>
                  <a:cs typeface="Calibri"/>
                  <a:sym typeface="Calibri"/>
                </a:rPr>
                <a:t>Start to pick up some very abstract “concepts” of the article.</a:t>
              </a:r>
              <a:endParaRPr sz="1300">
                <a:latin typeface="Calibri"/>
                <a:ea typeface="Calibri"/>
                <a:cs typeface="Calibri"/>
                <a:sym typeface="Calibri"/>
              </a:endParaRPr>
            </a:p>
            <a:p>
              <a:pPr indent="-114300" lvl="1" marL="114300" marR="0" rtl="0" algn="l">
                <a:lnSpc>
                  <a:spcPct val="90000"/>
                </a:lnSpc>
                <a:spcBef>
                  <a:spcPts val="0"/>
                </a:spcBef>
                <a:spcAft>
                  <a:spcPts val="0"/>
                </a:spcAft>
                <a:buSzPts val="1300"/>
                <a:buFont typeface="Calibri"/>
                <a:buChar char="•"/>
              </a:pPr>
              <a:r>
                <a:rPr lang="en" sz="1300">
                  <a:latin typeface="Calibri"/>
                  <a:ea typeface="Calibri"/>
                  <a:cs typeface="Calibri"/>
                  <a:sym typeface="Calibri"/>
                </a:rPr>
                <a:t>Training is really slow</a:t>
              </a:r>
              <a:endParaRPr sz="1300">
                <a:latin typeface="Calibri"/>
                <a:ea typeface="Calibri"/>
                <a:cs typeface="Calibri"/>
                <a:sym typeface="Calibri"/>
              </a:endParaRPr>
            </a:p>
          </p:txBody>
        </p:sp>
        <p:sp>
          <p:nvSpPr>
            <p:cNvPr id="261" name="Google Shape;261;p35"/>
            <p:cNvSpPr/>
            <p:nvPr/>
          </p:nvSpPr>
          <p:spPr>
            <a:xfrm>
              <a:off x="0" y="2377304"/>
              <a:ext cx="1758673" cy="1130817"/>
            </a:xfrm>
            <a:prstGeom prst="roundRect">
              <a:avLst>
                <a:gd fmla="val 16667" name="adj"/>
              </a:avLst>
            </a:prstGeom>
            <a:solidFill>
              <a:srgbClr val="C47F6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5"/>
            <p:cNvSpPr txBox="1"/>
            <p:nvPr/>
          </p:nvSpPr>
          <p:spPr>
            <a:xfrm>
              <a:off x="55202" y="2432506"/>
              <a:ext cx="1648269" cy="1020413"/>
            </a:xfrm>
            <a:prstGeom prst="rect">
              <a:avLst/>
            </a:prstGeom>
            <a:noFill/>
            <a:ln>
              <a:noFill/>
            </a:ln>
          </p:spPr>
          <p:txBody>
            <a:bodyPr anchorCtr="0" anchor="ctr" bIns="32375" lIns="64750" spcFirstLastPara="1" rIns="64750" wrap="square" tIns="32375">
              <a:noAutofit/>
            </a:bodyPr>
            <a:lstStyle/>
            <a:p>
              <a:pPr indent="0" lvl="0" marL="0" marR="0" rtl="0" algn="ctr">
                <a:lnSpc>
                  <a:spcPct val="90000"/>
                </a:lnSpc>
                <a:spcBef>
                  <a:spcPts val="0"/>
                </a:spcBef>
                <a:spcAft>
                  <a:spcPts val="0"/>
                </a:spcAft>
                <a:buClr>
                  <a:schemeClr val="lt1"/>
                </a:buClr>
                <a:buSzPts val="1700"/>
                <a:buFont typeface="Calibri"/>
                <a:buNone/>
              </a:pPr>
              <a:r>
                <a:rPr b="0" i="0" lang="en" sz="1700" u="none" cap="none" strike="noStrike">
                  <a:solidFill>
                    <a:schemeClr val="lt1"/>
                  </a:solidFill>
                  <a:latin typeface="Calibri"/>
                  <a:ea typeface="Calibri"/>
                  <a:cs typeface="Calibri"/>
                  <a:sym typeface="Calibri"/>
                </a:rPr>
                <a:t>Add attention model</a:t>
              </a:r>
              <a:endParaRPr/>
            </a:p>
          </p:txBody>
        </p:sp>
        <p:sp>
          <p:nvSpPr>
            <p:cNvPr id="263" name="Google Shape;263;p35"/>
            <p:cNvSpPr/>
            <p:nvPr/>
          </p:nvSpPr>
          <p:spPr>
            <a:xfrm rot="5400000">
              <a:off x="2869610" y="2566806"/>
              <a:ext cx="904654" cy="3126529"/>
            </a:xfrm>
            <a:prstGeom prst="round2SameRect">
              <a:avLst>
                <a:gd fmla="val 16667" name="adj1"/>
                <a:gd fmla="val 0" name="adj2"/>
              </a:avLst>
            </a:prstGeom>
            <a:solidFill>
              <a:srgbClr val="E5DAD9">
                <a:alpha val="89803"/>
              </a:srgbClr>
            </a:solidFill>
            <a:ln cap="flat" cmpd="sng" w="12700">
              <a:solidFill>
                <a:srgbClr val="E5DAD9">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5"/>
            <p:cNvSpPr txBox="1"/>
            <p:nvPr/>
          </p:nvSpPr>
          <p:spPr>
            <a:xfrm>
              <a:off x="1758673" y="3721905"/>
              <a:ext cx="3082367" cy="816330"/>
            </a:xfrm>
            <a:prstGeom prst="rect">
              <a:avLst/>
            </a:prstGeom>
            <a:noFill/>
            <a:ln>
              <a:noFill/>
            </a:ln>
          </p:spPr>
          <p:txBody>
            <a:bodyPr anchorCtr="0" anchor="ctr" bIns="24750" lIns="49525" spcFirstLastPara="1" rIns="49525" wrap="square" tIns="24750">
              <a:noAutofit/>
            </a:bodyPr>
            <a:lstStyle/>
            <a:p>
              <a:pPr indent="-114300" lvl="1" marL="114300" marR="0" rtl="0" algn="l">
                <a:lnSpc>
                  <a:spcPct val="90000"/>
                </a:lnSpc>
                <a:spcBef>
                  <a:spcPts val="0"/>
                </a:spcBef>
                <a:spcAft>
                  <a:spcPts val="0"/>
                </a:spcAft>
                <a:buClr>
                  <a:schemeClr val="dk1"/>
                </a:buClr>
                <a:buSzPts val="1300"/>
                <a:buFont typeface="Calibri"/>
                <a:buChar char="•"/>
              </a:pPr>
              <a:r>
                <a:rPr b="0" i="0" lang="en" sz="1300" u="none" cap="none" strike="noStrike">
                  <a:solidFill>
                    <a:schemeClr val="dk1"/>
                  </a:solidFill>
                  <a:latin typeface="Calibri"/>
                  <a:ea typeface="Calibri"/>
                  <a:cs typeface="Calibri"/>
                  <a:sym typeface="Calibri"/>
                </a:rPr>
                <a:t>learning rate (0.0025), the number of epochs (</a:t>
              </a:r>
              <a:r>
                <a:rPr lang="en" sz="1300">
                  <a:solidFill>
                    <a:schemeClr val="dk1"/>
                  </a:solidFill>
                  <a:latin typeface="Calibri"/>
                  <a:ea typeface="Calibri"/>
                  <a:cs typeface="Calibri"/>
                  <a:sym typeface="Calibri"/>
                </a:rPr>
                <a:t>10</a:t>
              </a:r>
              <a:r>
                <a:rPr b="0" i="0" lang="en" sz="1300" u="none" cap="none" strike="noStrike">
                  <a:solidFill>
                    <a:schemeClr val="dk1"/>
                  </a:solidFill>
                  <a:latin typeface="Calibri"/>
                  <a:ea typeface="Calibri"/>
                  <a:cs typeface="Calibri"/>
                  <a:sym typeface="Calibri"/>
                </a:rPr>
                <a:t>), the number of layers(3), embedding dimension (300), dropout rate(0.9)</a:t>
              </a:r>
              <a:endParaRPr/>
            </a:p>
          </p:txBody>
        </p:sp>
        <p:sp>
          <p:nvSpPr>
            <p:cNvPr id="265" name="Google Shape;265;p35"/>
            <p:cNvSpPr/>
            <p:nvPr/>
          </p:nvSpPr>
          <p:spPr>
            <a:xfrm>
              <a:off x="0" y="3564662"/>
              <a:ext cx="1758673" cy="1130817"/>
            </a:xfrm>
            <a:prstGeom prst="roundRect">
              <a:avLst>
                <a:gd fmla="val 16667" name="adj"/>
              </a:avLst>
            </a:prstGeom>
            <a:solidFill>
              <a:srgbClr val="B38E8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5"/>
            <p:cNvSpPr txBox="1"/>
            <p:nvPr/>
          </p:nvSpPr>
          <p:spPr>
            <a:xfrm>
              <a:off x="55202" y="3619864"/>
              <a:ext cx="1648269" cy="1020413"/>
            </a:xfrm>
            <a:prstGeom prst="rect">
              <a:avLst/>
            </a:prstGeom>
            <a:noFill/>
            <a:ln>
              <a:noFill/>
            </a:ln>
          </p:spPr>
          <p:txBody>
            <a:bodyPr anchorCtr="0" anchor="ctr" bIns="32375" lIns="64750" spcFirstLastPara="1" rIns="64750" wrap="square" tIns="32375">
              <a:noAutofit/>
            </a:bodyPr>
            <a:lstStyle/>
            <a:p>
              <a:pPr indent="0" lvl="0" marL="0" marR="0" rtl="0" algn="ctr">
                <a:lnSpc>
                  <a:spcPct val="90000"/>
                </a:lnSpc>
                <a:spcBef>
                  <a:spcPts val="0"/>
                </a:spcBef>
                <a:spcAft>
                  <a:spcPts val="0"/>
                </a:spcAft>
                <a:buClr>
                  <a:schemeClr val="lt1"/>
                </a:buClr>
                <a:buSzPts val="1700"/>
                <a:buFont typeface="Calibri"/>
                <a:buNone/>
              </a:pPr>
              <a:r>
                <a:rPr b="0" i="0" lang="en" sz="1700" u="none" cap="none" strike="noStrike">
                  <a:solidFill>
                    <a:schemeClr val="lt1"/>
                  </a:solidFill>
                  <a:latin typeface="Calibri"/>
                  <a:ea typeface="Calibri"/>
                  <a:cs typeface="Calibri"/>
                  <a:sym typeface="Calibri"/>
                </a:rPr>
                <a:t>Tuning Parameter</a:t>
              </a:r>
              <a:endParaRPr/>
            </a:p>
          </p:txBody>
        </p:sp>
        <p:sp>
          <p:nvSpPr>
            <p:cNvPr id="267" name="Google Shape;267;p35"/>
            <p:cNvSpPr/>
            <p:nvPr/>
          </p:nvSpPr>
          <p:spPr>
            <a:xfrm rot="5400000">
              <a:off x="2869610" y="3754165"/>
              <a:ext cx="904654" cy="3126529"/>
            </a:xfrm>
            <a:prstGeom prst="round2SameRect">
              <a:avLst>
                <a:gd fmla="val 16667" name="adj1"/>
                <a:gd fmla="val 0" name="adj2"/>
              </a:avLst>
            </a:prstGeom>
            <a:solidFill>
              <a:srgbClr val="DFDFDF">
                <a:alpha val="89803"/>
              </a:srgbClr>
            </a:solidFill>
            <a:ln cap="flat" cmpd="sng" w="12700">
              <a:solidFill>
                <a:srgbClr val="DFDFD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5"/>
            <p:cNvSpPr txBox="1"/>
            <p:nvPr/>
          </p:nvSpPr>
          <p:spPr>
            <a:xfrm>
              <a:off x="1758673" y="4909264"/>
              <a:ext cx="3082367" cy="816330"/>
            </a:xfrm>
            <a:prstGeom prst="rect">
              <a:avLst/>
            </a:prstGeom>
            <a:noFill/>
            <a:ln>
              <a:noFill/>
            </a:ln>
          </p:spPr>
          <p:txBody>
            <a:bodyPr anchorCtr="0" anchor="ctr" bIns="24750" lIns="49525" spcFirstLastPara="1" rIns="49525" wrap="square" tIns="24750">
              <a:noAutofit/>
            </a:bodyPr>
            <a:lstStyle/>
            <a:p>
              <a:pPr indent="-114300" lvl="1" marL="114300" marR="0" rtl="0" algn="l">
                <a:lnSpc>
                  <a:spcPct val="90000"/>
                </a:lnSpc>
                <a:spcBef>
                  <a:spcPts val="0"/>
                </a:spcBef>
                <a:spcAft>
                  <a:spcPts val="0"/>
                </a:spcAft>
                <a:buSzPts val="1300"/>
                <a:buFont typeface="Calibri"/>
                <a:buChar char="•"/>
              </a:pPr>
              <a:r>
                <a:rPr lang="en" sz="1300">
                  <a:latin typeface="Calibri"/>
                  <a:ea typeface="Calibri"/>
                  <a:cs typeface="Calibri"/>
                  <a:sym typeface="Calibri"/>
                </a:rPr>
                <a:t>332197 words in vocab, </a:t>
              </a:r>
              <a:endParaRPr sz="1300">
                <a:latin typeface="Calibri"/>
                <a:ea typeface="Calibri"/>
                <a:cs typeface="Calibri"/>
                <a:sym typeface="Calibri"/>
              </a:endParaRPr>
            </a:p>
            <a:p>
              <a:pPr indent="-114300" lvl="1" marL="114300" marR="0" rtl="0" algn="l">
                <a:lnSpc>
                  <a:spcPct val="90000"/>
                </a:lnSpc>
                <a:spcBef>
                  <a:spcPts val="0"/>
                </a:spcBef>
                <a:spcAft>
                  <a:spcPts val="0"/>
                </a:spcAft>
                <a:buSzPts val="1300"/>
                <a:buFont typeface="Calibri"/>
                <a:buChar char="•"/>
              </a:pPr>
              <a:r>
                <a:rPr lang="en" sz="1300">
                  <a:latin typeface="Calibri"/>
                  <a:ea typeface="Calibri"/>
                  <a:cs typeface="Calibri"/>
                  <a:sym typeface="Calibri"/>
                </a:rPr>
                <a:t>580454K articles with abstract. </a:t>
              </a:r>
              <a:endParaRPr sz="1300">
                <a:latin typeface="Calibri"/>
                <a:ea typeface="Calibri"/>
                <a:cs typeface="Calibri"/>
                <a:sym typeface="Calibri"/>
              </a:endParaRPr>
            </a:p>
            <a:p>
              <a:pPr indent="-114300" lvl="1" marL="114300" marR="0" rtl="0" algn="l">
                <a:lnSpc>
                  <a:spcPct val="90000"/>
                </a:lnSpc>
                <a:spcBef>
                  <a:spcPts val="0"/>
                </a:spcBef>
                <a:spcAft>
                  <a:spcPts val="0"/>
                </a:spcAft>
                <a:buSzPts val="1300"/>
                <a:buFont typeface="Calibri"/>
                <a:buChar char="•"/>
              </a:pPr>
              <a:r>
                <a:rPr lang="en" sz="1300">
                  <a:latin typeface="Calibri"/>
                  <a:ea typeface="Calibri"/>
                  <a:cs typeface="Calibri"/>
                  <a:sym typeface="Calibri"/>
                </a:rPr>
                <a:t>Average length of abstract 95 words</a:t>
              </a:r>
              <a:endParaRPr sz="1300">
                <a:latin typeface="Calibri"/>
                <a:ea typeface="Calibri"/>
                <a:cs typeface="Calibri"/>
                <a:sym typeface="Calibri"/>
              </a:endParaRPr>
            </a:p>
          </p:txBody>
        </p:sp>
        <p:sp>
          <p:nvSpPr>
            <p:cNvPr id="269" name="Google Shape;269;p35"/>
            <p:cNvSpPr/>
            <p:nvPr/>
          </p:nvSpPr>
          <p:spPr>
            <a:xfrm>
              <a:off x="0" y="4752021"/>
              <a:ext cx="1758673" cy="1130817"/>
            </a:xfrm>
            <a:prstGeom prst="roundRect">
              <a:avLst>
                <a:gd fmla="val 16667" name="adj"/>
              </a:avLst>
            </a:prstGeom>
            <a:solidFill>
              <a:srgbClr val="A4A4A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5"/>
            <p:cNvSpPr txBox="1"/>
            <p:nvPr/>
          </p:nvSpPr>
          <p:spPr>
            <a:xfrm>
              <a:off x="55202" y="4807223"/>
              <a:ext cx="1648269" cy="1020413"/>
            </a:xfrm>
            <a:prstGeom prst="rect">
              <a:avLst/>
            </a:prstGeom>
            <a:noFill/>
            <a:ln>
              <a:noFill/>
            </a:ln>
          </p:spPr>
          <p:txBody>
            <a:bodyPr anchorCtr="0" anchor="ctr" bIns="32375" lIns="64750" spcFirstLastPara="1" rIns="64750" wrap="square" tIns="32375">
              <a:noAutofit/>
            </a:bodyPr>
            <a:lstStyle/>
            <a:p>
              <a:pPr indent="0" lvl="0" marL="0" marR="0" rtl="0" algn="ctr">
                <a:lnSpc>
                  <a:spcPct val="90000"/>
                </a:lnSpc>
                <a:spcBef>
                  <a:spcPts val="0"/>
                </a:spcBef>
                <a:spcAft>
                  <a:spcPts val="0"/>
                </a:spcAft>
                <a:buClr>
                  <a:schemeClr val="lt1"/>
                </a:buClr>
                <a:buSzPts val="1700"/>
                <a:buFont typeface="Calibri"/>
                <a:buNone/>
              </a:pPr>
              <a:r>
                <a:rPr b="0" i="0" lang="en" sz="1700" u="none" cap="none" strike="noStrike">
                  <a:solidFill>
                    <a:schemeClr val="lt1"/>
                  </a:solidFill>
                  <a:latin typeface="Calibri"/>
                  <a:ea typeface="Calibri"/>
                  <a:cs typeface="Calibri"/>
                  <a:sym typeface="Calibri"/>
                </a:rPr>
                <a:t>Vocabulary</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4" name="Shape 274"/>
        <p:cNvGrpSpPr/>
        <p:nvPr/>
      </p:nvGrpSpPr>
      <p:grpSpPr>
        <a:xfrm>
          <a:off x="0" y="0"/>
          <a:ext cx="0" cy="0"/>
          <a:chOff x="0" y="0"/>
          <a:chExt cx="0" cy="0"/>
        </a:xfrm>
      </p:grpSpPr>
      <p:sp>
        <p:nvSpPr>
          <p:cNvPr id="275" name="Google Shape;275;p36"/>
          <p:cNvSpPr/>
          <p:nvPr/>
        </p:nvSpPr>
        <p:spPr>
          <a:xfrm>
            <a:off x="600075" y="-4763"/>
            <a:ext cx="2500200" cy="3338400"/>
          </a:xfrm>
          <a:prstGeom prst="downArrow">
            <a:avLst>
              <a:gd fmla="val 100000" name="adj1"/>
              <a:gd fmla="val 26890" name="adj2"/>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6" name="Google Shape;276;p36"/>
          <p:cNvSpPr txBox="1"/>
          <p:nvPr>
            <p:ph type="title"/>
          </p:nvPr>
        </p:nvSpPr>
        <p:spPr>
          <a:xfrm>
            <a:off x="771525" y="190501"/>
            <a:ext cx="2164500" cy="2486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Calibri"/>
              <a:buNone/>
            </a:pPr>
            <a:r>
              <a:rPr lang="en" sz="3100">
                <a:solidFill>
                  <a:schemeClr val="lt1"/>
                </a:solidFill>
              </a:rPr>
              <a:t>Appendix:</a:t>
            </a:r>
            <a:endParaRPr sz="3100">
              <a:solidFill>
                <a:schemeClr val="lt1"/>
              </a:solidFill>
            </a:endParaRPr>
          </a:p>
          <a:p>
            <a:pPr indent="0" lvl="0" marL="0" rtl="0" algn="ctr">
              <a:lnSpc>
                <a:spcPct val="90000"/>
              </a:lnSpc>
              <a:spcBef>
                <a:spcPts val="0"/>
              </a:spcBef>
              <a:spcAft>
                <a:spcPts val="0"/>
              </a:spcAft>
              <a:buClr>
                <a:schemeClr val="lt1"/>
              </a:buClr>
              <a:buSzPts val="2800"/>
              <a:buFont typeface="Calibri"/>
              <a:buNone/>
            </a:pPr>
            <a:r>
              <a:rPr lang="en" sz="3100">
                <a:solidFill>
                  <a:schemeClr val="lt1"/>
                </a:solidFill>
              </a:rPr>
              <a:t>References</a:t>
            </a:r>
            <a:endParaRPr/>
          </a:p>
        </p:txBody>
      </p:sp>
      <p:sp>
        <p:nvSpPr>
          <p:cNvPr id="277" name="Google Shape;277;p36"/>
          <p:cNvSpPr txBox="1"/>
          <p:nvPr>
            <p:ph idx="1" type="body"/>
          </p:nvPr>
        </p:nvSpPr>
        <p:spPr>
          <a:xfrm>
            <a:off x="3132825" y="205275"/>
            <a:ext cx="5847000" cy="6097800"/>
          </a:xfrm>
          <a:prstGeom prst="rect">
            <a:avLst/>
          </a:prstGeom>
          <a:noFill/>
          <a:ln>
            <a:noFill/>
          </a:ln>
        </p:spPr>
        <p:txBody>
          <a:bodyPr anchorCtr="0" anchor="t" bIns="91425" lIns="91425" spcFirstLastPara="1" rIns="91425" wrap="square" tIns="91425">
            <a:noAutofit/>
          </a:bodyPr>
          <a:lstStyle/>
          <a:p>
            <a:pPr indent="-298450" lvl="0" marL="457200" rtl="0" algn="l">
              <a:lnSpc>
                <a:spcPct val="138000"/>
              </a:lnSpc>
              <a:spcBef>
                <a:spcPts val="0"/>
              </a:spcBef>
              <a:spcAft>
                <a:spcPts val="0"/>
              </a:spcAft>
              <a:buClr>
                <a:schemeClr val="dk1"/>
              </a:buClr>
              <a:buSzPts val="1100"/>
              <a:buAutoNum type="arabicPeriod"/>
            </a:pPr>
            <a:r>
              <a:rPr lang="en" sz="1100">
                <a:solidFill>
                  <a:schemeClr val="dk1"/>
                </a:solidFill>
              </a:rPr>
              <a:t>Alexander M. Rush, Sumit Chopra, Jason Weston. 2015. A Neural Attention Model for Abstractive Sentence Summarization.</a:t>
            </a:r>
            <a:endParaRPr sz="1100">
              <a:solidFill>
                <a:schemeClr val="dk1"/>
              </a:solidFill>
            </a:endParaRPr>
          </a:p>
          <a:p>
            <a:pPr indent="-298450" lvl="0" marL="457200" rtl="0" algn="l">
              <a:lnSpc>
                <a:spcPct val="138000"/>
              </a:lnSpc>
              <a:spcBef>
                <a:spcPts val="0"/>
              </a:spcBef>
              <a:spcAft>
                <a:spcPts val="0"/>
              </a:spcAft>
              <a:buClr>
                <a:schemeClr val="dk1"/>
              </a:buClr>
              <a:buSzPts val="1100"/>
              <a:buAutoNum type="arabicPeriod"/>
            </a:pPr>
            <a:r>
              <a:rPr lang="en" sz="1100">
                <a:solidFill>
                  <a:schemeClr val="dk1"/>
                </a:solidFill>
              </a:rPr>
              <a:t>Dipanjan Das, Andre F.T. Martins. 2007. A Survey on Automatic Text Summarization.</a:t>
            </a:r>
            <a:endParaRPr sz="1100">
              <a:solidFill>
                <a:schemeClr val="dk1"/>
              </a:solidFill>
            </a:endParaRPr>
          </a:p>
          <a:p>
            <a:pPr indent="-298450" lvl="0" marL="457200" rtl="0" algn="l">
              <a:lnSpc>
                <a:spcPct val="138000"/>
              </a:lnSpc>
              <a:spcBef>
                <a:spcPts val="0"/>
              </a:spcBef>
              <a:spcAft>
                <a:spcPts val="0"/>
              </a:spcAft>
              <a:buClr>
                <a:schemeClr val="dk1"/>
              </a:buClr>
              <a:buSzPts val="1100"/>
              <a:buAutoNum type="arabicPeriod"/>
            </a:pPr>
            <a:r>
              <a:rPr lang="en" sz="1100">
                <a:solidFill>
                  <a:schemeClr val="dk1"/>
                </a:solidFill>
              </a:rPr>
              <a:t>Yen-Chun Chen, Mohit Bansal. 2018. Fast Abstractive Summarization with</a:t>
            </a:r>
            <a:endParaRPr sz="1100">
              <a:solidFill>
                <a:schemeClr val="dk1"/>
              </a:solidFill>
            </a:endParaRPr>
          </a:p>
          <a:p>
            <a:pPr indent="-298450" lvl="0" marL="457200" rtl="0" algn="l">
              <a:lnSpc>
                <a:spcPct val="138000"/>
              </a:lnSpc>
              <a:spcBef>
                <a:spcPts val="0"/>
              </a:spcBef>
              <a:spcAft>
                <a:spcPts val="0"/>
              </a:spcAft>
              <a:buClr>
                <a:schemeClr val="dk1"/>
              </a:buClr>
              <a:buSzPts val="1100"/>
              <a:buAutoNum type="arabicPeriod"/>
            </a:pPr>
            <a:r>
              <a:rPr lang="en" sz="1100">
                <a:solidFill>
                  <a:schemeClr val="dk1"/>
                </a:solidFill>
              </a:rPr>
              <a:t>Reinforce-Selected Sentence Rewriting.</a:t>
            </a:r>
            <a:endParaRPr sz="1100">
              <a:solidFill>
                <a:schemeClr val="dk1"/>
              </a:solidFill>
            </a:endParaRPr>
          </a:p>
          <a:p>
            <a:pPr indent="-298450" lvl="0" marL="457200" rtl="0" algn="l">
              <a:lnSpc>
                <a:spcPct val="138000"/>
              </a:lnSpc>
              <a:spcBef>
                <a:spcPts val="0"/>
              </a:spcBef>
              <a:spcAft>
                <a:spcPts val="0"/>
              </a:spcAft>
              <a:buClr>
                <a:schemeClr val="dk1"/>
              </a:buClr>
              <a:buSzPts val="1100"/>
              <a:buAutoNum type="arabicPeriod"/>
            </a:pPr>
            <a:r>
              <a:rPr lang="en" sz="1100">
                <a:solidFill>
                  <a:schemeClr val="dk1"/>
                </a:solidFill>
              </a:rPr>
              <a:t>Gunes Erkan, Dragomir R. Radev. 2004. LexRank: Graph-based Lexical Centrality as Salience in Text Summarization.</a:t>
            </a:r>
            <a:endParaRPr sz="1100">
              <a:solidFill>
                <a:schemeClr val="dk1"/>
              </a:solidFill>
            </a:endParaRPr>
          </a:p>
          <a:p>
            <a:pPr indent="-298450" lvl="0" marL="457200" rtl="0" algn="l">
              <a:lnSpc>
                <a:spcPct val="138000"/>
              </a:lnSpc>
              <a:spcBef>
                <a:spcPts val="0"/>
              </a:spcBef>
              <a:spcAft>
                <a:spcPts val="0"/>
              </a:spcAft>
              <a:buClr>
                <a:schemeClr val="dk1"/>
              </a:buClr>
              <a:buSzPts val="1100"/>
              <a:buAutoNum type="arabicPeriod"/>
            </a:pPr>
            <a:r>
              <a:rPr lang="en" sz="1100">
                <a:solidFill>
                  <a:schemeClr val="dk1"/>
                </a:solidFill>
              </a:rPr>
              <a:t>Shashi Narayan, Shay B. Cohen, Mirella Lapata. 2018. Ranking Sentences for Extractive Summarization with Reinforcement Learning.</a:t>
            </a:r>
            <a:endParaRPr sz="1100">
              <a:solidFill>
                <a:schemeClr val="dk1"/>
              </a:solidFill>
            </a:endParaRPr>
          </a:p>
          <a:p>
            <a:pPr indent="-298450" lvl="0" marL="457200" rtl="0" algn="l">
              <a:lnSpc>
                <a:spcPct val="138000"/>
              </a:lnSpc>
              <a:spcBef>
                <a:spcPts val="0"/>
              </a:spcBef>
              <a:spcAft>
                <a:spcPts val="0"/>
              </a:spcAft>
              <a:buClr>
                <a:schemeClr val="dk1"/>
              </a:buClr>
              <a:buSzPts val="1100"/>
              <a:buAutoNum type="arabicPeriod"/>
            </a:pPr>
            <a:r>
              <a:rPr lang="en" sz="1100">
                <a:solidFill>
                  <a:schemeClr val="dk1"/>
                </a:solidFill>
              </a:rPr>
              <a:t>Abigail See, Peter J. Liu, Christopher D. Manning. 2017. Get To The Point: Summarization with Pointer-Generator Networks.</a:t>
            </a:r>
            <a:endParaRPr sz="1100">
              <a:solidFill>
                <a:schemeClr val="dk1"/>
              </a:solidFill>
            </a:endParaRPr>
          </a:p>
          <a:p>
            <a:pPr indent="-298450" lvl="0" marL="457200" rtl="0" algn="l">
              <a:lnSpc>
                <a:spcPct val="138000"/>
              </a:lnSpc>
              <a:spcBef>
                <a:spcPts val="0"/>
              </a:spcBef>
              <a:spcAft>
                <a:spcPts val="0"/>
              </a:spcAft>
              <a:buClr>
                <a:schemeClr val="dk1"/>
              </a:buClr>
              <a:buSzPts val="1100"/>
              <a:buAutoNum type="arabicPeriod"/>
            </a:pPr>
            <a:r>
              <a:rPr lang="en" sz="1100">
                <a:solidFill>
                  <a:schemeClr val="dk1"/>
                </a:solidFill>
              </a:rPr>
              <a:t>Rada Mihalcea, Paul Tarau. 2004. TextRank: Bringing Order into Texts.</a:t>
            </a:r>
            <a:endParaRPr sz="1100">
              <a:solidFill>
                <a:schemeClr val="dk1"/>
              </a:solidFill>
            </a:endParaRPr>
          </a:p>
          <a:p>
            <a:pPr indent="-298450" lvl="0" marL="457200" rtl="0" algn="l">
              <a:lnSpc>
                <a:spcPct val="138000"/>
              </a:lnSpc>
              <a:spcBef>
                <a:spcPts val="0"/>
              </a:spcBef>
              <a:spcAft>
                <a:spcPts val="0"/>
              </a:spcAft>
              <a:buClr>
                <a:schemeClr val="dk1"/>
              </a:buClr>
              <a:buSzPts val="1100"/>
              <a:buAutoNum type="arabicPeriod"/>
            </a:pPr>
            <a:r>
              <a:rPr lang="en" sz="1100">
                <a:solidFill>
                  <a:schemeClr val="dk1"/>
                </a:solidFill>
              </a:rPr>
              <a:t>Dzmitry Bahdanau, KyungHyun Cho, Yoshua Bengio. 2016. Neural Machine Translation by Jointly Learning to Align and Translate.</a:t>
            </a:r>
            <a:endParaRPr sz="1100">
              <a:solidFill>
                <a:schemeClr val="dk1"/>
              </a:solidFill>
            </a:endParaRPr>
          </a:p>
          <a:p>
            <a:pPr indent="-298450" lvl="0" marL="457200" rtl="0" algn="l">
              <a:lnSpc>
                <a:spcPct val="138000"/>
              </a:lnSpc>
              <a:spcBef>
                <a:spcPts val="0"/>
              </a:spcBef>
              <a:spcAft>
                <a:spcPts val="0"/>
              </a:spcAft>
              <a:buClr>
                <a:schemeClr val="dk1"/>
              </a:buClr>
              <a:buSzPts val="1100"/>
              <a:buAutoNum type="arabicPeriod"/>
            </a:pPr>
            <a:r>
              <a:rPr lang="en" sz="1100">
                <a:solidFill>
                  <a:schemeClr val="dk1"/>
                </a:solidFill>
              </a:rPr>
              <a:t>Ilya Sutskever, Oriol Vinyals, Quoc V. Le. 2014. Sequence to Sequence Learning with Neural Networks.</a:t>
            </a:r>
            <a:endParaRPr sz="1100">
              <a:solidFill>
                <a:schemeClr val="dk1"/>
              </a:solidFill>
            </a:endParaRPr>
          </a:p>
          <a:p>
            <a:pPr indent="-298450" lvl="0" marL="457200" rtl="0" algn="l">
              <a:lnSpc>
                <a:spcPct val="138000"/>
              </a:lnSpc>
              <a:spcBef>
                <a:spcPts val="0"/>
              </a:spcBef>
              <a:spcAft>
                <a:spcPts val="0"/>
              </a:spcAft>
              <a:buClr>
                <a:schemeClr val="dk1"/>
              </a:buClr>
              <a:buSzPts val="1100"/>
              <a:buAutoNum type="arabicPeriod"/>
            </a:pPr>
            <a:r>
              <a:rPr lang="en" sz="1100">
                <a:solidFill>
                  <a:schemeClr val="dk1"/>
                </a:solidFill>
              </a:rPr>
              <a:t>Tensorflow Neural Machine Translation (seq2seq) Tutorial</a:t>
            </a:r>
            <a:r>
              <a:rPr lang="en" sz="1100">
                <a:solidFill>
                  <a:schemeClr val="hlink"/>
                </a:solidFill>
                <a:uFill>
                  <a:noFill/>
                </a:uFill>
                <a:hlinkClick r:id="rId3"/>
              </a:rPr>
              <a:t> </a:t>
            </a:r>
            <a:r>
              <a:rPr lang="en" sz="1100" u="sng">
                <a:solidFill>
                  <a:schemeClr val="hlink"/>
                </a:solidFill>
                <a:hlinkClick r:id="rId4"/>
              </a:rPr>
              <a:t>https://github.com/tensorflow/nmt</a:t>
            </a:r>
            <a:r>
              <a:rPr lang="en" sz="1100">
                <a:solidFill>
                  <a:srgbClr val="0000FF"/>
                </a:solidFill>
              </a:rPr>
              <a:t>,</a:t>
            </a:r>
            <a:r>
              <a:rPr lang="en" sz="1100">
                <a:solidFill>
                  <a:schemeClr val="hlink"/>
                </a:solidFill>
                <a:uFill>
                  <a:noFill/>
                </a:uFill>
                <a:hlinkClick r:id="rId5"/>
              </a:rPr>
              <a:t> </a:t>
            </a:r>
            <a:r>
              <a:rPr lang="en" sz="1100" u="sng">
                <a:solidFill>
                  <a:schemeClr val="hlink"/>
                </a:solidFill>
                <a:hlinkClick r:id="rId6"/>
              </a:rPr>
              <a:t>https://towardsdatascience.com/seq2seq-model-in-tensorflow-ec0c557e560f</a:t>
            </a:r>
            <a:endParaRPr sz="1100" u="sng">
              <a:solidFill>
                <a:schemeClr val="hlink"/>
              </a:solidFill>
              <a:hlinkClick r:id="rId7"/>
            </a:endParaRPr>
          </a:p>
          <a:p>
            <a:pPr indent="-298450" lvl="0" marL="457200" rtl="0" algn="l">
              <a:lnSpc>
                <a:spcPct val="138000"/>
              </a:lnSpc>
              <a:spcBef>
                <a:spcPts val="0"/>
              </a:spcBef>
              <a:spcAft>
                <a:spcPts val="0"/>
              </a:spcAft>
              <a:buClr>
                <a:schemeClr val="dk1"/>
              </a:buClr>
              <a:buSzPts val="1100"/>
              <a:buAutoNum type="arabicPeriod"/>
            </a:pPr>
            <a:r>
              <a:rPr lang="en" sz="1100">
                <a:solidFill>
                  <a:schemeClr val="dk1"/>
                </a:solidFill>
              </a:rPr>
              <a:t>3 silver bullets of word embeddings in NLP</a:t>
            </a:r>
            <a:r>
              <a:rPr lang="en" sz="1100">
                <a:solidFill>
                  <a:schemeClr val="hlink"/>
                </a:solidFill>
                <a:uFill>
                  <a:noFill/>
                </a:uFill>
                <a:hlinkClick r:id="rId8"/>
              </a:rPr>
              <a:t> </a:t>
            </a:r>
            <a:r>
              <a:rPr lang="en" sz="1100" u="sng">
                <a:solidFill>
                  <a:schemeClr val="hlink"/>
                </a:solidFill>
                <a:hlinkClick r:id="rId9"/>
              </a:rPr>
              <a:t>https://towardsdatascience.com/3-silver-bullets-of-word-embedding-in-nlp-10fa8f50cc5a</a:t>
            </a:r>
            <a:endParaRPr sz="1100" u="sng">
              <a:solidFill>
                <a:schemeClr val="hlink"/>
              </a:solidFill>
              <a:hlinkClick r:id="rId10"/>
            </a:endParaRPr>
          </a:p>
          <a:p>
            <a:pPr indent="-298450" lvl="0" marL="457200" rtl="0" algn="l">
              <a:lnSpc>
                <a:spcPct val="138000"/>
              </a:lnSpc>
              <a:spcBef>
                <a:spcPts val="0"/>
              </a:spcBef>
              <a:spcAft>
                <a:spcPts val="0"/>
              </a:spcAft>
              <a:buClr>
                <a:schemeClr val="dk1"/>
              </a:buClr>
              <a:buSzPts val="1100"/>
              <a:buAutoNum type="arabicPeriod"/>
            </a:pPr>
            <a:r>
              <a:rPr lang="en" sz="1100">
                <a:solidFill>
                  <a:schemeClr val="dk1"/>
                </a:solidFill>
              </a:rPr>
              <a:t>TextRank for Text Summarization  </a:t>
            </a:r>
            <a:r>
              <a:rPr lang="en" sz="1100" u="sng">
                <a:solidFill>
                  <a:schemeClr val="hlink"/>
                </a:solidFill>
                <a:hlinkClick r:id="rId11"/>
              </a:rPr>
              <a:t>https://nlpforhackers.io/textrank-text-summarization/</a:t>
            </a:r>
            <a:endParaRPr sz="1100" u="sng">
              <a:solidFill>
                <a:schemeClr val="hlink"/>
              </a:solidFill>
              <a:hlinkClick r:id="rId12"/>
            </a:endParaRPr>
          </a:p>
          <a:p>
            <a:pPr indent="-298450" lvl="0" marL="457200" rtl="0" algn="l">
              <a:lnSpc>
                <a:spcPct val="138000"/>
              </a:lnSpc>
              <a:spcBef>
                <a:spcPts val="0"/>
              </a:spcBef>
              <a:spcAft>
                <a:spcPts val="0"/>
              </a:spcAft>
              <a:buClr>
                <a:schemeClr val="dk1"/>
              </a:buClr>
              <a:buSzPts val="1100"/>
              <a:buAutoNum type="arabicPeriod"/>
            </a:pPr>
            <a:r>
              <a:rPr lang="en" sz="1100">
                <a:solidFill>
                  <a:schemeClr val="dk1"/>
                </a:solidFill>
              </a:rPr>
              <a:t>Python implementation for testrank:</a:t>
            </a:r>
            <a:r>
              <a:rPr lang="en" sz="1100">
                <a:solidFill>
                  <a:schemeClr val="hlink"/>
                </a:solidFill>
                <a:uFill>
                  <a:noFill/>
                </a:uFill>
                <a:hlinkClick r:id="rId13"/>
              </a:rPr>
              <a:t> </a:t>
            </a:r>
            <a:r>
              <a:rPr lang="en" sz="1100" u="sng">
                <a:solidFill>
                  <a:schemeClr val="hlink"/>
                </a:solidFill>
                <a:hlinkClick r:id="rId14"/>
              </a:rPr>
              <a:t>https://github.com/ceteri/pytextrank</a:t>
            </a:r>
            <a:endParaRPr sz="1100" u="sng">
              <a:solidFill>
                <a:schemeClr val="hlink"/>
              </a:solidFill>
              <a:hlinkClick r:id="rId15"/>
            </a:endParaRPr>
          </a:p>
          <a:p>
            <a:pPr indent="-298450" lvl="0" marL="457200" rtl="0" algn="l">
              <a:lnSpc>
                <a:spcPct val="138000"/>
              </a:lnSpc>
              <a:spcBef>
                <a:spcPts val="0"/>
              </a:spcBef>
              <a:spcAft>
                <a:spcPts val="0"/>
              </a:spcAft>
              <a:buClr>
                <a:schemeClr val="dk1"/>
              </a:buClr>
              <a:buSzPts val="1100"/>
              <a:buAutoNum type="arabicPeriod"/>
            </a:pPr>
            <a:r>
              <a:rPr lang="en" sz="1100">
                <a:solidFill>
                  <a:schemeClr val="dk1"/>
                </a:solidFill>
              </a:rPr>
              <a:t>Rouge evaluation:</a:t>
            </a:r>
            <a:r>
              <a:rPr lang="en" sz="1100">
                <a:solidFill>
                  <a:schemeClr val="hlink"/>
                </a:solidFill>
                <a:uFill>
                  <a:noFill/>
                </a:uFill>
                <a:hlinkClick r:id="rId16"/>
              </a:rPr>
              <a:t> </a:t>
            </a:r>
            <a:r>
              <a:rPr lang="en" sz="1100" u="sng">
                <a:solidFill>
                  <a:schemeClr val="hlink"/>
                </a:solidFill>
                <a:hlinkClick r:id="rId17"/>
              </a:rPr>
              <a:t>https://github.com/miso-belica/sumy/blob/dev/sumy/evaluation/rouge.py</a:t>
            </a:r>
            <a:endParaRPr sz="1100" u="sng">
              <a:solidFill>
                <a:schemeClr val="hlink"/>
              </a:solidFill>
              <a:hlinkClick r:id="rId18"/>
            </a:endParaRPr>
          </a:p>
          <a:p>
            <a:pPr indent="0" lvl="0" marL="0" rtl="0" algn="l">
              <a:lnSpc>
                <a:spcPct val="90000"/>
              </a:lnSpc>
              <a:spcBef>
                <a:spcPts val="1200"/>
              </a:spcBef>
              <a:spcAft>
                <a:spcPts val="0"/>
              </a:spcAft>
              <a:buClr>
                <a:schemeClr val="dk1"/>
              </a:buClr>
              <a:buSzPts val="1800"/>
              <a:buNone/>
            </a:pPr>
            <a:r>
              <a:t/>
            </a: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4" name="Shape 144"/>
        <p:cNvGrpSpPr/>
        <p:nvPr/>
      </p:nvGrpSpPr>
      <p:grpSpPr>
        <a:xfrm>
          <a:off x="0" y="0"/>
          <a:ext cx="0" cy="0"/>
          <a:chOff x="0" y="0"/>
          <a:chExt cx="0" cy="0"/>
        </a:xfrm>
      </p:grpSpPr>
      <p:sp>
        <p:nvSpPr>
          <p:cNvPr id="145" name="Google Shape;145;p27"/>
          <p:cNvSpPr/>
          <p:nvPr/>
        </p:nvSpPr>
        <p:spPr>
          <a:xfrm>
            <a:off x="363072" y="470925"/>
            <a:ext cx="3285756" cy="5892104"/>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6" name="Google Shape;146;p27"/>
          <p:cNvSpPr txBox="1"/>
          <p:nvPr>
            <p:ph type="title"/>
          </p:nvPr>
        </p:nvSpPr>
        <p:spPr>
          <a:xfrm>
            <a:off x="647271" y="1012004"/>
            <a:ext cx="2562119" cy="479540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2800"/>
              <a:buFont typeface="Calibri"/>
              <a:buNone/>
            </a:pPr>
            <a:r>
              <a:rPr lang="en" sz="4400">
                <a:solidFill>
                  <a:srgbClr val="FFFFFF"/>
                </a:solidFill>
              </a:rPr>
              <a:t>Executive Summary</a:t>
            </a:r>
            <a:endParaRPr/>
          </a:p>
        </p:txBody>
      </p:sp>
      <p:grpSp>
        <p:nvGrpSpPr>
          <p:cNvPr id="147" name="Google Shape;147;p27"/>
          <p:cNvGrpSpPr/>
          <p:nvPr/>
        </p:nvGrpSpPr>
        <p:grpSpPr>
          <a:xfrm>
            <a:off x="3895725" y="652347"/>
            <a:ext cx="4885203" cy="5522579"/>
            <a:chOff x="0" y="181423"/>
            <a:chExt cx="4885203" cy="5522579"/>
          </a:xfrm>
        </p:grpSpPr>
        <p:sp>
          <p:nvSpPr>
            <p:cNvPr id="148" name="Google Shape;148;p27"/>
            <p:cNvSpPr/>
            <p:nvPr/>
          </p:nvSpPr>
          <p:spPr>
            <a:xfrm>
              <a:off x="0" y="181423"/>
              <a:ext cx="4885203" cy="1154789"/>
            </a:xfrm>
            <a:prstGeom prst="roundRect">
              <a:avLst>
                <a:gd fmla="val 16667" name="adj"/>
              </a:avLst>
            </a:prstGeom>
            <a:gradFill>
              <a:gsLst>
                <a:gs pos="0">
                  <a:srgbClr val="F08B54"/>
                </a:gs>
                <a:gs pos="50000">
                  <a:srgbClr val="F67A26"/>
                </a:gs>
                <a:gs pos="100000">
                  <a:srgbClr val="E36A1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7"/>
            <p:cNvSpPr txBox="1"/>
            <p:nvPr/>
          </p:nvSpPr>
          <p:spPr>
            <a:xfrm>
              <a:off x="56372" y="237795"/>
              <a:ext cx="4772459" cy="1042045"/>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0" i="0" lang="en" sz="2100" u="none" cap="none" strike="noStrike">
                  <a:solidFill>
                    <a:schemeClr val="lt1"/>
                  </a:solidFill>
                  <a:latin typeface="Calibri"/>
                  <a:ea typeface="Calibri"/>
                  <a:cs typeface="Calibri"/>
                  <a:sym typeface="Calibri"/>
                </a:rPr>
                <a:t>This project aims to generate abstract from news article using New York Times corpus</a:t>
              </a:r>
              <a:endParaRPr/>
            </a:p>
          </p:txBody>
        </p:sp>
        <p:sp>
          <p:nvSpPr>
            <p:cNvPr id="150" name="Google Shape;150;p27"/>
            <p:cNvSpPr/>
            <p:nvPr/>
          </p:nvSpPr>
          <p:spPr>
            <a:xfrm>
              <a:off x="0" y="1396693"/>
              <a:ext cx="4885203" cy="1154789"/>
            </a:xfrm>
            <a:prstGeom prst="roundRect">
              <a:avLst>
                <a:gd fmla="val 16667" name="adj"/>
              </a:avLst>
            </a:prstGeom>
            <a:gradFill>
              <a:gsLst>
                <a:gs pos="0">
                  <a:srgbClr val="D58870"/>
                </a:gs>
                <a:gs pos="50000">
                  <a:srgbClr val="D57755"/>
                </a:gs>
                <a:gs pos="100000">
                  <a:srgbClr val="C26543"/>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7"/>
            <p:cNvSpPr txBox="1"/>
            <p:nvPr/>
          </p:nvSpPr>
          <p:spPr>
            <a:xfrm>
              <a:off x="56372" y="1453065"/>
              <a:ext cx="4772459" cy="1042045"/>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0" i="0" lang="en" sz="2100" u="none" cap="none" strike="noStrike">
                  <a:solidFill>
                    <a:schemeClr val="lt1"/>
                  </a:solidFill>
                  <a:latin typeface="Calibri"/>
                  <a:ea typeface="Calibri"/>
                  <a:cs typeface="Calibri"/>
                  <a:sym typeface="Calibri"/>
                </a:rPr>
                <a:t>Combine extractive and abstractive methods in text summarization</a:t>
              </a:r>
              <a:endParaRPr/>
            </a:p>
          </p:txBody>
        </p:sp>
        <p:sp>
          <p:nvSpPr>
            <p:cNvPr id="152" name="Google Shape;152;p27"/>
            <p:cNvSpPr/>
            <p:nvPr/>
          </p:nvSpPr>
          <p:spPr>
            <a:xfrm>
              <a:off x="0" y="2551482"/>
              <a:ext cx="4885203" cy="7824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7"/>
            <p:cNvSpPr txBox="1"/>
            <p:nvPr/>
          </p:nvSpPr>
          <p:spPr>
            <a:xfrm>
              <a:off x="0" y="2551482"/>
              <a:ext cx="4885203" cy="782460"/>
            </a:xfrm>
            <a:prstGeom prst="rect">
              <a:avLst/>
            </a:prstGeom>
            <a:noFill/>
            <a:ln>
              <a:noFill/>
            </a:ln>
          </p:spPr>
          <p:txBody>
            <a:bodyPr anchorCtr="0" anchor="t" bIns="26650" lIns="155100" spcFirstLastPara="1" rIns="149350" wrap="square" tIns="26650">
              <a:noAutofit/>
            </a:bodyPr>
            <a:lstStyle/>
            <a:p>
              <a:pPr indent="-171450" lvl="1" marL="171450" marR="0" rtl="0" algn="l">
                <a:lnSpc>
                  <a:spcPct val="90000"/>
                </a:lnSpc>
                <a:spcBef>
                  <a:spcPts val="0"/>
                </a:spcBef>
                <a:spcAft>
                  <a:spcPts val="0"/>
                </a:spcAft>
                <a:buClr>
                  <a:schemeClr val="dk1"/>
                </a:buClr>
                <a:buSzPts val="1600"/>
                <a:buFont typeface="Calibri"/>
                <a:buChar char="•"/>
              </a:pPr>
              <a:r>
                <a:rPr b="0" i="0" lang="en" sz="1600" u="none" cap="none" strike="noStrike">
                  <a:solidFill>
                    <a:schemeClr val="dk1"/>
                  </a:solidFill>
                  <a:latin typeface="Calibri"/>
                  <a:ea typeface="Calibri"/>
                  <a:cs typeface="Calibri"/>
                  <a:sym typeface="Calibri"/>
                </a:rPr>
                <a:t>Graph-based sentence ranking to select salient sentences</a:t>
              </a:r>
              <a:endParaRPr/>
            </a:p>
            <a:p>
              <a:pPr indent="-171450" lvl="1" marL="171450" marR="0" rtl="0" algn="l">
                <a:lnSpc>
                  <a:spcPct val="90000"/>
                </a:lnSpc>
                <a:spcBef>
                  <a:spcPts val="320"/>
                </a:spcBef>
                <a:spcAft>
                  <a:spcPts val="0"/>
                </a:spcAft>
                <a:buClr>
                  <a:schemeClr val="dk1"/>
                </a:buClr>
                <a:buSzPts val="1600"/>
                <a:buFont typeface="Calibri"/>
                <a:buChar char="•"/>
              </a:pPr>
              <a:r>
                <a:rPr b="0" i="0" lang="en" sz="1600" u="none" cap="none" strike="noStrike">
                  <a:solidFill>
                    <a:schemeClr val="dk1"/>
                  </a:solidFill>
                  <a:latin typeface="Calibri"/>
                  <a:ea typeface="Calibri"/>
                  <a:cs typeface="Calibri"/>
                  <a:sym typeface="Calibri"/>
                </a:rPr>
                <a:t>Sequence-to-sequence model to rewrite sentences</a:t>
              </a:r>
              <a:endParaRPr/>
            </a:p>
          </p:txBody>
        </p:sp>
        <p:sp>
          <p:nvSpPr>
            <p:cNvPr id="154" name="Google Shape;154;p27"/>
            <p:cNvSpPr/>
            <p:nvPr/>
          </p:nvSpPr>
          <p:spPr>
            <a:xfrm>
              <a:off x="0" y="3333942"/>
              <a:ext cx="4885203" cy="1154789"/>
            </a:xfrm>
            <a:prstGeom prst="roundRect">
              <a:avLst>
                <a:gd fmla="val 16667" name="adj"/>
              </a:avLst>
            </a:prstGeom>
            <a:gradFill>
              <a:gsLst>
                <a:gs pos="0">
                  <a:srgbClr val="BF948F"/>
                </a:gs>
                <a:gs pos="50000">
                  <a:srgbClr val="BA857E"/>
                </a:gs>
                <a:gs pos="100000">
                  <a:srgbClr val="A7746B"/>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7"/>
            <p:cNvSpPr txBox="1"/>
            <p:nvPr/>
          </p:nvSpPr>
          <p:spPr>
            <a:xfrm>
              <a:off x="56372" y="3390314"/>
              <a:ext cx="4772459" cy="1042045"/>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0" i="0" lang="en" sz="2100" u="none" cap="none" strike="noStrike">
                  <a:solidFill>
                    <a:schemeClr val="lt1"/>
                  </a:solidFill>
                  <a:latin typeface="Calibri"/>
                  <a:ea typeface="Calibri"/>
                  <a:cs typeface="Calibri"/>
                  <a:sym typeface="Calibri"/>
                </a:rPr>
                <a:t>Sentence ranking model achieved slightly lower ROUGE scores than baseline but close to those in recent papers</a:t>
              </a:r>
              <a:endParaRPr/>
            </a:p>
          </p:txBody>
        </p:sp>
        <p:sp>
          <p:nvSpPr>
            <p:cNvPr id="156" name="Google Shape;156;p27"/>
            <p:cNvSpPr/>
            <p:nvPr/>
          </p:nvSpPr>
          <p:spPr>
            <a:xfrm>
              <a:off x="0" y="4549213"/>
              <a:ext cx="4885203" cy="1154789"/>
            </a:xfrm>
            <a:prstGeom prst="roundRect">
              <a:avLst>
                <a:gd fmla="val 16667" name="adj"/>
              </a:avLst>
            </a:prstGeom>
            <a:gradFill>
              <a:gsLst>
                <a:gs pos="0">
                  <a:srgbClr val="AEAEAE"/>
                </a:gs>
                <a:gs pos="50000">
                  <a:srgbClr val="A4A4A4"/>
                </a:gs>
                <a:gs pos="100000">
                  <a:srgbClr val="909090"/>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7"/>
            <p:cNvSpPr txBox="1"/>
            <p:nvPr/>
          </p:nvSpPr>
          <p:spPr>
            <a:xfrm>
              <a:off x="56372" y="4605585"/>
              <a:ext cx="4772459" cy="1042045"/>
            </a:xfrm>
            <a:prstGeom prst="rect">
              <a:avLst/>
            </a:prstGeom>
            <a:noFill/>
            <a:ln>
              <a:noFill/>
            </a:ln>
          </p:spPr>
          <p:txBody>
            <a:bodyPr anchorCtr="0" anchor="ctr" bIns="80000" lIns="80000" spcFirstLastPara="1" rIns="80000" wrap="square" tIns="80000">
              <a:noAutofit/>
            </a:bodyPr>
            <a:lstStyle/>
            <a:p>
              <a:pPr indent="0" lvl="0" marL="0" marR="0" rtl="0" algn="l">
                <a:lnSpc>
                  <a:spcPct val="90000"/>
                </a:lnSpc>
                <a:spcBef>
                  <a:spcPts val="0"/>
                </a:spcBef>
                <a:spcAft>
                  <a:spcPts val="0"/>
                </a:spcAft>
                <a:buClr>
                  <a:schemeClr val="lt1"/>
                </a:buClr>
                <a:buSzPts val="2100"/>
                <a:buFont typeface="Calibri"/>
                <a:buNone/>
              </a:pPr>
              <a:r>
                <a:rPr b="0" i="0" lang="en" sz="2100" u="none" cap="none" strike="noStrike">
                  <a:solidFill>
                    <a:schemeClr val="lt1"/>
                  </a:solidFill>
                  <a:latin typeface="Calibri"/>
                  <a:ea typeface="Calibri"/>
                  <a:cs typeface="Calibri"/>
                  <a:sym typeface="Calibri"/>
                </a:rPr>
                <a:t>Sequence-to-sequence model did not improve the ROUGE scores.</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1" name="Shape 161"/>
        <p:cNvGrpSpPr/>
        <p:nvPr/>
      </p:nvGrpSpPr>
      <p:grpSpPr>
        <a:xfrm>
          <a:off x="0" y="0"/>
          <a:ext cx="0" cy="0"/>
          <a:chOff x="0" y="0"/>
          <a:chExt cx="0" cy="0"/>
        </a:xfrm>
      </p:grpSpPr>
      <p:sp>
        <p:nvSpPr>
          <p:cNvPr id="162" name="Google Shape;162;p28"/>
          <p:cNvSpPr/>
          <p:nvPr/>
        </p:nvSpPr>
        <p:spPr>
          <a:xfrm>
            <a:off x="363072" y="470925"/>
            <a:ext cx="3285756" cy="5892104"/>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3" name="Google Shape;163;p28"/>
          <p:cNvSpPr txBox="1"/>
          <p:nvPr>
            <p:ph type="title"/>
          </p:nvPr>
        </p:nvSpPr>
        <p:spPr>
          <a:xfrm>
            <a:off x="647271" y="1012004"/>
            <a:ext cx="2562119" cy="479540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2800"/>
              <a:buFont typeface="Calibri"/>
              <a:buNone/>
            </a:pPr>
            <a:r>
              <a:rPr lang="en" sz="3100">
                <a:solidFill>
                  <a:srgbClr val="FFFFFF"/>
                </a:solidFill>
              </a:rPr>
              <a:t>Data and Preprocessing</a:t>
            </a:r>
            <a:endParaRPr/>
          </a:p>
        </p:txBody>
      </p:sp>
      <p:grpSp>
        <p:nvGrpSpPr>
          <p:cNvPr id="164" name="Google Shape;164;p28"/>
          <p:cNvGrpSpPr/>
          <p:nvPr/>
        </p:nvGrpSpPr>
        <p:grpSpPr>
          <a:xfrm>
            <a:off x="4742516" y="471642"/>
            <a:ext cx="3191620" cy="5883988"/>
            <a:chOff x="846791" y="718"/>
            <a:chExt cx="3191620" cy="5883988"/>
          </a:xfrm>
        </p:grpSpPr>
        <p:sp>
          <p:nvSpPr>
            <p:cNvPr id="165" name="Google Shape;165;p28"/>
            <p:cNvSpPr/>
            <p:nvPr/>
          </p:nvSpPr>
          <p:spPr>
            <a:xfrm>
              <a:off x="846791" y="718"/>
              <a:ext cx="3191620" cy="840569"/>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8"/>
            <p:cNvSpPr txBox="1"/>
            <p:nvPr/>
          </p:nvSpPr>
          <p:spPr>
            <a:xfrm>
              <a:off x="871410" y="25337"/>
              <a:ext cx="3142382" cy="791331"/>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Calibri"/>
                <a:buNone/>
              </a:pPr>
              <a:r>
                <a:rPr b="0" i="0" lang="en" sz="1600" u="none" cap="none" strike="noStrike">
                  <a:solidFill>
                    <a:schemeClr val="lt1"/>
                  </a:solidFill>
                  <a:latin typeface="Calibri"/>
                  <a:ea typeface="Calibri"/>
                  <a:cs typeface="Calibri"/>
                  <a:sym typeface="Calibri"/>
                </a:rPr>
                <a:t>Data: New York Times Corpus, 650k articles with abstract</a:t>
              </a:r>
              <a:endParaRPr/>
            </a:p>
          </p:txBody>
        </p:sp>
        <p:sp>
          <p:nvSpPr>
            <p:cNvPr id="167" name="Google Shape;167;p28"/>
            <p:cNvSpPr/>
            <p:nvPr/>
          </p:nvSpPr>
          <p:spPr>
            <a:xfrm rot="5400000">
              <a:off x="2284994" y="862302"/>
              <a:ext cx="315213" cy="378256"/>
            </a:xfrm>
            <a:prstGeom prst="rightArrow">
              <a:avLst>
                <a:gd fmla="val 60000" name="adj1"/>
                <a:gd fmla="val 50000" name="adj2"/>
              </a:avLst>
            </a:prstGeom>
            <a:solidFill>
              <a:srgbClr val="599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8"/>
            <p:cNvSpPr txBox="1"/>
            <p:nvPr/>
          </p:nvSpPr>
          <p:spPr>
            <a:xfrm>
              <a:off x="2329124" y="893823"/>
              <a:ext cx="226954" cy="22064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300"/>
                <a:buFont typeface="Calibri"/>
                <a:buNone/>
              </a:pPr>
              <a:r>
                <a:t/>
              </a:r>
              <a:endParaRPr b="0" i="0" sz="1300" u="none" cap="none" strike="noStrike">
                <a:solidFill>
                  <a:schemeClr val="lt1"/>
                </a:solidFill>
                <a:latin typeface="Calibri"/>
                <a:ea typeface="Calibri"/>
                <a:cs typeface="Calibri"/>
                <a:sym typeface="Calibri"/>
              </a:endParaRPr>
            </a:p>
          </p:txBody>
        </p:sp>
        <p:sp>
          <p:nvSpPr>
            <p:cNvPr id="169" name="Google Shape;169;p28"/>
            <p:cNvSpPr/>
            <p:nvPr/>
          </p:nvSpPr>
          <p:spPr>
            <a:xfrm>
              <a:off x="846791" y="1261573"/>
              <a:ext cx="3191620" cy="840569"/>
            </a:xfrm>
            <a:prstGeom prst="roundRect">
              <a:avLst>
                <a:gd fmla="val 10000" name="adj"/>
              </a:avLst>
            </a:prstGeom>
            <a:solidFill>
              <a:srgbClr val="52CBC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8"/>
            <p:cNvSpPr txBox="1"/>
            <p:nvPr/>
          </p:nvSpPr>
          <p:spPr>
            <a:xfrm>
              <a:off x="871410" y="1286192"/>
              <a:ext cx="3142382" cy="791331"/>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Calibri"/>
                <a:buNone/>
              </a:pPr>
              <a:r>
                <a:rPr b="0" i="0" lang="en" sz="1600" u="none" cap="none" strike="noStrike">
                  <a:solidFill>
                    <a:schemeClr val="lt1"/>
                  </a:solidFill>
                  <a:latin typeface="Calibri"/>
                  <a:ea typeface="Calibri"/>
                  <a:cs typeface="Calibri"/>
                  <a:sym typeface="Calibri"/>
                </a:rPr>
                <a:t>Preprocessing: use bash script to extract required fields into csv file</a:t>
              </a:r>
              <a:endParaRPr/>
            </a:p>
          </p:txBody>
        </p:sp>
        <p:sp>
          <p:nvSpPr>
            <p:cNvPr id="171" name="Google Shape;171;p28"/>
            <p:cNvSpPr/>
            <p:nvPr/>
          </p:nvSpPr>
          <p:spPr>
            <a:xfrm rot="5400000">
              <a:off x="2284994" y="2123157"/>
              <a:ext cx="315213" cy="378256"/>
            </a:xfrm>
            <a:prstGeom prst="rightArrow">
              <a:avLst>
                <a:gd fmla="val 60000" name="adj1"/>
                <a:gd fmla="val 50000" name="adj2"/>
              </a:avLst>
            </a:prstGeom>
            <a:solidFill>
              <a:srgbClr val="50C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8"/>
            <p:cNvSpPr txBox="1"/>
            <p:nvPr/>
          </p:nvSpPr>
          <p:spPr>
            <a:xfrm>
              <a:off x="2329124" y="2154678"/>
              <a:ext cx="226954" cy="22064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300"/>
                <a:buFont typeface="Calibri"/>
                <a:buNone/>
              </a:pPr>
              <a:r>
                <a:t/>
              </a:r>
              <a:endParaRPr b="0" i="0" sz="1300" u="none" cap="none" strike="noStrike">
                <a:solidFill>
                  <a:schemeClr val="lt1"/>
                </a:solidFill>
                <a:latin typeface="Calibri"/>
                <a:ea typeface="Calibri"/>
                <a:cs typeface="Calibri"/>
                <a:sym typeface="Calibri"/>
              </a:endParaRPr>
            </a:p>
          </p:txBody>
        </p:sp>
        <p:sp>
          <p:nvSpPr>
            <p:cNvPr id="173" name="Google Shape;173;p28"/>
            <p:cNvSpPr/>
            <p:nvPr/>
          </p:nvSpPr>
          <p:spPr>
            <a:xfrm>
              <a:off x="846791" y="2522428"/>
              <a:ext cx="3191620" cy="840569"/>
            </a:xfrm>
            <a:prstGeom prst="roundRect">
              <a:avLst>
                <a:gd fmla="val 10000" name="adj"/>
              </a:avLst>
            </a:prstGeom>
            <a:solidFill>
              <a:srgbClr val="4CC38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8"/>
            <p:cNvSpPr txBox="1"/>
            <p:nvPr/>
          </p:nvSpPr>
          <p:spPr>
            <a:xfrm>
              <a:off x="871410" y="2547047"/>
              <a:ext cx="3142382" cy="791331"/>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Calibri"/>
                <a:buNone/>
              </a:pPr>
              <a:r>
                <a:rPr b="0" i="0" lang="en" sz="1600" u="none" cap="none" strike="noStrike">
                  <a:solidFill>
                    <a:schemeClr val="lt1"/>
                  </a:solidFill>
                  <a:latin typeface="Calibri"/>
                  <a:ea typeface="Calibri"/>
                  <a:cs typeface="Calibri"/>
                  <a:sym typeface="Calibri"/>
                </a:rPr>
                <a:t>Tokenization: word_tokenize function from NLTK</a:t>
              </a:r>
              <a:endParaRPr/>
            </a:p>
          </p:txBody>
        </p:sp>
        <p:sp>
          <p:nvSpPr>
            <p:cNvPr id="175" name="Google Shape;175;p28"/>
            <p:cNvSpPr/>
            <p:nvPr/>
          </p:nvSpPr>
          <p:spPr>
            <a:xfrm rot="5400000">
              <a:off x="2284994" y="3384012"/>
              <a:ext cx="315213" cy="378256"/>
            </a:xfrm>
            <a:prstGeom prst="rightArrow">
              <a:avLst>
                <a:gd fmla="val 60000" name="adj1"/>
                <a:gd fmla="val 50000" name="adj2"/>
              </a:avLst>
            </a:prstGeom>
            <a:solidFill>
              <a:srgbClr val="48BD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8"/>
            <p:cNvSpPr txBox="1"/>
            <p:nvPr/>
          </p:nvSpPr>
          <p:spPr>
            <a:xfrm>
              <a:off x="2329124" y="3415533"/>
              <a:ext cx="226954" cy="22064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300"/>
                <a:buFont typeface="Calibri"/>
                <a:buNone/>
              </a:pPr>
              <a:r>
                <a:t/>
              </a:r>
              <a:endParaRPr b="0" i="0" sz="1300" u="none" cap="none" strike="noStrike">
                <a:solidFill>
                  <a:schemeClr val="lt1"/>
                </a:solidFill>
                <a:latin typeface="Calibri"/>
                <a:ea typeface="Calibri"/>
                <a:cs typeface="Calibri"/>
                <a:sym typeface="Calibri"/>
              </a:endParaRPr>
            </a:p>
          </p:txBody>
        </p:sp>
        <p:sp>
          <p:nvSpPr>
            <p:cNvPr id="177" name="Google Shape;177;p28"/>
            <p:cNvSpPr/>
            <p:nvPr/>
          </p:nvSpPr>
          <p:spPr>
            <a:xfrm>
              <a:off x="846791" y="3783282"/>
              <a:ext cx="3191620" cy="840569"/>
            </a:xfrm>
            <a:prstGeom prst="roundRect">
              <a:avLst>
                <a:gd fmla="val 10000" name="adj"/>
              </a:avLst>
            </a:prstGeom>
            <a:solidFill>
              <a:srgbClr val="46BA4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8"/>
            <p:cNvSpPr txBox="1"/>
            <p:nvPr/>
          </p:nvSpPr>
          <p:spPr>
            <a:xfrm>
              <a:off x="871410" y="3807901"/>
              <a:ext cx="3142382" cy="791331"/>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Calibri"/>
                <a:buNone/>
              </a:pPr>
              <a:r>
                <a:rPr b="0" i="0" lang="en" sz="1600" u="none" cap="none" strike="noStrike">
                  <a:solidFill>
                    <a:schemeClr val="lt1"/>
                  </a:solidFill>
                  <a:latin typeface="Calibri"/>
                  <a:ea typeface="Calibri"/>
                  <a:cs typeface="Calibri"/>
                  <a:sym typeface="Calibri"/>
                </a:rPr>
                <a:t>Sentence Segmentation: Customized sentence segmentation function.</a:t>
              </a:r>
              <a:endParaRPr/>
            </a:p>
          </p:txBody>
        </p:sp>
        <p:sp>
          <p:nvSpPr>
            <p:cNvPr id="179" name="Google Shape;179;p28"/>
            <p:cNvSpPr/>
            <p:nvPr/>
          </p:nvSpPr>
          <p:spPr>
            <a:xfrm rot="5400000">
              <a:off x="2284994" y="4644866"/>
              <a:ext cx="315213" cy="378256"/>
            </a:xfrm>
            <a:prstGeom prst="rightArrow">
              <a:avLst>
                <a:gd fmla="val 60000" name="adj1"/>
                <a:gd fmla="val 50000" name="adj2"/>
              </a:avLst>
            </a:prstGeom>
            <a:solidFill>
              <a:srgbClr val="6FAB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txBox="1"/>
            <p:nvPr/>
          </p:nvSpPr>
          <p:spPr>
            <a:xfrm>
              <a:off x="2329124" y="4676387"/>
              <a:ext cx="226954" cy="220649"/>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300"/>
                <a:buFont typeface="Calibri"/>
                <a:buNone/>
              </a:pPr>
              <a:r>
                <a:t/>
              </a:r>
              <a:endParaRPr b="0" i="0" sz="1300" u="none" cap="none" strike="noStrike">
                <a:solidFill>
                  <a:schemeClr val="lt1"/>
                </a:solidFill>
                <a:latin typeface="Calibri"/>
                <a:ea typeface="Calibri"/>
                <a:cs typeface="Calibri"/>
                <a:sym typeface="Calibri"/>
              </a:endParaRPr>
            </a:p>
          </p:txBody>
        </p:sp>
        <p:sp>
          <p:nvSpPr>
            <p:cNvPr id="181" name="Google Shape;181;p28"/>
            <p:cNvSpPr/>
            <p:nvPr/>
          </p:nvSpPr>
          <p:spPr>
            <a:xfrm>
              <a:off x="846791" y="5044137"/>
              <a:ext cx="3191620" cy="840569"/>
            </a:xfrm>
            <a:prstGeom prst="roundRect">
              <a:avLst>
                <a:gd fmla="val 10000" name="adj"/>
              </a:avLst>
            </a:prstGeom>
            <a:solidFill>
              <a:srgbClr val="6FAB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txBox="1"/>
            <p:nvPr/>
          </p:nvSpPr>
          <p:spPr>
            <a:xfrm>
              <a:off x="871410" y="5068756"/>
              <a:ext cx="3142382" cy="791331"/>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Calibri"/>
                <a:buNone/>
              </a:pPr>
              <a:r>
                <a:rPr b="0" i="0" lang="en" sz="1600" u="none" cap="none" strike="noStrike">
                  <a:solidFill>
                    <a:schemeClr val="lt1"/>
                  </a:solidFill>
                  <a:latin typeface="Calibri"/>
                  <a:ea typeface="Calibri"/>
                  <a:cs typeface="Calibri"/>
                  <a:sym typeface="Calibri"/>
                </a:rPr>
                <a:t>Embedding: Not pre-trained but training from the corpus above</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6" name="Shape 186"/>
        <p:cNvGrpSpPr/>
        <p:nvPr/>
      </p:nvGrpSpPr>
      <p:grpSpPr>
        <a:xfrm>
          <a:off x="0" y="0"/>
          <a:ext cx="0" cy="0"/>
          <a:chOff x="0" y="0"/>
          <a:chExt cx="0" cy="0"/>
        </a:xfrm>
      </p:grpSpPr>
      <p:sp>
        <p:nvSpPr>
          <p:cNvPr id="187" name="Google Shape;187;p29"/>
          <p:cNvSpPr/>
          <p:nvPr/>
        </p:nvSpPr>
        <p:spPr>
          <a:xfrm>
            <a:off x="363072" y="470925"/>
            <a:ext cx="3285756" cy="5892104"/>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8" name="Google Shape;188;p29"/>
          <p:cNvSpPr txBox="1"/>
          <p:nvPr>
            <p:ph type="title"/>
          </p:nvPr>
        </p:nvSpPr>
        <p:spPr>
          <a:xfrm>
            <a:off x="647271" y="1012004"/>
            <a:ext cx="2562119" cy="479540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2800"/>
              <a:buFont typeface="Calibri"/>
              <a:buNone/>
            </a:pPr>
            <a:r>
              <a:rPr lang="en" sz="3400">
                <a:solidFill>
                  <a:srgbClr val="FFFFFF"/>
                </a:solidFill>
              </a:rPr>
              <a:t>Experimental Setup</a:t>
            </a:r>
            <a:endParaRPr/>
          </a:p>
        </p:txBody>
      </p:sp>
      <p:grpSp>
        <p:nvGrpSpPr>
          <p:cNvPr id="189" name="Google Shape;189;p29"/>
          <p:cNvGrpSpPr/>
          <p:nvPr/>
        </p:nvGrpSpPr>
        <p:grpSpPr>
          <a:xfrm>
            <a:off x="4051607" y="473570"/>
            <a:ext cx="4573437" cy="5880133"/>
            <a:chOff x="155882" y="2646"/>
            <a:chExt cx="4573437" cy="5880133"/>
          </a:xfrm>
        </p:grpSpPr>
        <p:sp>
          <p:nvSpPr>
            <p:cNvPr id="190" name="Google Shape;190;p29"/>
            <p:cNvSpPr/>
            <p:nvPr/>
          </p:nvSpPr>
          <p:spPr>
            <a:xfrm>
              <a:off x="155882" y="2646"/>
              <a:ext cx="2177827" cy="1306696"/>
            </a:xfrm>
            <a:prstGeom prst="rect">
              <a:avLst/>
            </a:prstGeom>
            <a:gradFill>
              <a:gsLst>
                <a:gs pos="0">
                  <a:srgbClr val="F08B54"/>
                </a:gs>
                <a:gs pos="50000">
                  <a:srgbClr val="F67A26"/>
                </a:gs>
                <a:gs pos="100000">
                  <a:srgbClr val="E36A1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txBox="1"/>
            <p:nvPr/>
          </p:nvSpPr>
          <p:spPr>
            <a:xfrm>
              <a:off x="155882" y="2646"/>
              <a:ext cx="2177827" cy="1306696"/>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Calibri"/>
                <a:buNone/>
              </a:pPr>
              <a:r>
                <a:rPr b="0" i="0" lang="en" sz="1500" u="none" cap="none" strike="noStrike">
                  <a:solidFill>
                    <a:schemeClr val="lt1"/>
                  </a:solidFill>
                  <a:latin typeface="Calibri"/>
                  <a:ea typeface="Calibri"/>
                  <a:cs typeface="Calibri"/>
                  <a:sym typeface="Calibri"/>
                </a:rPr>
                <a:t>16 core i7 MacBook Pro with 32GB RAM running latest MacOS and Python 3, Tensorflow 1.10</a:t>
              </a:r>
              <a:endParaRPr/>
            </a:p>
          </p:txBody>
        </p:sp>
        <p:sp>
          <p:nvSpPr>
            <p:cNvPr id="192" name="Google Shape;192;p29"/>
            <p:cNvSpPr/>
            <p:nvPr/>
          </p:nvSpPr>
          <p:spPr>
            <a:xfrm>
              <a:off x="2551492" y="2646"/>
              <a:ext cx="2177827" cy="1306696"/>
            </a:xfrm>
            <a:prstGeom prst="rect">
              <a:avLst/>
            </a:prstGeom>
            <a:gradFill>
              <a:gsLst>
                <a:gs pos="0">
                  <a:srgbClr val="E28860"/>
                </a:gs>
                <a:gs pos="50000">
                  <a:srgbClr val="E5753D"/>
                </a:gs>
                <a:gs pos="100000">
                  <a:srgbClr val="D2652D"/>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9"/>
            <p:cNvSpPr txBox="1"/>
            <p:nvPr/>
          </p:nvSpPr>
          <p:spPr>
            <a:xfrm>
              <a:off x="2551492" y="2646"/>
              <a:ext cx="2177827" cy="1306696"/>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Calibri"/>
                <a:buNone/>
              </a:pPr>
              <a:r>
                <a:rPr b="0" i="0" lang="en" sz="1500" u="none" cap="none" strike="noStrike">
                  <a:solidFill>
                    <a:schemeClr val="lt1"/>
                  </a:solidFill>
                  <a:latin typeface="Calibri"/>
                  <a:ea typeface="Calibri"/>
                  <a:cs typeface="Calibri"/>
                  <a:sym typeface="Calibri"/>
                </a:rPr>
                <a:t>NVidia Jetson XT2 development kit with 256 CUDA GPU cores, 6 CPU cores and 8GB RAM, Python 3, Tensorflow 1.09</a:t>
              </a:r>
              <a:endParaRPr/>
            </a:p>
          </p:txBody>
        </p:sp>
        <p:sp>
          <p:nvSpPr>
            <p:cNvPr id="194" name="Google Shape;194;p29"/>
            <p:cNvSpPr/>
            <p:nvPr/>
          </p:nvSpPr>
          <p:spPr>
            <a:xfrm>
              <a:off x="155882" y="1527125"/>
              <a:ext cx="2177827" cy="1306696"/>
            </a:xfrm>
            <a:prstGeom prst="rect">
              <a:avLst/>
            </a:prstGeom>
            <a:gradFill>
              <a:gsLst>
                <a:gs pos="0">
                  <a:srgbClr val="D58870"/>
                </a:gs>
                <a:gs pos="50000">
                  <a:srgbClr val="D57755"/>
                </a:gs>
                <a:gs pos="100000">
                  <a:srgbClr val="C26543"/>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9"/>
            <p:cNvSpPr txBox="1"/>
            <p:nvPr/>
          </p:nvSpPr>
          <p:spPr>
            <a:xfrm>
              <a:off x="155882" y="1527125"/>
              <a:ext cx="2177827" cy="1306696"/>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Calibri"/>
                <a:buNone/>
              </a:pPr>
              <a:r>
                <a:rPr b="0" i="0" lang="en" sz="1500" u="none" cap="none" strike="noStrike">
                  <a:solidFill>
                    <a:schemeClr val="lt1"/>
                  </a:solidFill>
                  <a:latin typeface="Calibri"/>
                  <a:ea typeface="Calibri"/>
                  <a:cs typeface="Calibri"/>
                  <a:sym typeface="Calibri"/>
                </a:rPr>
                <a:t>3.6GB zipped dataset, 22G expanded, 1.8 Mil articles, 655K abstracts.</a:t>
              </a:r>
              <a:endParaRPr/>
            </a:p>
          </p:txBody>
        </p:sp>
        <p:sp>
          <p:nvSpPr>
            <p:cNvPr id="196" name="Google Shape;196;p29"/>
            <p:cNvSpPr/>
            <p:nvPr/>
          </p:nvSpPr>
          <p:spPr>
            <a:xfrm>
              <a:off x="2551492" y="1527125"/>
              <a:ext cx="2177827" cy="1306696"/>
            </a:xfrm>
            <a:prstGeom prst="rect">
              <a:avLst/>
            </a:prstGeom>
            <a:gradFill>
              <a:gsLst>
                <a:gs pos="0">
                  <a:srgbClr val="CA8D7E"/>
                </a:gs>
                <a:gs pos="50000">
                  <a:srgbClr val="C77C69"/>
                </a:gs>
                <a:gs pos="100000">
                  <a:srgbClr val="B56A57"/>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9"/>
            <p:cNvSpPr txBox="1"/>
            <p:nvPr/>
          </p:nvSpPr>
          <p:spPr>
            <a:xfrm>
              <a:off x="2551492" y="1527125"/>
              <a:ext cx="2177827" cy="1306696"/>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Calibri"/>
                <a:buNone/>
              </a:pPr>
              <a:r>
                <a:rPr b="0" i="0" lang="en" sz="1500" u="none" cap="none" strike="noStrike">
                  <a:solidFill>
                    <a:schemeClr val="lt1"/>
                  </a:solidFill>
                  <a:latin typeface="Calibri"/>
                  <a:ea typeface="Calibri"/>
                  <a:cs typeface="Calibri"/>
                  <a:sym typeface="Calibri"/>
                </a:rPr>
                <a:t>Extract each news article to one line with Title, Abstract, Lead_Paragraph and full_text</a:t>
              </a:r>
              <a:endParaRPr/>
            </a:p>
          </p:txBody>
        </p:sp>
        <p:sp>
          <p:nvSpPr>
            <p:cNvPr id="198" name="Google Shape;198;p29"/>
            <p:cNvSpPr/>
            <p:nvPr/>
          </p:nvSpPr>
          <p:spPr>
            <a:xfrm>
              <a:off x="155882" y="3051604"/>
              <a:ext cx="2177827" cy="1306696"/>
            </a:xfrm>
            <a:prstGeom prst="rect">
              <a:avLst/>
            </a:prstGeom>
            <a:gradFill>
              <a:gsLst>
                <a:gs pos="0">
                  <a:srgbClr val="BF948F"/>
                </a:gs>
                <a:gs pos="50000">
                  <a:srgbClr val="BA857E"/>
                </a:gs>
                <a:gs pos="100000">
                  <a:srgbClr val="A7746B"/>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9"/>
            <p:cNvSpPr txBox="1"/>
            <p:nvPr/>
          </p:nvSpPr>
          <p:spPr>
            <a:xfrm>
              <a:off x="155882" y="3051604"/>
              <a:ext cx="2177827" cy="1306696"/>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Calibri"/>
                <a:buNone/>
              </a:pPr>
              <a:r>
                <a:rPr b="0" i="0" lang="en" sz="1500" u="none" cap="none" strike="noStrike">
                  <a:solidFill>
                    <a:schemeClr val="lt1"/>
                  </a:solidFill>
                  <a:latin typeface="Calibri"/>
                  <a:ea typeface="Calibri"/>
                  <a:cs typeface="Calibri"/>
                  <a:sym typeface="Calibri"/>
                </a:rPr>
                <a:t>Remove outliers - news with very long abstract (100 words) or lead paragraph(200 words)</a:t>
              </a:r>
              <a:endParaRPr/>
            </a:p>
          </p:txBody>
        </p:sp>
        <p:sp>
          <p:nvSpPr>
            <p:cNvPr id="200" name="Google Shape;200;p29"/>
            <p:cNvSpPr/>
            <p:nvPr/>
          </p:nvSpPr>
          <p:spPr>
            <a:xfrm>
              <a:off x="2551492" y="3051604"/>
              <a:ext cx="2177827" cy="1306696"/>
            </a:xfrm>
            <a:prstGeom prst="rect">
              <a:avLst/>
            </a:prstGeom>
            <a:gradFill>
              <a:gsLst>
                <a:gs pos="0">
                  <a:srgbClr val="B5A09E"/>
                </a:gs>
                <a:gs pos="50000">
                  <a:srgbClr val="AD9391"/>
                </a:gs>
                <a:gs pos="100000">
                  <a:srgbClr val="9A807E"/>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9"/>
            <p:cNvSpPr txBox="1"/>
            <p:nvPr/>
          </p:nvSpPr>
          <p:spPr>
            <a:xfrm>
              <a:off x="2551492" y="3051604"/>
              <a:ext cx="2177827" cy="1306696"/>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Calibri"/>
                <a:buNone/>
              </a:pPr>
              <a:r>
                <a:rPr b="0" i="0" lang="en" sz="1500" u="none" cap="none" strike="noStrike">
                  <a:solidFill>
                    <a:schemeClr val="lt1"/>
                  </a:solidFill>
                  <a:latin typeface="Calibri"/>
                  <a:ea typeface="Calibri"/>
                  <a:cs typeface="Calibri"/>
                  <a:sym typeface="Calibri"/>
                </a:rPr>
                <a:t>Tokenization with our own code (parallel multiprocessing) due to format and volume.</a:t>
              </a:r>
              <a:endParaRPr/>
            </a:p>
          </p:txBody>
        </p:sp>
        <p:sp>
          <p:nvSpPr>
            <p:cNvPr id="202" name="Google Shape;202;p29"/>
            <p:cNvSpPr/>
            <p:nvPr/>
          </p:nvSpPr>
          <p:spPr>
            <a:xfrm>
              <a:off x="1353687" y="4576083"/>
              <a:ext cx="2177827" cy="1306696"/>
            </a:xfrm>
            <a:prstGeom prst="rect">
              <a:avLst/>
            </a:prstGeom>
            <a:gradFill>
              <a:gsLst>
                <a:gs pos="0">
                  <a:srgbClr val="AEAEAE"/>
                </a:gs>
                <a:gs pos="50000">
                  <a:srgbClr val="A4A4A4"/>
                </a:gs>
                <a:gs pos="100000">
                  <a:srgbClr val="909090"/>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9"/>
            <p:cNvSpPr txBox="1"/>
            <p:nvPr/>
          </p:nvSpPr>
          <p:spPr>
            <a:xfrm>
              <a:off x="1353687" y="4576083"/>
              <a:ext cx="2177827" cy="1306696"/>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Clr>
                  <a:schemeClr val="lt1"/>
                </a:buClr>
                <a:buSzPts val="1500"/>
                <a:buFont typeface="Calibri"/>
                <a:buNone/>
              </a:pPr>
              <a:r>
                <a:rPr b="0" i="0" lang="en" sz="1500" u="none" cap="none" strike="noStrike">
                  <a:solidFill>
                    <a:schemeClr val="lt1"/>
                  </a:solidFill>
                  <a:latin typeface="Calibri"/>
                  <a:ea typeface="Calibri"/>
                  <a:cs typeface="Calibri"/>
                  <a:sym typeface="Calibri"/>
                </a:rPr>
                <a:t>Run pre-process build vocab, convert text tokens to integer_ids, and save for later.</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7" name="Shape 207"/>
        <p:cNvGrpSpPr/>
        <p:nvPr/>
      </p:nvGrpSpPr>
      <p:grpSpPr>
        <a:xfrm>
          <a:off x="0" y="0"/>
          <a:ext cx="0" cy="0"/>
          <a:chOff x="0" y="0"/>
          <a:chExt cx="0" cy="0"/>
        </a:xfrm>
      </p:grpSpPr>
      <p:sp>
        <p:nvSpPr>
          <p:cNvPr id="208" name="Google Shape;208;p30"/>
          <p:cNvSpPr/>
          <p:nvPr/>
        </p:nvSpPr>
        <p:spPr>
          <a:xfrm>
            <a:off x="363072" y="470925"/>
            <a:ext cx="3285757" cy="5892104"/>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9" name="Google Shape;209;p30"/>
          <p:cNvSpPr txBox="1"/>
          <p:nvPr>
            <p:ph type="title"/>
          </p:nvPr>
        </p:nvSpPr>
        <p:spPr>
          <a:xfrm>
            <a:off x="647271" y="1012004"/>
            <a:ext cx="2562000" cy="4795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2800"/>
              <a:buFont typeface="Calibri"/>
              <a:buNone/>
            </a:pPr>
            <a:r>
              <a:rPr lang="en" sz="3400">
                <a:solidFill>
                  <a:srgbClr val="FFFFFF"/>
                </a:solidFill>
              </a:rPr>
              <a:t>Extractive Model - Sentence Ranking</a:t>
            </a:r>
            <a:endParaRPr/>
          </a:p>
        </p:txBody>
      </p:sp>
      <p:sp>
        <p:nvSpPr>
          <p:cNvPr id="210" name="Google Shape;210;p30"/>
          <p:cNvSpPr txBox="1"/>
          <p:nvPr>
            <p:ph idx="1" type="body"/>
          </p:nvPr>
        </p:nvSpPr>
        <p:spPr>
          <a:xfrm>
            <a:off x="3648825" y="661925"/>
            <a:ext cx="5417400" cy="17499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Clr>
                <a:schemeClr val="dk1"/>
              </a:buClr>
              <a:buSzPts val="1800"/>
              <a:buNone/>
            </a:pPr>
            <a:r>
              <a:rPr b="1" lang="en">
                <a:solidFill>
                  <a:schemeClr val="dk1"/>
                </a:solidFill>
              </a:rPr>
              <a:t>Graph-based model</a:t>
            </a:r>
            <a:endParaRPr b="1">
              <a:solidFill>
                <a:schemeClr val="dk1"/>
              </a:solidFill>
            </a:endParaRPr>
          </a:p>
          <a:p>
            <a:pPr indent="-342900" lvl="1" marL="914400" rtl="0" algn="l">
              <a:lnSpc>
                <a:spcPct val="100000"/>
              </a:lnSpc>
              <a:spcBef>
                <a:spcPts val="0"/>
              </a:spcBef>
              <a:spcAft>
                <a:spcPts val="0"/>
              </a:spcAft>
              <a:buClr>
                <a:schemeClr val="dk1"/>
              </a:buClr>
              <a:buSzPts val="1800"/>
              <a:buAutoNum type="alphaLcPeriod"/>
            </a:pPr>
            <a:r>
              <a:rPr lang="en" sz="1800">
                <a:solidFill>
                  <a:schemeClr val="dk1"/>
                </a:solidFill>
              </a:rPr>
              <a:t>Unsupervised model</a:t>
            </a:r>
            <a:endParaRPr sz="1800">
              <a:solidFill>
                <a:schemeClr val="dk1"/>
              </a:solidFill>
            </a:endParaRPr>
          </a:p>
          <a:p>
            <a:pPr indent="-342900" lvl="1" marL="914400" marR="0" rtl="0" algn="l">
              <a:lnSpc>
                <a:spcPct val="115000"/>
              </a:lnSpc>
              <a:spcBef>
                <a:spcPts val="0"/>
              </a:spcBef>
              <a:spcAft>
                <a:spcPts val="0"/>
              </a:spcAft>
              <a:buClr>
                <a:schemeClr val="dk1"/>
              </a:buClr>
              <a:buSzPts val="1800"/>
              <a:buAutoNum type="alphaLcPeriod"/>
            </a:pPr>
            <a:r>
              <a:rPr lang="en" sz="1800">
                <a:solidFill>
                  <a:schemeClr val="dk1"/>
                </a:solidFill>
              </a:rPr>
              <a:t>Identify vertices</a:t>
            </a:r>
            <a:endParaRPr sz="1800">
              <a:solidFill>
                <a:schemeClr val="dk1"/>
              </a:solidFill>
            </a:endParaRPr>
          </a:p>
          <a:p>
            <a:pPr indent="-342900" lvl="1" marL="914400" marR="0" rtl="0" algn="l">
              <a:lnSpc>
                <a:spcPct val="115000"/>
              </a:lnSpc>
              <a:spcBef>
                <a:spcPts val="0"/>
              </a:spcBef>
              <a:spcAft>
                <a:spcPts val="0"/>
              </a:spcAft>
              <a:buClr>
                <a:schemeClr val="dk1"/>
              </a:buClr>
              <a:buSzPts val="1800"/>
              <a:buAutoNum type="alphaLcPeriod"/>
            </a:pPr>
            <a:r>
              <a:rPr lang="en" sz="1800">
                <a:solidFill>
                  <a:schemeClr val="dk1"/>
                </a:solidFill>
              </a:rPr>
              <a:t>Relation between vertices</a:t>
            </a:r>
            <a:endParaRPr sz="1800">
              <a:solidFill>
                <a:schemeClr val="dk1"/>
              </a:solidFill>
            </a:endParaRPr>
          </a:p>
          <a:p>
            <a:pPr indent="-342900" lvl="1" marL="914400" marR="0" rtl="0" algn="l">
              <a:lnSpc>
                <a:spcPct val="115000"/>
              </a:lnSpc>
              <a:spcBef>
                <a:spcPts val="0"/>
              </a:spcBef>
              <a:spcAft>
                <a:spcPts val="0"/>
              </a:spcAft>
              <a:buClr>
                <a:schemeClr val="dk1"/>
              </a:buClr>
              <a:buSzPts val="1800"/>
              <a:buAutoNum type="alphaLcPeriod"/>
            </a:pPr>
            <a:r>
              <a:rPr lang="en" sz="1800">
                <a:solidFill>
                  <a:schemeClr val="dk1"/>
                </a:solidFill>
              </a:rPr>
              <a:t>Score of a vertex</a:t>
            </a:r>
            <a:endParaRPr sz="1800">
              <a:solidFill>
                <a:schemeClr val="dk1"/>
              </a:solidFill>
            </a:endParaRPr>
          </a:p>
          <a:p>
            <a:pPr indent="0" lvl="0" marL="914400" marR="0" rtl="0" algn="l">
              <a:lnSpc>
                <a:spcPct val="115000"/>
              </a:lnSpc>
              <a:spcBef>
                <a:spcPts val="0"/>
              </a:spcBef>
              <a:spcAft>
                <a:spcPts val="0"/>
              </a:spcAft>
              <a:buClr>
                <a:schemeClr val="dk1"/>
              </a:buClr>
              <a:buSzPts val="1800"/>
              <a:buNone/>
            </a:pPr>
            <a:r>
              <a:t/>
            </a:r>
            <a:endParaRPr>
              <a:solidFill>
                <a:schemeClr val="dk1"/>
              </a:solidFill>
            </a:endParaRPr>
          </a:p>
        </p:txBody>
      </p:sp>
      <p:pic>
        <p:nvPicPr>
          <p:cNvPr id="211" name="Google Shape;211;p30"/>
          <p:cNvPicPr preferRelativeResize="0"/>
          <p:nvPr/>
        </p:nvPicPr>
        <p:blipFill rotWithShape="1">
          <a:blip r:embed="rId3">
            <a:alphaModFix/>
          </a:blip>
          <a:srcRect b="0" l="0" r="0" t="0"/>
          <a:stretch/>
        </p:blipFill>
        <p:spPr>
          <a:xfrm>
            <a:off x="3712475" y="2610900"/>
            <a:ext cx="5417400" cy="1092200"/>
          </a:xfrm>
          <a:prstGeom prst="rect">
            <a:avLst/>
          </a:prstGeom>
          <a:noFill/>
          <a:ln>
            <a:noFill/>
          </a:ln>
        </p:spPr>
      </p:pic>
      <p:sp>
        <p:nvSpPr>
          <p:cNvPr id="212" name="Google Shape;212;p30"/>
          <p:cNvSpPr txBox="1"/>
          <p:nvPr/>
        </p:nvSpPr>
        <p:spPr>
          <a:xfrm>
            <a:off x="3732227" y="4217300"/>
            <a:ext cx="4807200" cy="1974600"/>
          </a:xfrm>
          <a:prstGeom prst="rect">
            <a:avLst/>
          </a:prstGeom>
          <a:noFill/>
          <a:ln>
            <a:noFill/>
          </a:ln>
        </p:spPr>
        <p:txBody>
          <a:bodyPr anchorCtr="0" anchor="ctr" bIns="91425" lIns="91425" spcFirstLastPara="1" rIns="91425" wrap="square" tIns="91425">
            <a:noAutofit/>
          </a:bodyPr>
          <a:lstStyle/>
          <a:p>
            <a:pPr indent="0" lvl="0" marL="457200" marR="0" rtl="0" algn="l">
              <a:spcBef>
                <a:spcPts val="0"/>
              </a:spcBef>
              <a:spcAft>
                <a:spcPts val="0"/>
              </a:spcAft>
              <a:buClr>
                <a:schemeClr val="dk1"/>
              </a:buClr>
              <a:buSzPts val="1800"/>
              <a:buFont typeface="Calibri"/>
              <a:buNone/>
            </a:pPr>
            <a:r>
              <a:rPr b="1" i="0" lang="en" sz="1800" u="none" cap="none" strike="noStrike">
                <a:solidFill>
                  <a:schemeClr val="dk1"/>
                </a:solidFill>
                <a:latin typeface="Calibri"/>
                <a:ea typeface="Calibri"/>
                <a:cs typeface="Calibri"/>
                <a:sym typeface="Calibri"/>
              </a:rPr>
              <a:t>Build and Train the model</a:t>
            </a:r>
            <a:endParaRPr b="1" i="0" sz="1800" u="none" cap="none" strike="noStrike">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AutoNum type="alphaLcPeriod"/>
            </a:pPr>
            <a:r>
              <a:rPr b="0" i="0" lang="en" sz="1800" u="none" cap="none" strike="noStrike">
                <a:solidFill>
                  <a:schemeClr val="dk1"/>
                </a:solidFill>
                <a:latin typeface="Calibri"/>
                <a:ea typeface="Calibri"/>
                <a:cs typeface="Calibri"/>
                <a:sym typeface="Calibri"/>
              </a:rPr>
              <a:t>Statistical parsing and tagging</a:t>
            </a:r>
            <a:endParaRPr b="0" i="0" sz="1800" u="none" cap="none" strike="noStrike">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AutoNum type="alphaLcPeriod"/>
            </a:pPr>
            <a:r>
              <a:rPr b="0" i="0" lang="en" sz="1800" u="none" cap="none" strike="noStrike">
                <a:solidFill>
                  <a:schemeClr val="dk1"/>
                </a:solidFill>
                <a:latin typeface="Calibri"/>
                <a:ea typeface="Calibri"/>
                <a:cs typeface="Calibri"/>
                <a:sym typeface="Calibri"/>
              </a:rPr>
              <a:t>Key phrases collecting and counting</a:t>
            </a:r>
            <a:endParaRPr b="0" i="0" sz="1800" u="none" cap="none" strike="noStrike">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AutoNum type="alphaLcPeriod"/>
            </a:pPr>
            <a:r>
              <a:rPr b="0" i="0" lang="en" sz="1800" u="none" cap="none" strike="noStrike">
                <a:solidFill>
                  <a:schemeClr val="dk1"/>
                </a:solidFill>
                <a:latin typeface="Calibri"/>
                <a:ea typeface="Calibri"/>
                <a:cs typeface="Calibri"/>
                <a:sym typeface="Calibri"/>
              </a:rPr>
              <a:t>Calculate weight for each sentence</a:t>
            </a:r>
            <a:endParaRPr b="0" i="0" sz="1800" u="none" cap="none" strike="noStrike">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AutoNum type="alphaLcPeriod"/>
            </a:pPr>
            <a:r>
              <a:rPr b="0" i="0" lang="en" sz="1800" u="none" cap="none" strike="noStrike">
                <a:solidFill>
                  <a:schemeClr val="dk1"/>
                </a:solidFill>
                <a:latin typeface="Calibri"/>
                <a:ea typeface="Calibri"/>
                <a:cs typeface="Calibri"/>
                <a:sym typeface="Calibri"/>
              </a:rPr>
              <a:t>Select most significant sentences for the summarization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6" name="Shape 216"/>
        <p:cNvGrpSpPr/>
        <p:nvPr/>
      </p:nvGrpSpPr>
      <p:grpSpPr>
        <a:xfrm>
          <a:off x="0" y="0"/>
          <a:ext cx="0" cy="0"/>
          <a:chOff x="0" y="0"/>
          <a:chExt cx="0" cy="0"/>
        </a:xfrm>
      </p:grpSpPr>
      <p:sp>
        <p:nvSpPr>
          <p:cNvPr id="217" name="Google Shape;217;p31"/>
          <p:cNvSpPr/>
          <p:nvPr/>
        </p:nvSpPr>
        <p:spPr>
          <a:xfrm>
            <a:off x="363072" y="470925"/>
            <a:ext cx="3285757" cy="5892104"/>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8" name="Google Shape;218;p31"/>
          <p:cNvSpPr txBox="1"/>
          <p:nvPr>
            <p:ph type="title"/>
          </p:nvPr>
        </p:nvSpPr>
        <p:spPr>
          <a:xfrm>
            <a:off x="647271" y="1012004"/>
            <a:ext cx="2562000" cy="4795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2800"/>
              <a:buFont typeface="Calibri"/>
              <a:buNone/>
            </a:pPr>
            <a:r>
              <a:rPr lang="en" sz="3400">
                <a:solidFill>
                  <a:srgbClr val="FFFFFF"/>
                </a:solidFill>
              </a:rPr>
              <a:t>Extractive Model - Sentence Ranking</a:t>
            </a:r>
            <a:endParaRPr/>
          </a:p>
        </p:txBody>
      </p:sp>
      <p:sp>
        <p:nvSpPr>
          <p:cNvPr id="219" name="Google Shape;219;p31"/>
          <p:cNvSpPr txBox="1"/>
          <p:nvPr>
            <p:ph idx="1" type="body"/>
          </p:nvPr>
        </p:nvSpPr>
        <p:spPr>
          <a:xfrm>
            <a:off x="3648825" y="661925"/>
            <a:ext cx="5417400" cy="1749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800"/>
              <a:buNone/>
            </a:pPr>
            <a:r>
              <a:t/>
            </a:r>
            <a:endParaRPr>
              <a:solidFill>
                <a:schemeClr val="dk1"/>
              </a:solidFill>
            </a:endParaRPr>
          </a:p>
        </p:txBody>
      </p:sp>
      <p:pic>
        <p:nvPicPr>
          <p:cNvPr id="220" name="Google Shape;220;p31"/>
          <p:cNvPicPr preferRelativeResize="0"/>
          <p:nvPr/>
        </p:nvPicPr>
        <p:blipFill>
          <a:blip r:embed="rId3">
            <a:alphaModFix/>
          </a:blip>
          <a:stretch>
            <a:fillRect/>
          </a:stretch>
        </p:blipFill>
        <p:spPr>
          <a:xfrm>
            <a:off x="3648825" y="470925"/>
            <a:ext cx="5417400" cy="5892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4" name="Shape 224"/>
        <p:cNvGrpSpPr/>
        <p:nvPr/>
      </p:nvGrpSpPr>
      <p:grpSpPr>
        <a:xfrm>
          <a:off x="0" y="0"/>
          <a:ext cx="0" cy="0"/>
          <a:chOff x="0" y="0"/>
          <a:chExt cx="0" cy="0"/>
        </a:xfrm>
      </p:grpSpPr>
      <p:sp>
        <p:nvSpPr>
          <p:cNvPr id="225" name="Google Shape;225;p32"/>
          <p:cNvSpPr/>
          <p:nvPr/>
        </p:nvSpPr>
        <p:spPr>
          <a:xfrm>
            <a:off x="363072" y="470925"/>
            <a:ext cx="3285757" cy="5892104"/>
          </a:xfrm>
          <a:custGeom>
            <a:rect b="b" l="l" r="r" t="t"/>
            <a:pathLst>
              <a:path extrusionOk="0" h="5892104" w="4381009">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6" name="Google Shape;226;p32"/>
          <p:cNvSpPr txBox="1"/>
          <p:nvPr>
            <p:ph type="title"/>
          </p:nvPr>
        </p:nvSpPr>
        <p:spPr>
          <a:xfrm>
            <a:off x="647271" y="1012004"/>
            <a:ext cx="2562000" cy="4795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2800"/>
              <a:buFont typeface="Calibri"/>
              <a:buNone/>
            </a:pPr>
            <a:r>
              <a:rPr lang="en" sz="3400">
                <a:solidFill>
                  <a:srgbClr val="FFFFFF"/>
                </a:solidFill>
              </a:rPr>
              <a:t>Abstractive Model - Seq2Seq</a:t>
            </a:r>
            <a:endParaRPr/>
          </a:p>
        </p:txBody>
      </p:sp>
      <p:pic>
        <p:nvPicPr>
          <p:cNvPr id="227" name="Google Shape;227;p32"/>
          <p:cNvPicPr preferRelativeResize="0"/>
          <p:nvPr/>
        </p:nvPicPr>
        <p:blipFill rotWithShape="1">
          <a:blip r:embed="rId3">
            <a:alphaModFix/>
          </a:blip>
          <a:srcRect b="0" l="0" r="0" t="0"/>
          <a:stretch/>
        </p:blipFill>
        <p:spPr>
          <a:xfrm>
            <a:off x="3593650" y="602900"/>
            <a:ext cx="5550350" cy="545324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1" name="Shape 231"/>
        <p:cNvGrpSpPr/>
        <p:nvPr/>
      </p:nvGrpSpPr>
      <p:grpSpPr>
        <a:xfrm>
          <a:off x="0" y="0"/>
          <a:ext cx="0" cy="0"/>
          <a:chOff x="0" y="0"/>
          <a:chExt cx="0" cy="0"/>
        </a:xfrm>
      </p:grpSpPr>
      <p:sp>
        <p:nvSpPr>
          <p:cNvPr id="232" name="Google Shape;232;p33"/>
          <p:cNvSpPr/>
          <p:nvPr/>
        </p:nvSpPr>
        <p:spPr>
          <a:xfrm>
            <a:off x="600075" y="-4763"/>
            <a:ext cx="2500311" cy="3338514"/>
          </a:xfrm>
          <a:prstGeom prst="downArrow">
            <a:avLst>
              <a:gd fmla="val 100000" name="adj1"/>
              <a:gd fmla="val 26890" name="adj2"/>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3" name="Google Shape;233;p33"/>
          <p:cNvSpPr txBox="1"/>
          <p:nvPr>
            <p:ph type="title"/>
          </p:nvPr>
        </p:nvSpPr>
        <p:spPr>
          <a:xfrm>
            <a:off x="771525" y="190501"/>
            <a:ext cx="2164556" cy="2486024"/>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Calibri"/>
              <a:buNone/>
            </a:pPr>
            <a:r>
              <a:rPr lang="en" sz="3100">
                <a:solidFill>
                  <a:schemeClr val="lt1"/>
                </a:solidFill>
              </a:rPr>
              <a:t>Results</a:t>
            </a:r>
            <a:endParaRPr/>
          </a:p>
        </p:txBody>
      </p:sp>
      <p:pic>
        <p:nvPicPr>
          <p:cNvPr id="234" name="Google Shape;234;p33"/>
          <p:cNvPicPr preferRelativeResize="0"/>
          <p:nvPr/>
        </p:nvPicPr>
        <p:blipFill rotWithShape="1">
          <a:blip r:embed="rId3">
            <a:alphaModFix/>
          </a:blip>
          <a:srcRect b="0" l="0" r="0" t="0"/>
          <a:stretch/>
        </p:blipFill>
        <p:spPr>
          <a:xfrm>
            <a:off x="1674625" y="3486063"/>
            <a:ext cx="7469369" cy="3246875"/>
          </a:xfrm>
          <a:prstGeom prst="rect">
            <a:avLst/>
          </a:prstGeom>
          <a:noFill/>
          <a:ln>
            <a:noFill/>
          </a:ln>
        </p:spPr>
      </p:pic>
      <p:sp>
        <p:nvSpPr>
          <p:cNvPr id="235" name="Google Shape;235;p33"/>
          <p:cNvSpPr txBox="1"/>
          <p:nvPr/>
        </p:nvSpPr>
        <p:spPr>
          <a:xfrm>
            <a:off x="2285875" y="3028800"/>
            <a:ext cx="5395200" cy="6996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0" i="0" lang="en" sz="1200" u="none" cap="none" strike="noStrike">
                <a:solidFill>
                  <a:schemeClr val="dk1"/>
                </a:solidFill>
                <a:highlight>
                  <a:srgbClr val="FFFFFF"/>
                </a:highlight>
                <a:latin typeface="Calibri"/>
                <a:ea typeface="Calibri"/>
                <a:cs typeface="Calibri"/>
                <a:sym typeface="Calibri"/>
              </a:rPr>
              <a:t>Table 1 is from Chen and Bansal (2018), representing the state-of-the-art document summarization using CNN/Daily Mail data</a:t>
            </a:r>
            <a:endParaRPr b="0" i="0" sz="1200" u="none" cap="none" strike="noStrike">
              <a:solidFill>
                <a:schemeClr val="dk1"/>
              </a:solidFill>
              <a:highlight>
                <a:srgbClr val="FFFFFF"/>
              </a:highlight>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236" name="Google Shape;236;p33"/>
          <p:cNvPicPr preferRelativeResize="0"/>
          <p:nvPr/>
        </p:nvPicPr>
        <p:blipFill>
          <a:blip r:embed="rId4">
            <a:alphaModFix/>
          </a:blip>
          <a:stretch>
            <a:fillRect/>
          </a:stretch>
        </p:blipFill>
        <p:spPr>
          <a:xfrm>
            <a:off x="3100386" y="381000"/>
            <a:ext cx="5738814" cy="26203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0" name="Shape 240"/>
        <p:cNvGrpSpPr/>
        <p:nvPr/>
      </p:nvGrpSpPr>
      <p:grpSpPr>
        <a:xfrm>
          <a:off x="0" y="0"/>
          <a:ext cx="0" cy="0"/>
          <a:chOff x="0" y="0"/>
          <a:chExt cx="0" cy="0"/>
        </a:xfrm>
      </p:grpSpPr>
      <p:sp>
        <p:nvSpPr>
          <p:cNvPr id="241" name="Google Shape;241;p34"/>
          <p:cNvSpPr/>
          <p:nvPr/>
        </p:nvSpPr>
        <p:spPr>
          <a:xfrm>
            <a:off x="600075" y="-4763"/>
            <a:ext cx="2500200" cy="3338400"/>
          </a:xfrm>
          <a:prstGeom prst="downArrow">
            <a:avLst>
              <a:gd fmla="val 100000" name="adj1"/>
              <a:gd fmla="val 26890" name="adj2"/>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2" name="Google Shape;242;p34"/>
          <p:cNvSpPr txBox="1"/>
          <p:nvPr>
            <p:ph type="title"/>
          </p:nvPr>
        </p:nvSpPr>
        <p:spPr>
          <a:xfrm>
            <a:off x="771525" y="190501"/>
            <a:ext cx="2164500" cy="2486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Calibri"/>
              <a:buNone/>
            </a:pPr>
            <a:r>
              <a:rPr lang="en" sz="3100">
                <a:solidFill>
                  <a:schemeClr val="lt1"/>
                </a:solidFill>
              </a:rPr>
              <a:t>Appendix:</a:t>
            </a:r>
            <a:endParaRPr sz="3100">
              <a:solidFill>
                <a:schemeClr val="lt1"/>
              </a:solidFill>
            </a:endParaRPr>
          </a:p>
          <a:p>
            <a:pPr indent="0" lvl="0" marL="0" rtl="0" algn="ctr">
              <a:lnSpc>
                <a:spcPct val="90000"/>
              </a:lnSpc>
              <a:spcBef>
                <a:spcPts val="0"/>
              </a:spcBef>
              <a:spcAft>
                <a:spcPts val="0"/>
              </a:spcAft>
              <a:buClr>
                <a:schemeClr val="lt1"/>
              </a:buClr>
              <a:buSzPts val="2800"/>
              <a:buFont typeface="Calibri"/>
              <a:buNone/>
            </a:pPr>
            <a:r>
              <a:rPr lang="en" sz="3100">
                <a:solidFill>
                  <a:schemeClr val="lt1"/>
                </a:solidFill>
              </a:rPr>
              <a:t>Example</a:t>
            </a:r>
            <a:endParaRPr sz="3100">
              <a:solidFill>
                <a:schemeClr val="lt1"/>
              </a:solidFill>
            </a:endParaRPr>
          </a:p>
        </p:txBody>
      </p:sp>
      <p:graphicFrame>
        <p:nvGraphicFramePr>
          <p:cNvPr id="243" name="Google Shape;243;p34"/>
          <p:cNvGraphicFramePr/>
          <p:nvPr/>
        </p:nvGraphicFramePr>
        <p:xfrm>
          <a:off x="3308850" y="190488"/>
          <a:ext cx="3000000" cy="3000000"/>
        </p:xfrm>
        <a:graphic>
          <a:graphicData uri="http://schemas.openxmlformats.org/drawingml/2006/table">
            <a:tbl>
              <a:tblPr>
                <a:noFill/>
                <a:tableStyleId>{B5E96A0D-1F8D-4158-B952-DF510C1FB426}</a:tableStyleId>
              </a:tblPr>
              <a:tblGrid>
                <a:gridCol w="5709150"/>
              </a:tblGrid>
              <a:tr h="1639200">
                <a:tc>
                  <a:txBody>
                    <a:bodyPr>
                      <a:noAutofit/>
                    </a:bodyPr>
                    <a:lstStyle/>
                    <a:p>
                      <a:pPr indent="0" lvl="0" marL="0" rtl="0" algn="l">
                        <a:spcBef>
                          <a:spcPts val="0"/>
                        </a:spcBef>
                        <a:spcAft>
                          <a:spcPts val="0"/>
                        </a:spcAft>
                        <a:buNone/>
                      </a:pPr>
                      <a:r>
                        <a:rPr b="1" lang="en">
                          <a:highlight>
                            <a:srgbClr val="FFFFFF"/>
                          </a:highlight>
                        </a:rPr>
                        <a:t>Original Text (truncated):</a:t>
                      </a:r>
                      <a:r>
                        <a:rPr lang="en">
                          <a:highlight>
                            <a:srgbClr val="FFFFFF"/>
                          </a:highlight>
                        </a:rPr>
                        <a:t> the holidays are over the gifts given and received the family snapshots taken. Now comes the tricky part getting the film processed properly and storing the pictures so that they will last as long as possible.  Most people learn the importance of these tasks the hard way by watching a treasured color snapshot fade to purple. </a:t>
                      </a:r>
                      <a:endParaRPr>
                        <a:highlight>
                          <a:srgbClr val="FFFFFF"/>
                        </a:highlight>
                      </a:endParaRPr>
                    </a:p>
                  </a:txBody>
                  <a:tcPr marT="63500" marB="63500" marR="63500" marL="63500">
                    <a:lnB cap="flat" cmpd="sng" w="12700">
                      <a:solidFill>
                        <a:srgbClr val="000000"/>
                      </a:solidFill>
                      <a:prstDash val="dot"/>
                      <a:round/>
                      <a:headEnd len="sm" w="sm" type="none"/>
                      <a:tailEnd len="sm" w="sm" type="none"/>
                    </a:lnB>
                  </a:tcPr>
                </a:tc>
              </a:tr>
              <a:tr h="1639200">
                <a:tc>
                  <a:txBody>
                    <a:bodyPr>
                      <a:noAutofit/>
                    </a:bodyPr>
                    <a:lstStyle/>
                    <a:p>
                      <a:pPr indent="0" lvl="0" marL="0" rtl="0" algn="l">
                        <a:spcBef>
                          <a:spcPts val="0"/>
                        </a:spcBef>
                        <a:spcAft>
                          <a:spcPts val="0"/>
                        </a:spcAft>
                        <a:buNone/>
                      </a:pPr>
                      <a:r>
                        <a:rPr b="1" lang="en">
                          <a:highlight>
                            <a:srgbClr val="FFFFFF"/>
                          </a:highlight>
                        </a:rPr>
                        <a:t>Seq2Seq Attention:</a:t>
                      </a:r>
                      <a:r>
                        <a:rPr lang="en">
                          <a:highlight>
                            <a:srgbClr val="FFFFFF"/>
                          </a:highlight>
                        </a:rPr>
                        <a:t>  article on new york times neediest cases fund for children’s christmas gifts</a:t>
                      </a:r>
                      <a:endParaRPr>
                        <a:highlight>
                          <a:srgbClr val="FFFFFF"/>
                        </a:highlight>
                      </a:endParaRPr>
                    </a:p>
                  </a:txBody>
                  <a:tcPr marT="63500" marB="63500" marR="63500" marL="63500">
                    <a:lnT cap="flat" cmpd="sng" w="12700">
                      <a:solidFill>
                        <a:srgbClr val="000000"/>
                      </a:solidFill>
                      <a:prstDash val="dot"/>
                      <a:round/>
                      <a:headEnd len="sm" w="sm" type="none"/>
                      <a:tailEnd len="sm" w="sm" type="none"/>
                    </a:lnT>
                    <a:lnB cap="flat" cmpd="sng" w="76200">
                      <a:solidFill>
                        <a:srgbClr val="000000"/>
                      </a:solidFill>
                      <a:prstDash val="solid"/>
                      <a:round/>
                      <a:headEnd len="sm" w="sm" type="none"/>
                      <a:tailEnd len="sm" w="sm" type="none"/>
                    </a:lnB>
                  </a:tcPr>
                </a:tc>
              </a:tr>
              <a:tr h="1639200">
                <a:tc>
                  <a:txBody>
                    <a:bodyPr>
                      <a:noAutofit/>
                    </a:bodyPr>
                    <a:lstStyle/>
                    <a:p>
                      <a:pPr indent="0" lvl="0" marL="0" rtl="0" algn="l">
                        <a:spcBef>
                          <a:spcPts val="0"/>
                        </a:spcBef>
                        <a:spcAft>
                          <a:spcPts val="0"/>
                        </a:spcAft>
                        <a:buClr>
                          <a:schemeClr val="dk1"/>
                        </a:buClr>
                        <a:buSzPts val="1100"/>
                        <a:buFont typeface="Arial"/>
                        <a:buNone/>
                      </a:pPr>
                      <a:r>
                        <a:rPr b="1" lang="en">
                          <a:solidFill>
                            <a:schemeClr val="dk1"/>
                          </a:solidFill>
                          <a:highlight>
                            <a:schemeClr val="lt1"/>
                          </a:highlight>
                        </a:rPr>
                        <a:t>Original Text (truncated): </a:t>
                      </a:r>
                      <a:r>
                        <a:rPr lang="en">
                          <a:solidFill>
                            <a:schemeClr val="dk1"/>
                          </a:solidFill>
                          <a:highlight>
                            <a:schemeClr val="lt1"/>
                          </a:highlight>
                        </a:rPr>
                        <a:t>while standing smooth down as much fabric as possible with both hands, then cross the knees bend and sit. optional precaution place purse over lap this peculiar choreography is the daily routine for women wearing miniskirts, extremely short miniskirts as they try to grab a subway seat with all the grace and modesty they can muster</a:t>
                      </a:r>
                      <a:endParaRPr>
                        <a:highlight>
                          <a:srgbClr val="FFFFFF"/>
                        </a:highlight>
                      </a:endParaRPr>
                    </a:p>
                  </a:txBody>
                  <a:tcPr marT="63500" marB="63500" marR="63500" marL="63500">
                    <a:lnT cap="flat" cmpd="sng" w="76200">
                      <a:solidFill>
                        <a:srgbClr val="000000"/>
                      </a:solidFill>
                      <a:prstDash val="solid"/>
                      <a:round/>
                      <a:headEnd len="sm" w="sm" type="none"/>
                      <a:tailEnd len="sm" w="sm" type="none"/>
                    </a:lnT>
                    <a:lnB cap="flat" cmpd="sng" w="12700">
                      <a:solidFill>
                        <a:srgbClr val="000000"/>
                      </a:solidFill>
                      <a:prstDash val="dot"/>
                      <a:round/>
                      <a:headEnd len="sm" w="sm" type="none"/>
                      <a:tailEnd len="sm" w="sm" type="none"/>
                    </a:lnB>
                  </a:tcPr>
                </a:tc>
              </a:tr>
              <a:tr h="1639200">
                <a:tc>
                  <a:txBody>
                    <a:bodyPr>
                      <a:noAutofit/>
                    </a:bodyPr>
                    <a:lstStyle/>
                    <a:p>
                      <a:pPr indent="0" lvl="0" marL="0" rtl="0" algn="l">
                        <a:spcBef>
                          <a:spcPts val="0"/>
                        </a:spcBef>
                        <a:spcAft>
                          <a:spcPts val="0"/>
                        </a:spcAft>
                        <a:buNone/>
                      </a:pPr>
                      <a:r>
                        <a:rPr b="1" lang="en">
                          <a:highlight>
                            <a:srgbClr val="FFFFFF"/>
                          </a:highlight>
                        </a:rPr>
                        <a:t>Seq2Seq w/ Attention:</a:t>
                      </a:r>
                      <a:r>
                        <a:rPr lang="en">
                          <a:highlight>
                            <a:srgbClr val="FFFFFF"/>
                          </a:highlight>
                        </a:rPr>
                        <a:t> article on new york city s wear in new york </a:t>
                      </a:r>
                      <a:r>
                        <a:rPr lang="en">
                          <a:highlight>
                            <a:srgbClr val="FFFFFF"/>
                          </a:highlight>
                        </a:rPr>
                        <a:t>metropolitan</a:t>
                      </a:r>
                      <a:r>
                        <a:rPr lang="en">
                          <a:highlight>
                            <a:srgbClr val="FFFFFF"/>
                          </a:highlight>
                        </a:rPr>
                        <a:t> area photos m</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b="1" lang="en">
                          <a:highlight>
                            <a:srgbClr val="FFFFFF"/>
                          </a:highlight>
                        </a:rPr>
                        <a:t>Introduce punctuation back into prediction:</a:t>
                      </a:r>
                      <a:r>
                        <a:rPr lang="en">
                          <a:highlight>
                            <a:srgbClr val="FFFFFF"/>
                          </a:highlight>
                        </a:rPr>
                        <a:t> Article on New York City’s wear in New York metropolitan area. Photo(m).</a:t>
                      </a:r>
                      <a:endParaRPr>
                        <a:highlight>
                          <a:srgbClr val="FFFFFF"/>
                        </a:highlight>
                      </a:endParaRPr>
                    </a:p>
                  </a:txBody>
                  <a:tcPr marT="63500" marB="63500" marR="63500" marL="63500">
                    <a:lnT cap="flat" cmpd="sng" w="12700">
                      <a:solidFill>
                        <a:srgbClr val="000000"/>
                      </a:solidFill>
                      <a:prstDash val="dot"/>
                      <a:round/>
                      <a:headEnd len="sm" w="sm" type="none"/>
                      <a:tailEnd len="sm" w="sm" type="none"/>
                    </a:lnT>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