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OpenSans-bold.fntdata"/><Relationship Id="rId23" Type="http://schemas.openxmlformats.org/officeDocument/2006/relationships/slide" Target="slides/slide18.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penSans-boldItalic.fntdata"/><Relationship Id="rId25" Type="http://schemas.openxmlformats.org/officeDocument/2006/relationships/slide" Target="slides/slide20.xml"/><Relationship Id="rId47" Type="http://schemas.openxmlformats.org/officeDocument/2006/relationships/font" Target="fonts/OpenSans-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01fc2bf9f_1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Google Shape;151;g401fc2bf9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a:solidFill>
                  <a:schemeClr val="dk1"/>
                </a:solidFill>
                <a:latin typeface="Open Sans"/>
                <a:ea typeface="Open Sans"/>
                <a:cs typeface="Open Sans"/>
                <a:sym typeface="Open Sans"/>
              </a:rPr>
              <a:t>In terms of pledged dollar amount by main category, Design category raised the highest amount, followed by Games and Technology.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01fc2bf9f_1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Google Shape;158;g401fc2bf9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a:solidFill>
                  <a:schemeClr val="dk1"/>
                </a:solidFill>
                <a:latin typeface="Open Sans"/>
                <a:ea typeface="Open Sans"/>
                <a:cs typeface="Open Sans"/>
                <a:sym typeface="Open Sans"/>
              </a:rPr>
              <a:t>If we’re looking at just the successful projects, the pledged amount for these successful projects by category is pretty much in the same order with Design, Games, and Technology as the top 3 categories.</a:t>
            </a:r>
            <a:endParaRPr sz="1300">
              <a:solidFill>
                <a:schemeClr val="accent1"/>
              </a:solidFill>
              <a:latin typeface="Lato"/>
              <a:ea typeface="Lato"/>
              <a:cs typeface="Lato"/>
              <a:sym typeface="Lato"/>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01fc2bf9f_1_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Google Shape;165;g401fc2bf9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a:solidFill>
                  <a:schemeClr val="dk1"/>
                </a:solidFill>
                <a:latin typeface="Open Sans"/>
                <a:ea typeface="Open Sans"/>
                <a:cs typeface="Open Sans"/>
                <a:sym typeface="Open Sans"/>
              </a:rPr>
              <a:t>The ratio of pledged dollar amount to goal amount, measures how much a successful project raised over the goal. As shown below, successful projects in Design, Games and Technology category on average raised over 350% the goal. Projects in Dance and Theatre category perform relatively poorly, just raising over 100% the goal.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01fc2bf9f_1_4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Google Shape;172;g401fc2bf9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a:solidFill>
                  <a:schemeClr val="dk1"/>
                </a:solidFill>
                <a:latin typeface="Open Sans"/>
                <a:ea typeface="Open Sans"/>
                <a:cs typeface="Open Sans"/>
                <a:sym typeface="Open Sans"/>
              </a:rPr>
              <a:t>However, when it comes to Success Ratio, which is defined as the number of successful projects divided by the total number of projects per main category, we can see that Dance, Theatre and Comics have the highest success rate. It means that projects in these categories are more likely to meet their goals and become successful although they may raise just above the goal without exceeding too much.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01fc2bf9f_1_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Google Shape;179;g401fc2bf9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a:solidFill>
                  <a:schemeClr val="dk1"/>
                </a:solidFill>
                <a:latin typeface="Open Sans"/>
                <a:ea typeface="Open Sans"/>
                <a:cs typeface="Open Sans"/>
                <a:sym typeface="Open Sans"/>
              </a:rPr>
              <a:t>Plotting projects by category by state (sorted by failed), we found that Journalism, Food and Crafts have the highest failure rate. Technology projects have the 4th highest failure rate and actually are most likely to be canceled. Games and Design projects are also very likely to be canceled.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01fc2bf9f_1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Google Shape;186;g401fc2bf9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a:solidFill>
                  <a:schemeClr val="dk1"/>
                </a:solidFill>
                <a:latin typeface="Open Sans"/>
                <a:ea typeface="Open Sans"/>
                <a:cs typeface="Open Sans"/>
                <a:sym typeface="Open Sans"/>
              </a:rPr>
              <a:t>To understand what makes a project successful. We examined the correlations among various variables and found that the number of backers is highly correlated with pledged, usd_pledged and usd_pledged_real. Triggered by the almost zero correlation between pledged and goal, so we plotted the correlation by state and found the successful projects have the highest correlation at 0.5.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01fc2bf9f_1_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Google Shape;194;g401fc2bf9f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a:solidFill>
                  <a:schemeClr val="dk1"/>
                </a:solidFill>
                <a:latin typeface="Open Sans"/>
                <a:ea typeface="Open Sans"/>
                <a:cs typeface="Open Sans"/>
                <a:sym typeface="Open Sans"/>
              </a:rPr>
              <a:t>There is a positive relationship between the number of backers and the amount a project is able to raise, with the correlation coefficient around 70-75%. Below is a more intuitive illustration of that correlation. There is a positive relationship between the number of backers and the amount a project is able to raise, with the correlation coefficient around 70-75%. Below is a more intuitive illustration of that correlation.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020ee3755_0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Google Shape;201;g4020ee37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Clr>
                <a:schemeClr val="dk1"/>
              </a:buClr>
              <a:buSzPts val="1100"/>
              <a:buFont typeface="Arial"/>
              <a:buNone/>
            </a:pPr>
            <a:r>
              <a:rPr lang="en">
                <a:solidFill>
                  <a:schemeClr val="dk1"/>
                </a:solidFill>
                <a:latin typeface="Open Sans"/>
                <a:ea typeface="Open Sans"/>
                <a:cs typeface="Open Sans"/>
                <a:sym typeface="Open Sans"/>
              </a:rPr>
              <a:t>Through the previous analysis, we acknowledged that different categories had their own distinctive features. We started to wonder whether timing could impact the fundraising process.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020ee3755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Google Shape;209;g4020ee375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020ee3755_0_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Google Shape;216;g4020ee375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f8d98adca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Google Shape;91;g3f8d98ad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9525" lvl="0" marL="0" rtl="0">
              <a:lnSpc>
                <a:spcPct val="150000"/>
              </a:lnSpc>
              <a:spcBef>
                <a:spcPts val="1000"/>
              </a:spcBef>
              <a:spcAft>
                <a:spcPts val="0"/>
              </a:spcAft>
              <a:buNone/>
            </a:pPr>
            <a:r>
              <a:rPr lang="en">
                <a:latin typeface="Open Sans"/>
                <a:ea typeface="Open Sans"/>
                <a:cs typeface="Open Sans"/>
                <a:sym typeface="Open Sans"/>
              </a:rPr>
              <a:t>Everything from films, games, and music to art, design, and technology. Kickstarter is full of ambitious, innovative, and imaginative ideas that are brought to life through the direct support of others.</a:t>
            </a:r>
            <a:endParaRPr>
              <a:latin typeface="Open Sans"/>
              <a:ea typeface="Open Sans"/>
              <a:cs typeface="Open Sans"/>
              <a:sym typeface="Open Sans"/>
            </a:endParaRPr>
          </a:p>
          <a:p>
            <a:pPr indent="9525" lvl="0" marL="0" rtl="0">
              <a:lnSpc>
                <a:spcPct val="150000"/>
              </a:lnSpc>
              <a:spcBef>
                <a:spcPts val="1000"/>
              </a:spcBef>
              <a:spcAft>
                <a:spcPts val="0"/>
              </a:spcAft>
              <a:buNone/>
            </a:pPr>
            <a:r>
              <a:t/>
            </a:r>
            <a:endParaRPr>
              <a:latin typeface="Open Sans"/>
              <a:ea typeface="Open Sans"/>
              <a:cs typeface="Open Sans"/>
              <a:sym typeface="Open Sans"/>
            </a:endParaRPr>
          </a:p>
          <a:p>
            <a:pPr indent="9525" lvl="0" marL="0" rtl="0">
              <a:lnSpc>
                <a:spcPct val="150000"/>
              </a:lnSpc>
              <a:spcBef>
                <a:spcPts val="1000"/>
              </a:spcBef>
              <a:spcAft>
                <a:spcPts val="0"/>
              </a:spcAft>
              <a:buNone/>
            </a:pPr>
            <a:r>
              <a:t/>
            </a:r>
            <a:endParaRPr>
              <a:latin typeface="Open Sans"/>
              <a:ea typeface="Open Sans"/>
              <a:cs typeface="Open Sans"/>
              <a:sym typeface="Open Sans"/>
            </a:endParaRPr>
          </a:p>
          <a:p>
            <a:pPr indent="9525" lvl="0" marL="0" rtl="0">
              <a:lnSpc>
                <a:spcPct val="150000"/>
              </a:lnSpc>
              <a:spcBef>
                <a:spcPts val="100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020ee375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Google Shape;224;g4020ee37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50">
                <a:solidFill>
                  <a:schemeClr val="dk1"/>
                </a:solidFill>
                <a:highlight>
                  <a:srgbClr val="FFFFFF"/>
                </a:highlight>
              </a:rPr>
              <a:t>What categories are trending upwards / downwards over the years?</a:t>
            </a:r>
            <a:endParaRPr sz="1050">
              <a:solidFill>
                <a:schemeClr val="dk1"/>
              </a:solidFill>
              <a:highlight>
                <a:srgbClr val="FFFFFF"/>
              </a:highlight>
            </a:endParaRPr>
          </a:p>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020ee3755_0_7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Google Shape;231;g4020ee37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020ee3755_0_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Google Shape;238;g4020ee375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020ee3755_0_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Google Shape;245;g4020ee375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f8d98adca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Google Shape;252;g3f8d98ad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0256d0e82_3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Google Shape;259;g40256d0e8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020ee3755_0_9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Google Shape;266;g4020ee375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020ee3755_0_10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Google Shape;272;g4020ee375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f8d98adca_0_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Google Shape;97;g3f8d98adc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f8d98adca_0_1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Google Shape;103;g3f8d98ad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50000"/>
              </a:lnSpc>
              <a:spcBef>
                <a:spcPts val="1000"/>
              </a:spcBef>
              <a:spcAft>
                <a:spcPts val="0"/>
              </a:spcAft>
              <a:buSzPts val="1100"/>
              <a:buFont typeface="Open Sans"/>
              <a:buAutoNum type="arabicPeriod"/>
            </a:pPr>
            <a:r>
              <a:rPr lang="en">
                <a:latin typeface="Open Sans"/>
                <a:ea typeface="Open Sans"/>
                <a:cs typeface="Open Sans"/>
                <a:sym typeface="Open Sans"/>
              </a:rPr>
              <a:t>Categorical </a:t>
            </a:r>
            <a:endParaRPr sz="11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Which categories are strongly correlated to success or failure?</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Within the top categories, what is distribution of success across their sub-categories</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Which categories attract the most backers? </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Which categories require the largest funding amounts?</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Do countries have any impact on category or project fate?</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What’s the relationship between goal and pledged? Any correlation? Which category raise most above goal?</a:t>
            </a:r>
            <a:endParaRPr sz="1050">
              <a:highlight>
                <a:srgbClr val="FFFFFF"/>
              </a:highlight>
            </a:endParaRPr>
          </a:p>
          <a:p>
            <a:pPr indent="0" lvl="0" marL="457200" rtl="0">
              <a:lnSpc>
                <a:spcPct val="115000"/>
              </a:lnSpc>
              <a:spcBef>
                <a:spcPts val="0"/>
              </a:spcBef>
              <a:spcAft>
                <a:spcPts val="0"/>
              </a:spcAft>
              <a:buNone/>
            </a:pPr>
            <a:r>
              <a:t/>
            </a:r>
            <a:endParaRPr sz="1050">
              <a:highlight>
                <a:srgbClr val="FFFFFF"/>
              </a:highlight>
            </a:endParaRPr>
          </a:p>
          <a:p>
            <a:pPr indent="-295275" lvl="0" marL="457200" rtl="0">
              <a:lnSpc>
                <a:spcPct val="115000"/>
              </a:lnSpc>
              <a:spcBef>
                <a:spcPts val="0"/>
              </a:spcBef>
              <a:spcAft>
                <a:spcPts val="0"/>
              </a:spcAft>
              <a:buSzPts val="1050"/>
              <a:buAutoNum type="arabicPeriod"/>
            </a:pPr>
            <a:r>
              <a:rPr lang="en" sz="1050">
                <a:highlight>
                  <a:srgbClr val="FFFFFF"/>
                </a:highlight>
              </a:rPr>
              <a:t>Timing</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What is the ideal project timeline? </a:t>
            </a:r>
            <a:endParaRPr sz="1050">
              <a:highlight>
                <a:srgbClr val="FFFFFF"/>
              </a:highlight>
            </a:endParaRPr>
          </a:p>
          <a:p>
            <a:pPr indent="-295275" lvl="2" marL="1371600" rtl="0">
              <a:lnSpc>
                <a:spcPct val="115000"/>
              </a:lnSpc>
              <a:spcBef>
                <a:spcPts val="0"/>
              </a:spcBef>
              <a:spcAft>
                <a:spcPts val="0"/>
              </a:spcAft>
              <a:buSzPts val="1050"/>
              <a:buChar char="■"/>
            </a:pPr>
            <a:r>
              <a:rPr lang="en" sz="1050">
                <a:highlight>
                  <a:srgbClr val="FFFFFF"/>
                </a:highlight>
              </a:rPr>
              <a:t>Does a longer timeline increase the fundraising amount? </a:t>
            </a:r>
            <a:endParaRPr sz="1050">
              <a:highlight>
                <a:srgbClr val="FFFFFF"/>
              </a:highlight>
            </a:endParaRPr>
          </a:p>
          <a:p>
            <a:pPr indent="-295275" lvl="2" marL="1371600" rtl="0">
              <a:lnSpc>
                <a:spcPct val="115000"/>
              </a:lnSpc>
              <a:spcBef>
                <a:spcPts val="0"/>
              </a:spcBef>
              <a:spcAft>
                <a:spcPts val="0"/>
              </a:spcAft>
              <a:buSzPts val="1050"/>
              <a:buChar char="■"/>
            </a:pPr>
            <a:r>
              <a:rPr lang="en" sz="1050">
                <a:highlight>
                  <a:srgbClr val="FFFFFF"/>
                </a:highlight>
              </a:rPr>
              <a:t>What is the average timeline per category?</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Is there an optimal month to launch or end a project?</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Year to year comparisons</a:t>
            </a:r>
            <a:endParaRPr sz="1050">
              <a:highlight>
                <a:srgbClr val="FFFFFF"/>
              </a:highlight>
            </a:endParaRPr>
          </a:p>
          <a:p>
            <a:pPr indent="-295275" lvl="2" marL="1371600" rtl="0">
              <a:lnSpc>
                <a:spcPct val="115000"/>
              </a:lnSpc>
              <a:spcBef>
                <a:spcPts val="0"/>
              </a:spcBef>
              <a:spcAft>
                <a:spcPts val="0"/>
              </a:spcAft>
              <a:buSzPts val="1050"/>
              <a:buChar char="■"/>
            </a:pPr>
            <a:r>
              <a:rPr lang="en" sz="1050">
                <a:highlight>
                  <a:srgbClr val="FFFFFF"/>
                </a:highlight>
              </a:rPr>
              <a:t>What categories are trending upwards / downwards over the years?</a:t>
            </a:r>
            <a:endParaRPr sz="1050">
              <a:highlight>
                <a:srgbClr val="FFFFFF"/>
              </a:highlight>
            </a:endParaRPr>
          </a:p>
          <a:p>
            <a:pPr indent="-295275" lvl="2" marL="1371600" rtl="0">
              <a:lnSpc>
                <a:spcPct val="115000"/>
              </a:lnSpc>
              <a:spcBef>
                <a:spcPts val="0"/>
              </a:spcBef>
              <a:spcAft>
                <a:spcPts val="0"/>
              </a:spcAft>
              <a:buSzPts val="1050"/>
              <a:buChar char="■"/>
            </a:pPr>
            <a:r>
              <a:rPr lang="en" sz="1050">
                <a:highlight>
                  <a:srgbClr val="FFFFFF"/>
                </a:highlight>
              </a:rPr>
              <a:t>General comparisons on success rates, amounts requested / pledged</a:t>
            </a:r>
            <a:endParaRPr sz="1050">
              <a:highlight>
                <a:srgbClr val="FFFFFF"/>
              </a:highlight>
            </a:endParaRPr>
          </a:p>
          <a:p>
            <a:pPr indent="0" lvl="0" marL="1371600" rtl="0">
              <a:lnSpc>
                <a:spcPct val="115000"/>
              </a:lnSpc>
              <a:spcBef>
                <a:spcPts val="0"/>
              </a:spcBef>
              <a:spcAft>
                <a:spcPts val="0"/>
              </a:spcAft>
              <a:buNone/>
            </a:pPr>
            <a:r>
              <a:t/>
            </a:r>
            <a:endParaRPr sz="1050">
              <a:highlight>
                <a:srgbClr val="FFFFFF"/>
              </a:highlight>
            </a:endParaRPr>
          </a:p>
          <a:p>
            <a:pPr indent="-295275" lvl="0" marL="457200" rtl="0">
              <a:lnSpc>
                <a:spcPct val="115000"/>
              </a:lnSpc>
              <a:spcBef>
                <a:spcPts val="0"/>
              </a:spcBef>
              <a:spcAft>
                <a:spcPts val="0"/>
              </a:spcAft>
              <a:buSzPts val="1050"/>
              <a:buAutoNum type="arabicPeriod"/>
            </a:pPr>
            <a:r>
              <a:rPr lang="en" sz="1050">
                <a:highlight>
                  <a:srgbClr val="FFFFFF"/>
                </a:highlight>
              </a:rPr>
              <a:t>Numbers &amp; Cents</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What impact does the goal amount have on success / failure?</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Do more backers equate to success?</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What is the average amount pledged per backer?</a:t>
            </a:r>
            <a:endParaRPr sz="1050">
              <a:highlight>
                <a:srgbClr val="FFFFFF"/>
              </a:highlight>
            </a:endParaRPr>
          </a:p>
          <a:p>
            <a:pPr indent="-295275" lvl="2" marL="1371600" rtl="0">
              <a:lnSpc>
                <a:spcPct val="115000"/>
              </a:lnSpc>
              <a:spcBef>
                <a:spcPts val="0"/>
              </a:spcBef>
              <a:spcAft>
                <a:spcPts val="0"/>
              </a:spcAft>
              <a:buSzPts val="1050"/>
              <a:buChar char="■"/>
            </a:pPr>
            <a:r>
              <a:rPr lang="en" sz="1050">
                <a:highlight>
                  <a:srgbClr val="FFFFFF"/>
                </a:highlight>
              </a:rPr>
              <a:t>Does the impact success?</a:t>
            </a:r>
            <a:endParaRPr sz="1050">
              <a:highlight>
                <a:srgbClr val="FFFFFF"/>
              </a:highlight>
            </a:endParaRPr>
          </a:p>
          <a:p>
            <a:pPr indent="-295275" lvl="2" marL="1371600" rtl="0">
              <a:lnSpc>
                <a:spcPct val="115000"/>
              </a:lnSpc>
              <a:spcBef>
                <a:spcPts val="0"/>
              </a:spcBef>
              <a:spcAft>
                <a:spcPts val="0"/>
              </a:spcAft>
              <a:buSzPts val="1050"/>
              <a:buChar char="■"/>
            </a:pPr>
            <a:r>
              <a:rPr lang="en" sz="1050">
                <a:highlight>
                  <a:srgbClr val="FFFFFF"/>
                </a:highlight>
              </a:rPr>
              <a:t>Does it change per category</a:t>
            </a:r>
            <a:endParaRPr sz="1050">
              <a:highlight>
                <a:srgbClr val="FFFFFF"/>
              </a:highlight>
            </a:endParaRPr>
          </a:p>
          <a:p>
            <a:pPr indent="-295275" lvl="1" marL="914400" rtl="0">
              <a:lnSpc>
                <a:spcPct val="115000"/>
              </a:lnSpc>
              <a:spcBef>
                <a:spcPts val="0"/>
              </a:spcBef>
              <a:spcAft>
                <a:spcPts val="0"/>
              </a:spcAft>
              <a:buSzPts val="1050"/>
              <a:buChar char="○"/>
            </a:pPr>
            <a:r>
              <a:rPr lang="en" sz="1050">
                <a:highlight>
                  <a:srgbClr val="FFFFFF"/>
                </a:highlight>
              </a:rPr>
              <a:t>What percentage do failed projects typically run short?</a:t>
            </a:r>
            <a:endParaRPr>
              <a:latin typeface="Open Sans"/>
              <a:ea typeface="Open Sans"/>
              <a:cs typeface="Open Sans"/>
              <a:sym typeface="Open Sans"/>
            </a:endParaRPr>
          </a:p>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f8d98adca_0_4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Google Shape;119;g3f8d98adca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f8d98adca_0_4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Google Shape;125;g3f8d98adc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f8d98adca_0_4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Google Shape;131;g3f8d98adc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en"/>
              <a:t>5 dates from 1970,</a:t>
            </a:r>
            <a:endParaRPr/>
          </a:p>
          <a:p>
            <a:pPr indent="0" lvl="0" marL="0" rtl="0">
              <a:spcBef>
                <a:spcPts val="0"/>
              </a:spcBef>
              <a:spcAft>
                <a:spcPts val="0"/>
              </a:spcAft>
              <a:buNone/>
            </a:pPr>
            <a:r>
              <a:t/>
            </a:r>
            <a:endParaRPr/>
          </a:p>
          <a:p>
            <a:pPr indent="0" lvl="0" marL="0" rtl="0">
              <a:spcBef>
                <a:spcPts val="0"/>
              </a:spcBef>
              <a:spcAft>
                <a:spcPts val="0"/>
              </a:spcAft>
              <a:buNone/>
            </a:pPr>
            <a:r>
              <a:rPr lang="en"/>
              <a:t>3800 observations with bad country value</a:t>
            </a:r>
            <a:endParaRPr/>
          </a:p>
          <a:p>
            <a:pPr indent="0" lvl="0" marL="0" rtl="0">
              <a:spcBef>
                <a:spcPts val="0"/>
              </a:spcBef>
              <a:spcAft>
                <a:spcPts val="0"/>
              </a:spcAft>
              <a:buNone/>
            </a:pPr>
            <a:r>
              <a:t/>
            </a:r>
            <a:endParaRPr/>
          </a:p>
          <a:p>
            <a:pPr indent="0" lvl="0" marL="0" rtl="0">
              <a:lnSpc>
                <a:spcPct val="150000"/>
              </a:lnSpc>
              <a:spcBef>
                <a:spcPts val="1000"/>
              </a:spcBef>
              <a:spcAft>
                <a:spcPts val="0"/>
              </a:spcAft>
              <a:buNone/>
            </a:pPr>
            <a:r>
              <a:rPr lang="en">
                <a:latin typeface="Open Sans"/>
                <a:ea typeface="Open Sans"/>
                <a:cs typeface="Open Sans"/>
                <a:sym typeface="Open Sans"/>
              </a:rPr>
              <a:t>When we converted the string to float, there were 623 observations ( 0.1% of total 323,750 observations) with characters in the USD amount column. We used 0 to replace those values.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01fc2bf9f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401fc2bf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a:solidFill>
                  <a:schemeClr val="dk1"/>
                </a:solidFill>
                <a:latin typeface="Open Sans"/>
                <a:ea typeface="Open Sans"/>
                <a:cs typeface="Open Sans"/>
                <a:sym typeface="Open Sans"/>
              </a:rPr>
              <a:t>In terms of the number of projects by main category, Film &amp; Video has the highest number of projects at 63,585, followed by Music and Publishing. Dance, Journalism and Crafts have the fewest projects.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01fc2bf9f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Google Shape;144;g401fc2bf9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a:solidFill>
                  <a:schemeClr val="dk1"/>
                </a:solidFill>
                <a:latin typeface="Open Sans"/>
                <a:ea typeface="Open Sans"/>
                <a:cs typeface="Open Sans"/>
                <a:sym typeface="Open Sans"/>
              </a:rPr>
              <a:t>By currency, a dominant number of projects used USD as the currency.</a:t>
            </a:r>
            <a:endParaRPr sz="1300">
              <a:solidFill>
                <a:schemeClr val="accent1"/>
              </a:solidFill>
              <a:latin typeface="Lato"/>
              <a:ea typeface="Lato"/>
              <a:cs typeface="Lato"/>
              <a:sym typeface="Lato"/>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kemical/kickstarter-projec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Leo Wang</a:t>
            </a:r>
            <a:endParaRPr sz="2400"/>
          </a:p>
          <a:p>
            <a:pPr indent="0" lvl="0" marL="0">
              <a:spcBef>
                <a:spcPts val="0"/>
              </a:spcBef>
              <a:spcAft>
                <a:spcPts val="0"/>
              </a:spcAft>
              <a:buNone/>
            </a:pPr>
            <a:r>
              <a:rPr lang="en" sz="2400"/>
              <a:t>Kirby Bloom</a:t>
            </a:r>
            <a:endParaRPr sz="2400"/>
          </a:p>
          <a:p>
            <a:pPr indent="0" lvl="0" marL="0" rtl="0">
              <a:spcBef>
                <a:spcPts val="0"/>
              </a:spcBef>
              <a:spcAft>
                <a:spcPts val="0"/>
              </a:spcAft>
              <a:buNone/>
            </a:pPr>
            <a:r>
              <a:rPr lang="en" sz="2400"/>
              <a:t>Grace Lin</a:t>
            </a:r>
            <a:endParaRPr sz="2400"/>
          </a:p>
        </p:txBody>
      </p:sp>
      <p:pic>
        <p:nvPicPr>
          <p:cNvPr id="87" name="Google Shape;87;p13"/>
          <p:cNvPicPr preferRelativeResize="0"/>
          <p:nvPr/>
        </p:nvPicPr>
        <p:blipFill>
          <a:blip r:embed="rId3">
            <a:alphaModFix/>
          </a:blip>
          <a:stretch>
            <a:fillRect/>
          </a:stretch>
        </p:blipFill>
        <p:spPr>
          <a:xfrm>
            <a:off x="6040300" y="2113100"/>
            <a:ext cx="1935725" cy="1935725"/>
          </a:xfrm>
          <a:prstGeom prst="rect">
            <a:avLst/>
          </a:prstGeom>
          <a:noFill/>
          <a:ln>
            <a:noFill/>
          </a:ln>
        </p:spPr>
      </p:pic>
      <p:sp>
        <p:nvSpPr>
          <p:cNvPr id="88" name="Google Shape;88;p13"/>
          <p:cNvSpPr txBox="1"/>
          <p:nvPr>
            <p:ph type="ctrTitle"/>
          </p:nvPr>
        </p:nvSpPr>
        <p:spPr>
          <a:xfrm>
            <a:off x="729625" y="1344875"/>
            <a:ext cx="8520600" cy="16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KickStarter</a:t>
            </a:r>
            <a:endParaRPr sz="3600"/>
          </a:p>
          <a:p>
            <a:pPr indent="0" lvl="0" marL="0">
              <a:spcBef>
                <a:spcPts val="0"/>
              </a:spcBef>
              <a:spcAft>
                <a:spcPts val="0"/>
              </a:spcAft>
              <a:buNone/>
            </a:pPr>
            <a:r>
              <a:rPr b="0" lang="en" sz="1800"/>
              <a:t>Understanding Success</a:t>
            </a:r>
            <a:endParaRPr b="0"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Categorical Overview</a:t>
            </a:r>
            <a:endParaRPr/>
          </a:p>
        </p:txBody>
      </p:sp>
      <p:sp>
        <p:nvSpPr>
          <p:cNvPr id="154" name="Google Shape;154;p22"/>
          <p:cNvSpPr txBox="1"/>
          <p:nvPr>
            <p:ph idx="1" type="body"/>
          </p:nvPr>
        </p:nvSpPr>
        <p:spPr>
          <a:xfrm>
            <a:off x="914400" y="2146725"/>
            <a:ext cx="31527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sz="1100">
                <a:solidFill>
                  <a:schemeClr val="dk1"/>
                </a:solidFill>
                <a:latin typeface="Open Sans"/>
                <a:ea typeface="Open Sans"/>
                <a:cs typeface="Open Sans"/>
                <a:sym typeface="Open Sans"/>
              </a:rPr>
              <a:t>Design category raised the highest amount, followed by Games and Technology.</a:t>
            </a:r>
            <a:endParaRPr/>
          </a:p>
        </p:txBody>
      </p:sp>
      <p:pic>
        <p:nvPicPr>
          <p:cNvPr id="155" name="Google Shape;155;p22"/>
          <p:cNvPicPr preferRelativeResize="0"/>
          <p:nvPr/>
        </p:nvPicPr>
        <p:blipFill>
          <a:blip r:embed="rId3">
            <a:alphaModFix/>
          </a:blip>
          <a:stretch>
            <a:fillRect/>
          </a:stretch>
        </p:blipFill>
        <p:spPr>
          <a:xfrm>
            <a:off x="4948825" y="2022350"/>
            <a:ext cx="3152775" cy="285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idx="1" type="body"/>
          </p:nvPr>
        </p:nvSpPr>
        <p:spPr>
          <a:xfrm>
            <a:off x="729450" y="2078875"/>
            <a:ext cx="32085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sz="1100">
                <a:solidFill>
                  <a:schemeClr val="dk1"/>
                </a:solidFill>
                <a:latin typeface="Open Sans"/>
                <a:ea typeface="Open Sans"/>
                <a:cs typeface="Open Sans"/>
                <a:sym typeface="Open Sans"/>
              </a:rPr>
              <a:t>Successful project of Design, Games, and Technology category raised the most money</a:t>
            </a:r>
            <a:endParaRPr/>
          </a:p>
        </p:txBody>
      </p:sp>
      <p:sp>
        <p:nvSpPr>
          <p:cNvPr id="161" name="Google Shape;16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Categorical Overview</a:t>
            </a:r>
            <a:endParaRPr/>
          </a:p>
        </p:txBody>
      </p:sp>
      <p:pic>
        <p:nvPicPr>
          <p:cNvPr id="162" name="Google Shape;162;p23"/>
          <p:cNvPicPr preferRelativeResize="0"/>
          <p:nvPr/>
        </p:nvPicPr>
        <p:blipFill>
          <a:blip r:embed="rId3">
            <a:alphaModFix/>
          </a:blip>
          <a:stretch>
            <a:fillRect/>
          </a:stretch>
        </p:blipFill>
        <p:spPr>
          <a:xfrm>
            <a:off x="4912950" y="1581850"/>
            <a:ext cx="3505200" cy="307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729450" y="2078875"/>
            <a:ext cx="47214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sz="1100">
                <a:solidFill>
                  <a:schemeClr val="dk1"/>
                </a:solidFill>
                <a:latin typeface="Open Sans"/>
                <a:ea typeface="Open Sans"/>
                <a:cs typeface="Open Sans"/>
                <a:sym typeface="Open Sans"/>
              </a:rPr>
              <a:t>Successful projects in Design, Games and Technology category on average raised over 350% the goal. </a:t>
            </a:r>
            <a:endParaRPr sz="1100">
              <a:solidFill>
                <a:schemeClr val="dk1"/>
              </a:solidFill>
              <a:latin typeface="Open Sans"/>
              <a:ea typeface="Open Sans"/>
              <a:cs typeface="Open Sans"/>
              <a:sym typeface="Open Sans"/>
            </a:endParaRPr>
          </a:p>
        </p:txBody>
      </p:sp>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Categorical Overview</a:t>
            </a:r>
            <a:endParaRPr/>
          </a:p>
        </p:txBody>
      </p:sp>
      <p:pic>
        <p:nvPicPr>
          <p:cNvPr id="169" name="Google Shape;169;p24"/>
          <p:cNvPicPr preferRelativeResize="0"/>
          <p:nvPr/>
        </p:nvPicPr>
        <p:blipFill>
          <a:blip r:embed="rId3">
            <a:alphaModFix/>
          </a:blip>
          <a:stretch>
            <a:fillRect/>
          </a:stretch>
        </p:blipFill>
        <p:spPr>
          <a:xfrm>
            <a:off x="5594025" y="1890213"/>
            <a:ext cx="3152775" cy="263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Categorical Overview</a:t>
            </a:r>
            <a:endParaRPr/>
          </a:p>
        </p:txBody>
      </p:sp>
      <p:sp>
        <p:nvSpPr>
          <p:cNvPr id="175" name="Google Shape;175;p25"/>
          <p:cNvSpPr txBox="1"/>
          <p:nvPr>
            <p:ph idx="1" type="body"/>
          </p:nvPr>
        </p:nvSpPr>
        <p:spPr>
          <a:xfrm>
            <a:off x="729450" y="2078875"/>
            <a:ext cx="31317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sz="1100">
                <a:solidFill>
                  <a:schemeClr val="dk1"/>
                </a:solidFill>
                <a:latin typeface="Open Sans"/>
                <a:ea typeface="Open Sans"/>
                <a:cs typeface="Open Sans"/>
                <a:sym typeface="Open Sans"/>
              </a:rPr>
              <a:t>Dance, Theatre and Comics projects have  the highest success rate. </a:t>
            </a:r>
            <a:endParaRPr sz="1100">
              <a:solidFill>
                <a:schemeClr val="dk1"/>
              </a:solidFill>
              <a:latin typeface="Open Sans"/>
              <a:ea typeface="Open Sans"/>
              <a:cs typeface="Open Sans"/>
              <a:sym typeface="Open Sans"/>
            </a:endParaRPr>
          </a:p>
        </p:txBody>
      </p:sp>
      <p:pic>
        <p:nvPicPr>
          <p:cNvPr id="176" name="Google Shape;176;p25"/>
          <p:cNvPicPr preferRelativeResize="0"/>
          <p:nvPr/>
        </p:nvPicPr>
        <p:blipFill>
          <a:blip r:embed="rId3">
            <a:alphaModFix/>
          </a:blip>
          <a:stretch>
            <a:fillRect/>
          </a:stretch>
        </p:blipFill>
        <p:spPr>
          <a:xfrm>
            <a:off x="5338075" y="2153875"/>
            <a:ext cx="3276600" cy="262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Categorical Overview</a:t>
            </a:r>
            <a:endParaRPr/>
          </a:p>
        </p:txBody>
      </p:sp>
      <p:sp>
        <p:nvSpPr>
          <p:cNvPr id="182" name="Google Shape;182;p26"/>
          <p:cNvSpPr txBox="1"/>
          <p:nvPr>
            <p:ph idx="1" type="body"/>
          </p:nvPr>
        </p:nvSpPr>
        <p:spPr>
          <a:xfrm>
            <a:off x="5609350" y="2078875"/>
            <a:ext cx="28089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sz="1100">
                <a:solidFill>
                  <a:schemeClr val="dk1"/>
                </a:solidFill>
                <a:latin typeface="Open Sans"/>
                <a:ea typeface="Open Sans"/>
                <a:cs typeface="Open Sans"/>
                <a:sym typeface="Open Sans"/>
              </a:rPr>
              <a:t>Food and Crafts have the highest failure rate. Technology projects have the 4th highest failure rate and actually are most likely to be canceled. Games and Design projects are also very likely to be canceled.</a:t>
            </a:r>
            <a:endParaRPr sz="1100">
              <a:solidFill>
                <a:schemeClr val="dk1"/>
              </a:solidFill>
              <a:latin typeface="Open Sans"/>
              <a:ea typeface="Open Sans"/>
              <a:cs typeface="Open Sans"/>
              <a:sym typeface="Open Sans"/>
            </a:endParaRPr>
          </a:p>
        </p:txBody>
      </p:sp>
      <p:pic>
        <p:nvPicPr>
          <p:cNvPr id="183" name="Google Shape;183;p26"/>
          <p:cNvPicPr preferRelativeResize="0"/>
          <p:nvPr/>
        </p:nvPicPr>
        <p:blipFill>
          <a:blip r:embed="rId3">
            <a:alphaModFix/>
          </a:blip>
          <a:stretch>
            <a:fillRect/>
          </a:stretch>
        </p:blipFill>
        <p:spPr>
          <a:xfrm>
            <a:off x="1162400" y="2029175"/>
            <a:ext cx="3530326" cy="267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Categorical Overview</a:t>
            </a:r>
            <a:endParaRPr/>
          </a:p>
        </p:txBody>
      </p:sp>
      <p:pic>
        <p:nvPicPr>
          <p:cNvPr id="189" name="Google Shape;189;p27"/>
          <p:cNvPicPr preferRelativeResize="0"/>
          <p:nvPr/>
        </p:nvPicPr>
        <p:blipFill>
          <a:blip r:embed="rId3">
            <a:alphaModFix/>
          </a:blip>
          <a:stretch>
            <a:fillRect/>
          </a:stretch>
        </p:blipFill>
        <p:spPr>
          <a:xfrm>
            <a:off x="4723975" y="1853850"/>
            <a:ext cx="4420025" cy="1574125"/>
          </a:xfrm>
          <a:prstGeom prst="rect">
            <a:avLst/>
          </a:prstGeom>
          <a:noFill/>
          <a:ln>
            <a:noFill/>
          </a:ln>
        </p:spPr>
      </p:pic>
      <p:pic>
        <p:nvPicPr>
          <p:cNvPr id="190" name="Google Shape;190;p27"/>
          <p:cNvPicPr preferRelativeResize="0"/>
          <p:nvPr/>
        </p:nvPicPr>
        <p:blipFill>
          <a:blip r:embed="rId4">
            <a:alphaModFix/>
          </a:blip>
          <a:stretch>
            <a:fillRect/>
          </a:stretch>
        </p:blipFill>
        <p:spPr>
          <a:xfrm>
            <a:off x="6703500" y="3615850"/>
            <a:ext cx="2045374" cy="1455024"/>
          </a:xfrm>
          <a:prstGeom prst="rect">
            <a:avLst/>
          </a:prstGeom>
          <a:noFill/>
          <a:ln>
            <a:noFill/>
          </a:ln>
        </p:spPr>
      </p:pic>
      <p:sp>
        <p:nvSpPr>
          <p:cNvPr id="191" name="Google Shape;191;p27"/>
          <p:cNvSpPr txBox="1"/>
          <p:nvPr>
            <p:ph idx="1" type="body"/>
          </p:nvPr>
        </p:nvSpPr>
        <p:spPr>
          <a:xfrm>
            <a:off x="729450" y="2078875"/>
            <a:ext cx="35448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sz="1100">
                <a:solidFill>
                  <a:schemeClr val="dk1"/>
                </a:solidFill>
                <a:latin typeface="Open Sans"/>
                <a:ea typeface="Open Sans"/>
                <a:cs typeface="Open Sans"/>
                <a:sym typeface="Open Sans"/>
              </a:rPr>
              <a:t>There is</a:t>
            </a:r>
            <a:r>
              <a:rPr lang="en" sz="1100">
                <a:solidFill>
                  <a:schemeClr val="dk1"/>
                </a:solidFill>
                <a:latin typeface="Open Sans"/>
                <a:ea typeface="Open Sans"/>
                <a:cs typeface="Open Sans"/>
                <a:sym typeface="Open Sans"/>
              </a:rPr>
              <a:t> almost zero correlation between pledged and goal at aggregate level. </a:t>
            </a:r>
            <a:r>
              <a:rPr lang="en" sz="1100">
                <a:solidFill>
                  <a:schemeClr val="dk1"/>
                </a:solidFill>
                <a:latin typeface="Open Sans"/>
                <a:ea typeface="Open Sans"/>
                <a:cs typeface="Open Sans"/>
                <a:sym typeface="Open Sans"/>
              </a:rPr>
              <a:t>The successful projects have the highest correlation between goal and pledged at 0.5.</a:t>
            </a:r>
            <a:endParaRPr sz="1100">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Categorical Overview</a:t>
            </a:r>
            <a:endParaRPr/>
          </a:p>
        </p:txBody>
      </p:sp>
      <p:sp>
        <p:nvSpPr>
          <p:cNvPr id="197" name="Google Shape;197;p28"/>
          <p:cNvSpPr txBox="1"/>
          <p:nvPr>
            <p:ph idx="1" type="body"/>
          </p:nvPr>
        </p:nvSpPr>
        <p:spPr>
          <a:xfrm>
            <a:off x="729450" y="2078875"/>
            <a:ext cx="29013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sz="1100">
                <a:solidFill>
                  <a:schemeClr val="dk1"/>
                </a:solidFill>
                <a:latin typeface="Open Sans"/>
                <a:ea typeface="Open Sans"/>
                <a:cs typeface="Open Sans"/>
                <a:sym typeface="Open Sans"/>
              </a:rPr>
              <a:t>There is a positive relationship between the number of backers and the amount a project is able to raise, with correlation at about 70-75%.</a:t>
            </a:r>
            <a:endParaRPr sz="1100">
              <a:solidFill>
                <a:schemeClr val="dk1"/>
              </a:solidFill>
              <a:latin typeface="Open Sans"/>
              <a:ea typeface="Open Sans"/>
              <a:cs typeface="Open Sans"/>
              <a:sym typeface="Open Sans"/>
            </a:endParaRPr>
          </a:p>
        </p:txBody>
      </p:sp>
      <p:pic>
        <p:nvPicPr>
          <p:cNvPr id="198" name="Google Shape;198;p28"/>
          <p:cNvPicPr preferRelativeResize="0"/>
          <p:nvPr/>
        </p:nvPicPr>
        <p:blipFill>
          <a:blip r:embed="rId3">
            <a:alphaModFix/>
          </a:blip>
          <a:stretch>
            <a:fillRect/>
          </a:stretch>
        </p:blipFill>
        <p:spPr>
          <a:xfrm>
            <a:off x="4693600" y="2239500"/>
            <a:ext cx="3918450" cy="244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Timing</a:t>
            </a:r>
            <a:r>
              <a:rPr lang="en"/>
              <a:t> Overview</a:t>
            </a:r>
            <a:endParaRPr/>
          </a:p>
        </p:txBody>
      </p:sp>
      <p:sp>
        <p:nvSpPr>
          <p:cNvPr id="204" name="Google Shape;204;p29"/>
          <p:cNvSpPr txBox="1"/>
          <p:nvPr>
            <p:ph idx="1" type="body"/>
          </p:nvPr>
        </p:nvSpPr>
        <p:spPr>
          <a:xfrm>
            <a:off x="753475" y="1834575"/>
            <a:ext cx="7688700" cy="12903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None/>
            </a:pPr>
            <a:r>
              <a:rPr b="1" lang="en" sz="1100">
                <a:solidFill>
                  <a:schemeClr val="dk1"/>
                </a:solidFill>
                <a:latin typeface="Open Sans"/>
                <a:ea typeface="Open Sans"/>
                <a:cs typeface="Open Sans"/>
                <a:sym typeface="Open Sans"/>
              </a:rPr>
              <a:t>Do different categories have different average </a:t>
            </a:r>
            <a:r>
              <a:rPr b="1" lang="en" sz="1100">
                <a:solidFill>
                  <a:schemeClr val="dk1"/>
                </a:solidFill>
                <a:latin typeface="Open Sans"/>
                <a:ea typeface="Open Sans"/>
                <a:cs typeface="Open Sans"/>
                <a:sym typeface="Open Sans"/>
              </a:rPr>
              <a:t>fundraising</a:t>
            </a:r>
            <a:r>
              <a:rPr b="1" lang="en" sz="1100">
                <a:solidFill>
                  <a:schemeClr val="dk1"/>
                </a:solidFill>
                <a:latin typeface="Open Sans"/>
                <a:ea typeface="Open Sans"/>
                <a:cs typeface="Open Sans"/>
                <a:sym typeface="Open Sans"/>
              </a:rPr>
              <a:t> time?</a:t>
            </a:r>
            <a:endParaRPr b="1" sz="1100">
              <a:solidFill>
                <a:schemeClr val="dk1"/>
              </a:solidFill>
              <a:latin typeface="Open Sans"/>
              <a:ea typeface="Open Sans"/>
              <a:cs typeface="Open Sans"/>
              <a:sym typeface="Open Sans"/>
            </a:endParaRPr>
          </a:p>
        </p:txBody>
      </p:sp>
      <p:pic>
        <p:nvPicPr>
          <p:cNvPr id="205" name="Google Shape;205;p29"/>
          <p:cNvPicPr preferRelativeResize="0"/>
          <p:nvPr/>
        </p:nvPicPr>
        <p:blipFill>
          <a:blip r:embed="rId3">
            <a:alphaModFix/>
          </a:blip>
          <a:stretch>
            <a:fillRect/>
          </a:stretch>
        </p:blipFill>
        <p:spPr>
          <a:xfrm>
            <a:off x="414950" y="2394225"/>
            <a:ext cx="3939197" cy="2541275"/>
          </a:xfrm>
          <a:prstGeom prst="rect">
            <a:avLst/>
          </a:prstGeom>
          <a:noFill/>
          <a:ln>
            <a:noFill/>
          </a:ln>
        </p:spPr>
      </p:pic>
      <p:pic>
        <p:nvPicPr>
          <p:cNvPr id="206" name="Google Shape;206;p29"/>
          <p:cNvPicPr preferRelativeResize="0"/>
          <p:nvPr/>
        </p:nvPicPr>
        <p:blipFill>
          <a:blip r:embed="rId4">
            <a:alphaModFix/>
          </a:blip>
          <a:stretch>
            <a:fillRect/>
          </a:stretch>
        </p:blipFill>
        <p:spPr>
          <a:xfrm>
            <a:off x="4861025" y="2394225"/>
            <a:ext cx="3754700" cy="2437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Timing Overview</a:t>
            </a:r>
            <a:endParaRPr/>
          </a:p>
        </p:txBody>
      </p:sp>
      <p:sp>
        <p:nvSpPr>
          <p:cNvPr id="212" name="Google Shape;212;p30"/>
          <p:cNvSpPr txBox="1"/>
          <p:nvPr>
            <p:ph idx="1" type="body"/>
          </p:nvPr>
        </p:nvSpPr>
        <p:spPr>
          <a:xfrm>
            <a:off x="667025" y="2126900"/>
            <a:ext cx="39867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sz="1100">
                <a:solidFill>
                  <a:schemeClr val="dk1"/>
                </a:solidFill>
                <a:latin typeface="Open Sans"/>
                <a:ea typeface="Open Sans"/>
                <a:cs typeface="Open Sans"/>
                <a:sym typeface="Open Sans"/>
              </a:rPr>
              <a:t>If we increase project duration, can we raise more funding?</a:t>
            </a:r>
            <a:endParaRPr sz="1100">
              <a:solidFill>
                <a:schemeClr val="dk1"/>
              </a:solidFill>
              <a:latin typeface="Open Sans"/>
              <a:ea typeface="Open Sans"/>
              <a:cs typeface="Open Sans"/>
              <a:sym typeface="Open Sans"/>
            </a:endParaRPr>
          </a:p>
          <a:p>
            <a:pPr indent="0" lvl="0" marL="0" rtl="0">
              <a:lnSpc>
                <a:spcPct val="150000"/>
              </a:lnSpc>
              <a:spcBef>
                <a:spcPts val="1000"/>
              </a:spcBef>
              <a:spcAft>
                <a:spcPts val="0"/>
              </a:spcAft>
              <a:buNone/>
            </a:pPr>
            <a:r>
              <a:t/>
            </a:r>
            <a:endParaRPr sz="1100">
              <a:solidFill>
                <a:schemeClr val="dk1"/>
              </a:solidFill>
              <a:latin typeface="Open Sans"/>
              <a:ea typeface="Open Sans"/>
              <a:cs typeface="Open Sans"/>
              <a:sym typeface="Open Sans"/>
            </a:endParaRPr>
          </a:p>
        </p:txBody>
      </p:sp>
      <p:pic>
        <p:nvPicPr>
          <p:cNvPr id="213" name="Google Shape;213;p30"/>
          <p:cNvPicPr preferRelativeResize="0"/>
          <p:nvPr/>
        </p:nvPicPr>
        <p:blipFill>
          <a:blip r:embed="rId3">
            <a:alphaModFix/>
          </a:blip>
          <a:stretch>
            <a:fillRect/>
          </a:stretch>
        </p:blipFill>
        <p:spPr>
          <a:xfrm>
            <a:off x="4825125" y="2258825"/>
            <a:ext cx="4050000" cy="246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Timing Overview</a:t>
            </a:r>
            <a:endParaRPr/>
          </a:p>
        </p:txBody>
      </p:sp>
      <p:sp>
        <p:nvSpPr>
          <p:cNvPr id="219" name="Google Shape;219;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None/>
            </a:pPr>
            <a:r>
              <a:rPr lang="en" sz="1100">
                <a:solidFill>
                  <a:schemeClr val="dk1"/>
                </a:solidFill>
                <a:latin typeface="Open Sans"/>
                <a:ea typeface="Open Sans"/>
                <a:cs typeface="Open Sans"/>
                <a:sym typeface="Open Sans"/>
              </a:rPr>
              <a:t>What about which month to launch?</a:t>
            </a:r>
            <a:endParaRPr sz="1100">
              <a:solidFill>
                <a:schemeClr val="dk1"/>
              </a:solidFill>
              <a:latin typeface="Open Sans"/>
              <a:ea typeface="Open Sans"/>
              <a:cs typeface="Open Sans"/>
              <a:sym typeface="Open Sans"/>
            </a:endParaRPr>
          </a:p>
        </p:txBody>
      </p:sp>
      <p:pic>
        <p:nvPicPr>
          <p:cNvPr id="220" name="Google Shape;220;p31"/>
          <p:cNvPicPr preferRelativeResize="0"/>
          <p:nvPr/>
        </p:nvPicPr>
        <p:blipFill>
          <a:blip r:embed="rId3">
            <a:alphaModFix/>
          </a:blip>
          <a:stretch>
            <a:fillRect/>
          </a:stretch>
        </p:blipFill>
        <p:spPr>
          <a:xfrm>
            <a:off x="633950" y="2154975"/>
            <a:ext cx="3961675" cy="2431700"/>
          </a:xfrm>
          <a:prstGeom prst="rect">
            <a:avLst/>
          </a:prstGeom>
          <a:noFill/>
          <a:ln>
            <a:noFill/>
          </a:ln>
        </p:spPr>
      </p:pic>
      <p:pic>
        <p:nvPicPr>
          <p:cNvPr id="221" name="Google Shape;221;p31"/>
          <p:cNvPicPr preferRelativeResize="0"/>
          <p:nvPr/>
        </p:nvPicPr>
        <p:blipFill>
          <a:blip r:embed="rId4">
            <a:alphaModFix/>
          </a:blip>
          <a:stretch>
            <a:fillRect/>
          </a:stretch>
        </p:blipFill>
        <p:spPr>
          <a:xfrm>
            <a:off x="4746050" y="2154975"/>
            <a:ext cx="4206000" cy="243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9525" lvl="0" marL="0" rtl="0" algn="ctr">
              <a:lnSpc>
                <a:spcPct val="150000"/>
              </a:lnSpc>
              <a:spcBef>
                <a:spcPts val="1000"/>
              </a:spcBef>
              <a:spcAft>
                <a:spcPts val="0"/>
              </a:spcAft>
              <a:buNone/>
            </a:pPr>
            <a:r>
              <a:rPr lang="en" sz="1100">
                <a:solidFill>
                  <a:srgbClr val="000000"/>
                </a:solidFill>
                <a:latin typeface="Open Sans"/>
                <a:ea typeface="Open Sans"/>
                <a:cs typeface="Open Sans"/>
                <a:sym typeface="Open Sans"/>
              </a:rPr>
              <a:t>Kickstarter is a </a:t>
            </a:r>
            <a:r>
              <a:rPr b="1" lang="en" sz="1100">
                <a:solidFill>
                  <a:srgbClr val="000000"/>
                </a:solidFill>
                <a:latin typeface="Open Sans"/>
                <a:ea typeface="Open Sans"/>
                <a:cs typeface="Open Sans"/>
                <a:sym typeface="Open Sans"/>
              </a:rPr>
              <a:t>funding</a:t>
            </a:r>
            <a:r>
              <a:rPr lang="en" sz="1100">
                <a:solidFill>
                  <a:srgbClr val="000000"/>
                </a:solidFill>
                <a:latin typeface="Open Sans"/>
                <a:ea typeface="Open Sans"/>
                <a:cs typeface="Open Sans"/>
                <a:sym typeface="Open Sans"/>
              </a:rPr>
              <a:t> platform for creative </a:t>
            </a:r>
            <a:r>
              <a:rPr b="1" lang="en" sz="1100">
                <a:solidFill>
                  <a:srgbClr val="000000"/>
                </a:solidFill>
                <a:latin typeface="Open Sans"/>
                <a:ea typeface="Open Sans"/>
                <a:cs typeface="Open Sans"/>
                <a:sym typeface="Open Sans"/>
              </a:rPr>
              <a:t>projects</a:t>
            </a:r>
            <a:r>
              <a:rPr lang="en" sz="1100">
                <a:solidFill>
                  <a:srgbClr val="000000"/>
                </a:solidFill>
                <a:latin typeface="Open Sans"/>
                <a:ea typeface="Open Sans"/>
                <a:cs typeface="Open Sans"/>
                <a:sym typeface="Open Sans"/>
              </a:rPr>
              <a:t>. </a:t>
            </a:r>
            <a:endParaRPr sz="1100">
              <a:solidFill>
                <a:srgbClr val="000000"/>
              </a:solidFill>
              <a:latin typeface="Open Sans"/>
              <a:ea typeface="Open Sans"/>
              <a:cs typeface="Open Sans"/>
              <a:sym typeface="Open Sans"/>
            </a:endParaRPr>
          </a:p>
          <a:p>
            <a:pPr indent="9525" lvl="0" marL="0" rtl="0" algn="ctr">
              <a:lnSpc>
                <a:spcPct val="150000"/>
              </a:lnSpc>
              <a:spcBef>
                <a:spcPts val="1000"/>
              </a:spcBef>
              <a:spcAft>
                <a:spcPts val="0"/>
              </a:spcAft>
              <a:buNone/>
            </a:pPr>
            <a:r>
              <a:rPr lang="en" sz="1100">
                <a:solidFill>
                  <a:srgbClr val="000000"/>
                </a:solidFill>
                <a:latin typeface="Open Sans"/>
                <a:ea typeface="Open Sans"/>
                <a:cs typeface="Open Sans"/>
                <a:sym typeface="Open Sans"/>
              </a:rPr>
              <a:t>Everything on Kickstarter must be a project with a clear </a:t>
            </a:r>
            <a:r>
              <a:rPr b="1" lang="en" sz="1100">
                <a:solidFill>
                  <a:srgbClr val="000000"/>
                </a:solidFill>
                <a:latin typeface="Open Sans"/>
                <a:ea typeface="Open Sans"/>
                <a:cs typeface="Open Sans"/>
                <a:sym typeface="Open Sans"/>
              </a:rPr>
              <a:t>goal</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9525" lvl="0" marL="0" rtl="0" algn="ctr">
              <a:lnSpc>
                <a:spcPct val="150000"/>
              </a:lnSpc>
              <a:spcBef>
                <a:spcPts val="1000"/>
              </a:spcBef>
              <a:spcAft>
                <a:spcPts val="0"/>
              </a:spcAft>
              <a:buNone/>
            </a:pPr>
            <a:r>
              <a:rPr b="1" lang="en" sz="1100">
                <a:solidFill>
                  <a:srgbClr val="000000"/>
                </a:solidFill>
                <a:latin typeface="Open Sans"/>
                <a:ea typeface="Open Sans"/>
                <a:cs typeface="Open Sans"/>
                <a:sym typeface="Open Sans"/>
              </a:rPr>
              <a:t>Backers</a:t>
            </a:r>
            <a:r>
              <a:rPr lang="en" sz="1100">
                <a:solidFill>
                  <a:srgbClr val="000000"/>
                </a:solidFill>
                <a:latin typeface="Open Sans"/>
                <a:ea typeface="Open Sans"/>
                <a:cs typeface="Open Sans"/>
                <a:sym typeface="Open Sans"/>
              </a:rPr>
              <a:t> are folks who pledge money to join creators in bringing projects to life. </a:t>
            </a:r>
            <a:endParaRPr sz="1100">
              <a:solidFill>
                <a:srgbClr val="000000"/>
              </a:solidFill>
              <a:latin typeface="Open Sans"/>
              <a:ea typeface="Open Sans"/>
              <a:cs typeface="Open Sans"/>
              <a:sym typeface="Open Sans"/>
            </a:endParaRPr>
          </a:p>
          <a:p>
            <a:pPr indent="9525" lvl="0" marL="0" rtl="0" algn="ctr">
              <a:lnSpc>
                <a:spcPct val="150000"/>
              </a:lnSpc>
              <a:spcBef>
                <a:spcPts val="1000"/>
              </a:spcBef>
              <a:spcAft>
                <a:spcPts val="0"/>
              </a:spcAft>
              <a:buNone/>
            </a:pPr>
            <a:r>
              <a:rPr lang="en" sz="1100">
                <a:solidFill>
                  <a:srgbClr val="000000"/>
                </a:solidFill>
                <a:latin typeface="Open Sans"/>
                <a:ea typeface="Open Sans"/>
                <a:cs typeface="Open Sans"/>
                <a:sym typeface="Open Sans"/>
              </a:rPr>
              <a:t>Funding on Kickstarter is </a:t>
            </a:r>
            <a:r>
              <a:rPr b="1" lang="en" sz="1100">
                <a:solidFill>
                  <a:srgbClr val="000000"/>
                </a:solidFill>
                <a:latin typeface="Open Sans"/>
                <a:ea typeface="Open Sans"/>
                <a:cs typeface="Open Sans"/>
                <a:sym typeface="Open Sans"/>
              </a:rPr>
              <a:t>all-or-nothing</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9525" lvl="0" marL="0" rtl="0">
              <a:lnSpc>
                <a:spcPct val="150000"/>
              </a:lnSpc>
              <a:spcBef>
                <a:spcPts val="1000"/>
              </a:spcBef>
              <a:spcAft>
                <a:spcPts val="0"/>
              </a:spcAft>
              <a:buNone/>
            </a:pPr>
            <a:r>
              <a:t/>
            </a:r>
            <a:endParaRPr sz="1100">
              <a:solidFill>
                <a:srgbClr val="000000"/>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Timing Overview</a:t>
            </a:r>
            <a:endParaRPr/>
          </a:p>
        </p:txBody>
      </p:sp>
      <p:sp>
        <p:nvSpPr>
          <p:cNvPr id="227" name="Google Shape;227;p32"/>
          <p:cNvSpPr txBox="1"/>
          <p:nvPr>
            <p:ph idx="1" type="body"/>
          </p:nvPr>
        </p:nvSpPr>
        <p:spPr>
          <a:xfrm>
            <a:off x="729450" y="2078875"/>
            <a:ext cx="2531400" cy="22611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None/>
            </a:pPr>
            <a:r>
              <a:rPr lang="en" sz="1100">
                <a:solidFill>
                  <a:schemeClr val="dk1"/>
                </a:solidFill>
                <a:latin typeface="Open Sans"/>
                <a:ea typeface="Open Sans"/>
                <a:cs typeface="Open Sans"/>
                <a:sym typeface="Open Sans"/>
              </a:rPr>
              <a:t>Are the popular categories in 2016 still popular in 2018?</a:t>
            </a:r>
            <a:endParaRPr sz="1100">
              <a:solidFill>
                <a:schemeClr val="dk1"/>
              </a:solidFill>
              <a:latin typeface="Open Sans"/>
              <a:ea typeface="Open Sans"/>
              <a:cs typeface="Open Sans"/>
              <a:sym typeface="Open Sans"/>
            </a:endParaRPr>
          </a:p>
        </p:txBody>
      </p:sp>
      <p:pic>
        <p:nvPicPr>
          <p:cNvPr id="228" name="Google Shape;228;p32"/>
          <p:cNvPicPr preferRelativeResize="0"/>
          <p:nvPr/>
        </p:nvPicPr>
        <p:blipFill>
          <a:blip r:embed="rId3">
            <a:alphaModFix/>
          </a:blip>
          <a:stretch>
            <a:fillRect/>
          </a:stretch>
        </p:blipFill>
        <p:spPr>
          <a:xfrm>
            <a:off x="4530097" y="2078875"/>
            <a:ext cx="4290901" cy="2720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Numbers and Cents</a:t>
            </a:r>
            <a:endParaRPr/>
          </a:p>
        </p:txBody>
      </p:sp>
      <p:sp>
        <p:nvSpPr>
          <p:cNvPr id="234" name="Google Shape;234;p33"/>
          <p:cNvSpPr txBox="1"/>
          <p:nvPr>
            <p:ph idx="1" type="body"/>
          </p:nvPr>
        </p:nvSpPr>
        <p:spPr>
          <a:xfrm>
            <a:off x="729450" y="2078875"/>
            <a:ext cx="30741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Lower goals to make the project successful?</a:t>
            </a:r>
            <a:endParaRPr sz="1100">
              <a:solidFill>
                <a:schemeClr val="dk1"/>
              </a:solidFill>
              <a:latin typeface="Open Sans"/>
              <a:ea typeface="Open Sans"/>
              <a:cs typeface="Open Sans"/>
              <a:sym typeface="Open Sans"/>
            </a:endParaRPr>
          </a:p>
        </p:txBody>
      </p:sp>
      <p:pic>
        <p:nvPicPr>
          <p:cNvPr id="235" name="Google Shape;235;p33"/>
          <p:cNvPicPr preferRelativeResize="0"/>
          <p:nvPr/>
        </p:nvPicPr>
        <p:blipFill>
          <a:blip r:embed="rId3">
            <a:alphaModFix/>
          </a:blip>
          <a:stretch>
            <a:fillRect/>
          </a:stretch>
        </p:blipFill>
        <p:spPr>
          <a:xfrm>
            <a:off x="4246225" y="1997075"/>
            <a:ext cx="4447375" cy="2424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Numbers and Cents</a:t>
            </a:r>
            <a:endParaRPr/>
          </a:p>
        </p:txBody>
      </p:sp>
      <p:sp>
        <p:nvSpPr>
          <p:cNvPr id="241" name="Google Shape;241;p34"/>
          <p:cNvSpPr txBox="1"/>
          <p:nvPr>
            <p:ph idx="1" type="body"/>
          </p:nvPr>
        </p:nvSpPr>
        <p:spPr>
          <a:xfrm>
            <a:off x="763600" y="2088475"/>
            <a:ext cx="3683400" cy="22611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More backers can</a:t>
            </a:r>
            <a:r>
              <a:rPr lang="en" sz="1100">
                <a:solidFill>
                  <a:schemeClr val="dk1"/>
                </a:solidFill>
                <a:latin typeface="Open Sans"/>
                <a:ea typeface="Open Sans"/>
                <a:cs typeface="Open Sans"/>
                <a:sym typeface="Open Sans"/>
              </a:rPr>
              <a:t> make the project successful?</a:t>
            </a:r>
            <a:endParaRPr sz="1100">
              <a:solidFill>
                <a:schemeClr val="dk1"/>
              </a:solidFill>
              <a:latin typeface="Open Sans"/>
              <a:ea typeface="Open Sans"/>
              <a:cs typeface="Open Sans"/>
              <a:sym typeface="Open Sans"/>
            </a:endParaRPr>
          </a:p>
        </p:txBody>
      </p:sp>
      <p:pic>
        <p:nvPicPr>
          <p:cNvPr id="242" name="Google Shape;242;p34"/>
          <p:cNvPicPr preferRelativeResize="0"/>
          <p:nvPr/>
        </p:nvPicPr>
        <p:blipFill>
          <a:blip r:embed="rId3">
            <a:alphaModFix/>
          </a:blip>
          <a:stretch>
            <a:fillRect/>
          </a:stretch>
        </p:blipFill>
        <p:spPr>
          <a:xfrm>
            <a:off x="4759300" y="1980775"/>
            <a:ext cx="3938075" cy="247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Numbers and Cents</a:t>
            </a:r>
            <a:endParaRPr/>
          </a:p>
        </p:txBody>
      </p:sp>
      <p:sp>
        <p:nvSpPr>
          <p:cNvPr id="248" name="Google Shape;248;p35"/>
          <p:cNvSpPr txBox="1"/>
          <p:nvPr>
            <p:ph idx="1" type="body"/>
          </p:nvPr>
        </p:nvSpPr>
        <p:spPr>
          <a:xfrm>
            <a:off x="729450" y="2078875"/>
            <a:ext cx="1791900" cy="22611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Amounts pledged per backer</a:t>
            </a:r>
            <a:endParaRPr sz="1100">
              <a:solidFill>
                <a:schemeClr val="dk1"/>
              </a:solidFill>
              <a:latin typeface="Open Sans"/>
              <a:ea typeface="Open Sans"/>
              <a:cs typeface="Open Sans"/>
              <a:sym typeface="Open Sans"/>
            </a:endParaRPr>
          </a:p>
          <a:p>
            <a:pPr indent="0" lvl="0" marL="0" marR="0" rtl="0" algn="l">
              <a:lnSpc>
                <a:spcPct val="150000"/>
              </a:lnSpc>
              <a:spcBef>
                <a:spcPts val="100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p:txBody>
      </p:sp>
      <p:pic>
        <p:nvPicPr>
          <p:cNvPr id="249" name="Google Shape;249;p35"/>
          <p:cNvPicPr preferRelativeResize="0"/>
          <p:nvPr/>
        </p:nvPicPr>
        <p:blipFill>
          <a:blip r:embed="rId3">
            <a:alphaModFix/>
          </a:blip>
          <a:stretch>
            <a:fillRect/>
          </a:stretch>
        </p:blipFill>
        <p:spPr>
          <a:xfrm>
            <a:off x="2673750" y="2158650"/>
            <a:ext cx="6317850" cy="18496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Numbers and Cents</a:t>
            </a:r>
            <a:endParaRPr/>
          </a:p>
        </p:txBody>
      </p:sp>
      <p:sp>
        <p:nvSpPr>
          <p:cNvPr id="255" name="Google Shape;255;p36"/>
          <p:cNvSpPr txBox="1"/>
          <p:nvPr>
            <p:ph idx="1" type="body"/>
          </p:nvPr>
        </p:nvSpPr>
        <p:spPr>
          <a:xfrm>
            <a:off x="729450" y="2078875"/>
            <a:ext cx="2007900" cy="22611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Amounts pledged per backer across categories</a:t>
            </a:r>
            <a:endParaRPr sz="1100">
              <a:solidFill>
                <a:schemeClr val="dk1"/>
              </a:solidFill>
              <a:latin typeface="Open Sans"/>
              <a:ea typeface="Open Sans"/>
              <a:cs typeface="Open Sans"/>
              <a:sym typeface="Open Sans"/>
            </a:endParaRPr>
          </a:p>
          <a:p>
            <a:pPr indent="0" lvl="0" marL="0" marR="0" rtl="0" algn="l">
              <a:lnSpc>
                <a:spcPct val="150000"/>
              </a:lnSpc>
              <a:spcBef>
                <a:spcPts val="100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(note max dollar amounts)</a:t>
            </a:r>
            <a:endParaRPr sz="1100">
              <a:solidFill>
                <a:schemeClr val="dk1"/>
              </a:solidFill>
              <a:latin typeface="Open Sans"/>
              <a:ea typeface="Open Sans"/>
              <a:cs typeface="Open Sans"/>
              <a:sym typeface="Open Sans"/>
            </a:endParaRPr>
          </a:p>
          <a:p>
            <a:pPr indent="0" lvl="0" marL="0" marR="0" rtl="0" algn="l">
              <a:lnSpc>
                <a:spcPct val="150000"/>
              </a:lnSpc>
              <a:spcBef>
                <a:spcPts val="100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p:txBody>
      </p:sp>
      <p:pic>
        <p:nvPicPr>
          <p:cNvPr id="256" name="Google Shape;256;p36"/>
          <p:cNvPicPr preferRelativeResize="0"/>
          <p:nvPr/>
        </p:nvPicPr>
        <p:blipFill>
          <a:blip r:embed="rId3">
            <a:alphaModFix/>
          </a:blip>
          <a:stretch>
            <a:fillRect/>
          </a:stretch>
        </p:blipFill>
        <p:spPr>
          <a:xfrm>
            <a:off x="2673750" y="2006250"/>
            <a:ext cx="6317850" cy="27159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Number and Cents</a:t>
            </a:r>
            <a:endParaRPr/>
          </a:p>
        </p:txBody>
      </p:sp>
      <p:sp>
        <p:nvSpPr>
          <p:cNvPr id="262" name="Google Shape;262;p37"/>
          <p:cNvSpPr txBox="1"/>
          <p:nvPr>
            <p:ph idx="1" type="body"/>
          </p:nvPr>
        </p:nvSpPr>
        <p:spPr>
          <a:xfrm>
            <a:off x="729450" y="2078875"/>
            <a:ext cx="37512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bigger they come, the harder they fall...</a:t>
            </a:r>
            <a:endParaRPr/>
          </a:p>
        </p:txBody>
      </p:sp>
      <p:pic>
        <p:nvPicPr>
          <p:cNvPr id="263" name="Google Shape;263;p37"/>
          <p:cNvPicPr preferRelativeResize="0"/>
          <p:nvPr/>
        </p:nvPicPr>
        <p:blipFill>
          <a:blip r:embed="rId3">
            <a:alphaModFix/>
          </a:blip>
          <a:stretch>
            <a:fillRect/>
          </a:stretch>
        </p:blipFill>
        <p:spPr>
          <a:xfrm>
            <a:off x="5310200" y="1708500"/>
            <a:ext cx="1773525" cy="289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a:t>
            </a:r>
            <a:endParaRPr/>
          </a:p>
        </p:txBody>
      </p:sp>
      <p:sp>
        <p:nvSpPr>
          <p:cNvPr id="269" name="Google Shape;269;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For a kickstarter project to be successful:</a:t>
            </a:r>
            <a:endParaRPr sz="1100">
              <a:solidFill>
                <a:schemeClr val="dk1"/>
              </a:solidFill>
              <a:latin typeface="Open Sans"/>
              <a:ea typeface="Open Sans"/>
              <a:cs typeface="Open Sans"/>
              <a:sym typeface="Open Sans"/>
            </a:endParaRPr>
          </a:p>
          <a:p>
            <a:pPr indent="-298450" lvl="0" marL="457200" marR="0" rtl="0" algn="l">
              <a:lnSpc>
                <a:spcPct val="150000"/>
              </a:lnSpc>
              <a:spcBef>
                <a:spcPts val="100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Dance, Theatre and Comics industries</a:t>
            </a:r>
            <a:endParaRPr sz="1100">
              <a:solidFill>
                <a:schemeClr val="dk1"/>
              </a:solidFill>
              <a:latin typeface="Open Sans"/>
              <a:ea typeface="Open Sans"/>
              <a:cs typeface="Open Sans"/>
              <a:sym typeface="Open Sans"/>
            </a:endParaRPr>
          </a:p>
          <a:p>
            <a:pPr indent="-298450" lvl="0" marL="457200" marR="0" rtl="0" algn="l">
              <a:lnSpc>
                <a:spcPct val="150000"/>
              </a:lnSpc>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Lower pledged goals</a:t>
            </a:r>
            <a:endParaRPr sz="1100">
              <a:solidFill>
                <a:schemeClr val="dk1"/>
              </a:solidFill>
              <a:latin typeface="Open Sans"/>
              <a:ea typeface="Open Sans"/>
              <a:cs typeface="Open Sans"/>
              <a:sym typeface="Open Sans"/>
            </a:endParaRPr>
          </a:p>
          <a:p>
            <a:pPr indent="-298450" lvl="0" marL="457200" marR="0" rtl="0" algn="l">
              <a:lnSpc>
                <a:spcPct val="150000"/>
              </a:lnSpc>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Increase the number of beckers</a:t>
            </a:r>
            <a:endParaRPr sz="1100">
              <a:solidFill>
                <a:schemeClr val="dk1"/>
              </a:solidFill>
              <a:latin typeface="Open Sans"/>
              <a:ea typeface="Open Sans"/>
              <a:cs typeface="Open Sans"/>
              <a:sym typeface="Open Sans"/>
            </a:endParaRPr>
          </a:p>
          <a:p>
            <a:pPr indent="0" lvl="0" marL="0" marR="0" rtl="0" algn="l">
              <a:lnSpc>
                <a:spcPct val="150000"/>
              </a:lnSpc>
              <a:spcBef>
                <a:spcPts val="100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a:p>
            <a:pPr indent="0" lvl="0" marL="0" marR="0" rtl="0" algn="l">
              <a:lnSpc>
                <a:spcPct val="150000"/>
              </a:lnSpc>
              <a:spcBef>
                <a:spcPts val="100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For a kickstarter project to raise more funding:</a:t>
            </a:r>
            <a:endParaRPr sz="1100">
              <a:solidFill>
                <a:schemeClr val="dk1"/>
              </a:solidFill>
              <a:latin typeface="Open Sans"/>
              <a:ea typeface="Open Sans"/>
              <a:cs typeface="Open Sans"/>
              <a:sym typeface="Open Sans"/>
            </a:endParaRPr>
          </a:p>
          <a:p>
            <a:pPr indent="-298450" lvl="0" marL="457200" marR="0" rtl="0" algn="l">
              <a:lnSpc>
                <a:spcPct val="150000"/>
              </a:lnSpc>
              <a:spcBef>
                <a:spcPts val="100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Design, Games, and Technology industries</a:t>
            </a:r>
            <a:endParaRPr sz="1100">
              <a:solidFill>
                <a:schemeClr val="dk1"/>
              </a:solidFill>
              <a:latin typeface="Open Sans"/>
              <a:ea typeface="Open Sans"/>
              <a:cs typeface="Open Sans"/>
              <a:sym typeface="Open Sans"/>
            </a:endParaRPr>
          </a:p>
          <a:p>
            <a:pPr indent="-298450" lvl="0" marL="457200" marR="0" rtl="0" algn="l">
              <a:lnSpc>
                <a:spcPct val="150000"/>
              </a:lnSpc>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Avoid summer and winter vacations to launch the projects</a:t>
            </a:r>
            <a:endParaRPr sz="1100">
              <a:solidFill>
                <a:schemeClr val="dk1"/>
              </a:solidFill>
              <a:latin typeface="Open Sans"/>
              <a:ea typeface="Open Sans"/>
              <a:cs typeface="Open Sans"/>
              <a:sym typeface="Open Sans"/>
            </a:endParaRPr>
          </a:p>
          <a:p>
            <a:pPr indent="0" lvl="0" marL="0" rtl="0">
              <a:spcBef>
                <a:spcPts val="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 &amp; Answers</a:t>
            </a:r>
            <a:endParaRPr/>
          </a:p>
        </p:txBody>
      </p:sp>
      <p:sp>
        <p:nvSpPr>
          <p:cNvPr id="275" name="Google Shape;275;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Research Questions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9525" lvl="0" marL="0" rtl="0">
              <a:lnSpc>
                <a:spcPct val="150000"/>
              </a:lnSpc>
              <a:spcBef>
                <a:spcPts val="1000"/>
              </a:spcBef>
              <a:spcAft>
                <a:spcPts val="0"/>
              </a:spcAft>
              <a:buNone/>
            </a:pPr>
            <a:r>
              <a:rPr lang="en" sz="1100">
                <a:solidFill>
                  <a:srgbClr val="000000"/>
                </a:solidFill>
                <a:latin typeface="Open Sans"/>
                <a:ea typeface="Open Sans"/>
                <a:cs typeface="Open Sans"/>
                <a:sym typeface="Open Sans"/>
              </a:rPr>
              <a:t>We set out to investigate the data elements of Kickstarter projects in hopes of identifying attributes for creators to shoot for and those to stay away from.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Research Questions</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9525" lvl="0" marL="0" rtl="0">
              <a:lnSpc>
                <a:spcPct val="150000"/>
              </a:lnSpc>
              <a:spcBef>
                <a:spcPts val="1000"/>
              </a:spcBef>
              <a:spcAft>
                <a:spcPts val="0"/>
              </a:spcAft>
              <a:buNone/>
            </a:pPr>
            <a:r>
              <a:rPr lang="en" sz="1100">
                <a:solidFill>
                  <a:srgbClr val="000000"/>
                </a:solidFill>
                <a:latin typeface="Open Sans"/>
                <a:ea typeface="Open Sans"/>
                <a:cs typeface="Open Sans"/>
                <a:sym typeface="Open Sans"/>
              </a:rPr>
              <a:t> </a:t>
            </a:r>
            <a:endParaRPr/>
          </a:p>
        </p:txBody>
      </p:sp>
      <p:grpSp>
        <p:nvGrpSpPr>
          <p:cNvPr id="107" name="Google Shape;107;p16"/>
          <p:cNvGrpSpPr/>
          <p:nvPr/>
        </p:nvGrpSpPr>
        <p:grpSpPr>
          <a:xfrm>
            <a:off x="5599576" y="1025377"/>
            <a:ext cx="2166000" cy="2166000"/>
            <a:chOff x="3611776" y="414352"/>
            <a:chExt cx="2166000" cy="2166000"/>
          </a:xfrm>
        </p:grpSpPr>
        <p:sp>
          <p:nvSpPr>
            <p:cNvPr id="108" name="Google Shape;108;p16"/>
            <p:cNvSpPr/>
            <p:nvPr/>
          </p:nvSpPr>
          <p:spPr>
            <a:xfrm>
              <a:off x="3611776" y="414352"/>
              <a:ext cx="2166000" cy="2166000"/>
            </a:xfrm>
            <a:prstGeom prst="ellipse">
              <a:avLst/>
            </a:prstGeom>
            <a:solidFill>
              <a:srgbClr val="249C9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6"/>
            <p:cNvSpPr txBox="1"/>
            <p:nvPr/>
          </p:nvSpPr>
          <p:spPr>
            <a:xfrm>
              <a:off x="3807200" y="1027500"/>
              <a:ext cx="1810500" cy="7029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2400">
                  <a:solidFill>
                    <a:srgbClr val="FFFFFF"/>
                  </a:solidFill>
                  <a:latin typeface="Roboto"/>
                  <a:ea typeface="Roboto"/>
                  <a:cs typeface="Roboto"/>
                  <a:sym typeface="Roboto"/>
                </a:rPr>
                <a:t>Categorical</a:t>
              </a:r>
              <a:endParaRPr b="1" sz="2400">
                <a:solidFill>
                  <a:srgbClr val="FFFFFF"/>
                </a:solidFill>
                <a:latin typeface="Roboto"/>
                <a:ea typeface="Roboto"/>
                <a:cs typeface="Roboto"/>
                <a:sym typeface="Roboto"/>
              </a:endParaRPr>
            </a:p>
          </p:txBody>
        </p:sp>
      </p:grpSp>
      <p:grpSp>
        <p:nvGrpSpPr>
          <p:cNvPr id="110" name="Google Shape;110;p16"/>
          <p:cNvGrpSpPr/>
          <p:nvPr/>
        </p:nvGrpSpPr>
        <p:grpSpPr>
          <a:xfrm>
            <a:off x="6550058" y="2643889"/>
            <a:ext cx="2166000" cy="2166000"/>
            <a:chOff x="4562258" y="2032864"/>
            <a:chExt cx="2166000" cy="2166000"/>
          </a:xfrm>
        </p:grpSpPr>
        <p:sp>
          <p:nvSpPr>
            <p:cNvPr id="111" name="Google Shape;111;p16"/>
            <p:cNvSpPr/>
            <p:nvPr/>
          </p:nvSpPr>
          <p:spPr>
            <a:xfrm>
              <a:off x="4562258" y="2032864"/>
              <a:ext cx="2166000" cy="2166000"/>
            </a:xfrm>
            <a:prstGeom prst="ellipse">
              <a:avLst/>
            </a:prstGeom>
            <a:solidFill>
              <a:srgbClr val="1D7E7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6"/>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2400">
                  <a:solidFill>
                    <a:srgbClr val="FFFFFF"/>
                  </a:solidFill>
                  <a:latin typeface="Roboto"/>
                  <a:ea typeface="Roboto"/>
                  <a:cs typeface="Roboto"/>
                  <a:sym typeface="Roboto"/>
                </a:rPr>
                <a:t>Numbers </a:t>
              </a:r>
              <a:endParaRPr b="1" sz="2400">
                <a:solidFill>
                  <a:srgbClr val="FFFFFF"/>
                </a:solidFill>
                <a:latin typeface="Roboto"/>
                <a:ea typeface="Roboto"/>
                <a:cs typeface="Roboto"/>
                <a:sym typeface="Roboto"/>
              </a:endParaRPr>
            </a:p>
          </p:txBody>
        </p:sp>
      </p:grpSp>
      <p:grpSp>
        <p:nvGrpSpPr>
          <p:cNvPr id="113" name="Google Shape;113;p16"/>
          <p:cNvGrpSpPr/>
          <p:nvPr/>
        </p:nvGrpSpPr>
        <p:grpSpPr>
          <a:xfrm>
            <a:off x="4690676" y="2643889"/>
            <a:ext cx="2166000" cy="2166000"/>
            <a:chOff x="2702876" y="2032864"/>
            <a:chExt cx="2166000" cy="2166000"/>
          </a:xfrm>
        </p:grpSpPr>
        <p:sp>
          <p:nvSpPr>
            <p:cNvPr id="114" name="Google Shape;114;p16"/>
            <p:cNvSpPr/>
            <p:nvPr/>
          </p:nvSpPr>
          <p:spPr>
            <a:xfrm>
              <a:off x="2702876" y="2032864"/>
              <a:ext cx="2166000" cy="2166000"/>
            </a:xfrm>
            <a:prstGeom prst="ellipse">
              <a:avLst/>
            </a:prstGeom>
            <a:solidFill>
              <a:srgbClr val="155B5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6"/>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2400">
                  <a:solidFill>
                    <a:srgbClr val="FFFFFF"/>
                  </a:solidFill>
                  <a:latin typeface="Roboto"/>
                  <a:ea typeface="Roboto"/>
                  <a:cs typeface="Roboto"/>
                  <a:sym typeface="Roboto"/>
                </a:rPr>
                <a:t>Timing</a:t>
              </a:r>
              <a:endParaRPr b="1" sz="2400">
                <a:solidFill>
                  <a:srgbClr val="FFFFFF"/>
                </a:solidFill>
                <a:latin typeface="Roboto"/>
                <a:ea typeface="Roboto"/>
                <a:cs typeface="Roboto"/>
                <a:sym typeface="Roboto"/>
              </a:endParaRPr>
            </a:p>
          </p:txBody>
        </p:sp>
      </p:grpSp>
      <p:sp>
        <p:nvSpPr>
          <p:cNvPr id="116" name="Google Shape;116;p16"/>
          <p:cNvSpPr/>
          <p:nvPr/>
        </p:nvSpPr>
        <p:spPr>
          <a:xfrm>
            <a:off x="6072480" y="2557266"/>
            <a:ext cx="1225800" cy="1225800"/>
          </a:xfrm>
          <a:prstGeom prst="ellipse">
            <a:avLst/>
          </a:prstGeom>
          <a:solidFill>
            <a:srgbClr val="83E3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Data</a:t>
            </a:r>
            <a:endParaRPr/>
          </a:p>
        </p:txBody>
      </p:sp>
      <p:sp>
        <p:nvSpPr>
          <p:cNvPr id="122" name="Google Shape;12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100">
                <a:solidFill>
                  <a:srgbClr val="000000"/>
                </a:solidFill>
                <a:latin typeface="Arial"/>
                <a:ea typeface="Arial"/>
                <a:cs typeface="Arial"/>
                <a:sym typeface="Arial"/>
              </a:rPr>
              <a:t>URL</a:t>
            </a:r>
            <a:r>
              <a:rPr lang="en" sz="1100">
                <a:solidFill>
                  <a:srgbClr val="000000"/>
                </a:solidFill>
                <a:latin typeface="Arial"/>
                <a:ea typeface="Arial"/>
                <a:cs typeface="Arial"/>
                <a:sym typeface="Arial"/>
              </a:rPr>
              <a:t>: </a:t>
            </a:r>
            <a:r>
              <a:rPr lang="en" sz="1100" u="sng">
                <a:solidFill>
                  <a:srgbClr val="1155CC"/>
                </a:solidFill>
                <a:latin typeface="Arial"/>
                <a:ea typeface="Arial"/>
                <a:cs typeface="Arial"/>
                <a:sym typeface="Arial"/>
                <a:hlinkClick r:id="rId3"/>
              </a:rPr>
              <a:t>Kickstarter 2018 Data</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nSpc>
                <a:spcPct val="150000"/>
              </a:lnSpc>
              <a:spcBef>
                <a:spcPts val="1000"/>
              </a:spcBef>
              <a:spcAft>
                <a:spcPts val="0"/>
              </a:spcAft>
              <a:buNone/>
            </a:pPr>
            <a:r>
              <a:rPr lang="en" sz="1100">
                <a:solidFill>
                  <a:srgbClr val="000000"/>
                </a:solidFill>
                <a:latin typeface="Open Sans"/>
                <a:ea typeface="Open Sans"/>
                <a:cs typeface="Open Sans"/>
                <a:sym typeface="Open Sans"/>
              </a:rPr>
              <a:t>For this project, we are using the ks-projects-201801.csv file for our primary research. This dataset contains the features above for all projects  launched from May of 2009 through February of 2017.</a:t>
            </a:r>
            <a:endParaRPr sz="1100">
              <a:solidFill>
                <a:srgbClr val="000000"/>
              </a:solidFill>
              <a:latin typeface="Open Sans"/>
              <a:ea typeface="Open Sans"/>
              <a:cs typeface="Open Sans"/>
              <a:sym typeface="Open Sans"/>
            </a:endParaRPr>
          </a:p>
          <a:p>
            <a:pPr indent="0" lvl="0" marL="0" rtl="0">
              <a:lnSpc>
                <a:spcPct val="150000"/>
              </a:lnSpc>
              <a:spcBef>
                <a:spcPts val="1000"/>
              </a:spcBef>
              <a:spcAft>
                <a:spcPts val="0"/>
              </a:spcAft>
              <a:buNone/>
            </a:pPr>
            <a:r>
              <a:t/>
            </a:r>
            <a:endParaRPr sz="1100">
              <a:solidFill>
                <a:srgbClr val="000000"/>
              </a:solidFill>
              <a:latin typeface="Open Sans"/>
              <a:ea typeface="Open Sans"/>
              <a:cs typeface="Open Sans"/>
              <a:sym typeface="Open Sans"/>
            </a:endParaRPr>
          </a:p>
          <a:p>
            <a:pPr indent="0" lvl="0" marL="0" rtl="0">
              <a:spcBef>
                <a:spcPts val="0"/>
              </a:spcBef>
              <a:spcAft>
                <a:spcPts val="0"/>
              </a:spcAft>
              <a:buNone/>
            </a:pPr>
            <a:r>
              <a:rPr b="1" lang="en" sz="1100">
                <a:solidFill>
                  <a:srgbClr val="000000"/>
                </a:solidFill>
                <a:latin typeface="Arial"/>
                <a:ea typeface="Arial"/>
                <a:cs typeface="Arial"/>
                <a:sym typeface="Arial"/>
              </a:rPr>
              <a:t>Published Features</a:t>
            </a:r>
            <a:r>
              <a:rPr lang="en" sz="1100">
                <a:solidFill>
                  <a:srgbClr val="000000"/>
                </a:solidFill>
                <a:latin typeface="Arial"/>
                <a:ea typeface="Arial"/>
                <a:cs typeface="Arial"/>
                <a:sym typeface="Arial"/>
              </a:rPr>
              <a:t>: </a:t>
            </a:r>
            <a:r>
              <a:rPr lang="en" sz="1050">
                <a:solidFill>
                  <a:srgbClr val="000000"/>
                </a:solidFill>
                <a:highlight>
                  <a:srgbClr val="FFFFFF"/>
                </a:highlight>
                <a:latin typeface="Arial"/>
                <a:ea typeface="Arial"/>
                <a:cs typeface="Arial"/>
                <a:sym typeface="Arial"/>
              </a:rPr>
              <a:t>ID , name , category , main_category , currency , deadline , goal , launched , pledged , state , backers , country , usd pledged, usd_pledged_real, usd_goal_real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Additional Data</a:t>
            </a:r>
            <a:endParaRPr/>
          </a:p>
        </p:txBody>
      </p:sp>
      <p:sp>
        <p:nvSpPr>
          <p:cNvPr id="128" name="Google Shape;12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2016 KickStarter dataset</a:t>
            </a:r>
            <a:endParaRPr/>
          </a:p>
          <a:p>
            <a:pPr indent="-298450" lvl="1" marL="914400" rtl="0">
              <a:lnSpc>
                <a:spcPct val="200000"/>
              </a:lnSpc>
              <a:spcBef>
                <a:spcPts val="0"/>
              </a:spcBef>
              <a:spcAft>
                <a:spcPts val="0"/>
              </a:spcAft>
              <a:buSzPts val="1100"/>
              <a:buChar char="○"/>
            </a:pPr>
            <a:r>
              <a:rPr lang="en"/>
              <a:t>Sanity</a:t>
            </a:r>
            <a:r>
              <a:rPr lang="en"/>
              <a:t> check </a:t>
            </a:r>
            <a:endParaRPr/>
          </a:p>
          <a:p>
            <a:pPr indent="-311150" lvl="0" marL="457200" rtl="0">
              <a:spcBef>
                <a:spcPts val="0"/>
              </a:spcBef>
              <a:spcAft>
                <a:spcPts val="0"/>
              </a:spcAft>
              <a:buSzPts val="1300"/>
              <a:buChar char="●"/>
            </a:pPr>
            <a:r>
              <a:rPr lang="en"/>
              <a:t>Top 10 KickStarter projects</a:t>
            </a:r>
            <a:endParaRPr/>
          </a:p>
          <a:p>
            <a:pPr indent="-298450" lvl="1" marL="914400" rtl="0">
              <a:lnSpc>
                <a:spcPct val="200000"/>
              </a:lnSpc>
              <a:spcBef>
                <a:spcPts val="0"/>
              </a:spcBef>
              <a:spcAft>
                <a:spcPts val="0"/>
              </a:spcAft>
              <a:buSzPts val="1100"/>
              <a:buChar char="○"/>
            </a:pPr>
            <a:r>
              <a:rPr lang="en"/>
              <a:t>Article highlighting top 10 most funded projects  </a:t>
            </a:r>
            <a:endParaRPr/>
          </a:p>
          <a:p>
            <a:pPr indent="-311150" lvl="0" marL="457200" rtl="0">
              <a:spcBef>
                <a:spcPts val="0"/>
              </a:spcBef>
              <a:spcAft>
                <a:spcPts val="0"/>
              </a:spcAft>
              <a:buSzPts val="1300"/>
              <a:buChar char="●"/>
            </a:pPr>
            <a:r>
              <a:rPr lang="en"/>
              <a:t>Country Codes</a:t>
            </a:r>
            <a:endParaRPr/>
          </a:p>
          <a:p>
            <a:pPr indent="-298450" lvl="1" marL="914400">
              <a:spcBef>
                <a:spcPts val="0"/>
              </a:spcBef>
              <a:spcAft>
                <a:spcPts val="0"/>
              </a:spcAft>
              <a:buSzPts val="1100"/>
              <a:buChar char="○"/>
            </a:pPr>
            <a:r>
              <a:rPr lang="en"/>
              <a:t>Country data validation / Full names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Preparation</a:t>
            </a:r>
            <a:endParaRPr/>
          </a:p>
        </p:txBody>
      </p:sp>
      <p:sp>
        <p:nvSpPr>
          <p:cNvPr id="134" name="Google Shape;13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General formatting</a:t>
            </a:r>
            <a:endParaRPr/>
          </a:p>
          <a:p>
            <a:pPr indent="-298450" lvl="1" marL="914400" rtl="0">
              <a:spcBef>
                <a:spcPts val="0"/>
              </a:spcBef>
              <a:spcAft>
                <a:spcPts val="0"/>
              </a:spcAft>
              <a:buSzPts val="1100"/>
              <a:buChar char="○"/>
            </a:pPr>
            <a:r>
              <a:rPr lang="en"/>
              <a:t>Converted strings to date columns </a:t>
            </a:r>
            <a:endParaRPr/>
          </a:p>
          <a:p>
            <a:pPr indent="-298450" lvl="1" marL="914400" rtl="0">
              <a:spcBef>
                <a:spcPts val="0"/>
              </a:spcBef>
              <a:spcAft>
                <a:spcPts val="0"/>
              </a:spcAft>
              <a:buSzPts val="1100"/>
              <a:buChar char="○"/>
            </a:pPr>
            <a:r>
              <a:rPr lang="en"/>
              <a:t>Converted strings to floats for currency </a:t>
            </a:r>
            <a:endParaRPr/>
          </a:p>
          <a:p>
            <a:pPr indent="-298450" lvl="1" marL="914400" rtl="0">
              <a:lnSpc>
                <a:spcPct val="200000"/>
              </a:lnSpc>
              <a:spcBef>
                <a:spcPts val="0"/>
              </a:spcBef>
              <a:spcAft>
                <a:spcPts val="0"/>
              </a:spcAft>
              <a:buSzPts val="1100"/>
              <a:buChar char="○"/>
            </a:pPr>
            <a:r>
              <a:rPr lang="en"/>
              <a:t>Few </a:t>
            </a:r>
            <a:r>
              <a:rPr lang="en"/>
              <a:t>erroneous</a:t>
            </a:r>
            <a:r>
              <a:rPr lang="en"/>
              <a:t> values </a:t>
            </a:r>
            <a:endParaRPr/>
          </a:p>
          <a:p>
            <a:pPr indent="-311150" lvl="0" marL="457200" rtl="0">
              <a:spcBef>
                <a:spcPts val="0"/>
              </a:spcBef>
              <a:spcAft>
                <a:spcPts val="0"/>
              </a:spcAft>
              <a:buSzPts val="1300"/>
              <a:buChar char="●"/>
            </a:pPr>
            <a:r>
              <a:rPr lang="en"/>
              <a:t>Convenience</a:t>
            </a:r>
            <a:r>
              <a:rPr lang="en"/>
              <a:t> Columns</a:t>
            </a:r>
            <a:endParaRPr/>
          </a:p>
          <a:p>
            <a:pPr indent="-298450" lvl="1" marL="914400" rtl="0">
              <a:spcBef>
                <a:spcPts val="0"/>
              </a:spcBef>
              <a:spcAft>
                <a:spcPts val="0"/>
              </a:spcAft>
              <a:buSzPts val="1100"/>
              <a:buChar char="○"/>
            </a:pPr>
            <a:r>
              <a:rPr lang="en"/>
              <a:t>Duration (Launch - Deadline)</a:t>
            </a:r>
            <a:endParaRPr/>
          </a:p>
          <a:p>
            <a:pPr indent="-298450" lvl="1" marL="914400">
              <a:spcBef>
                <a:spcPts val="0"/>
              </a:spcBef>
              <a:spcAft>
                <a:spcPts val="0"/>
              </a:spcAft>
              <a:buSzPts val="1100"/>
              <a:buChar char="○"/>
            </a:pPr>
            <a:r>
              <a:rPr lang="en"/>
              <a:t>Average USD Pledged / Backer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idx="1" type="body"/>
          </p:nvPr>
        </p:nvSpPr>
        <p:spPr>
          <a:xfrm>
            <a:off x="3182500" y="1909838"/>
            <a:ext cx="3780900" cy="3357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Clr>
                <a:srgbClr val="000000"/>
              </a:buClr>
              <a:buSzPts val="1100"/>
              <a:buFont typeface="Arial"/>
              <a:buNone/>
            </a:pPr>
            <a:r>
              <a:rPr lang="en" sz="1100">
                <a:solidFill>
                  <a:schemeClr val="dk1"/>
                </a:solidFill>
                <a:latin typeface="Open Sans"/>
                <a:ea typeface="Open Sans"/>
                <a:cs typeface="Open Sans"/>
                <a:sym typeface="Open Sans"/>
              </a:rPr>
              <a:t>Film &amp; Video has the most projects at 63,585</a:t>
            </a:r>
            <a:endParaRPr sz="1100">
              <a:solidFill>
                <a:schemeClr val="dk1"/>
              </a:solidFill>
              <a:latin typeface="Open Sans"/>
              <a:ea typeface="Open Sans"/>
              <a:cs typeface="Open Sans"/>
              <a:sym typeface="Open Sans"/>
            </a:endParaRPr>
          </a:p>
        </p:txBody>
      </p:sp>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Categorical Overview</a:t>
            </a:r>
            <a:endParaRPr/>
          </a:p>
        </p:txBody>
      </p:sp>
      <p:pic>
        <p:nvPicPr>
          <p:cNvPr id="141" name="Google Shape;141;p20"/>
          <p:cNvPicPr preferRelativeResize="0"/>
          <p:nvPr/>
        </p:nvPicPr>
        <p:blipFill>
          <a:blip r:embed="rId3">
            <a:alphaModFix/>
          </a:blip>
          <a:stretch>
            <a:fillRect/>
          </a:stretch>
        </p:blipFill>
        <p:spPr>
          <a:xfrm>
            <a:off x="2758275" y="2414525"/>
            <a:ext cx="3435450" cy="259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Categorical Overview</a:t>
            </a:r>
            <a:endParaRPr/>
          </a:p>
        </p:txBody>
      </p:sp>
      <p:pic>
        <p:nvPicPr>
          <p:cNvPr id="147" name="Google Shape;147;p21"/>
          <p:cNvPicPr preferRelativeResize="0"/>
          <p:nvPr/>
        </p:nvPicPr>
        <p:blipFill>
          <a:blip r:embed="rId3">
            <a:alphaModFix/>
          </a:blip>
          <a:stretch>
            <a:fillRect/>
          </a:stretch>
        </p:blipFill>
        <p:spPr>
          <a:xfrm>
            <a:off x="2758525" y="2506450"/>
            <a:ext cx="3626950" cy="2382825"/>
          </a:xfrm>
          <a:prstGeom prst="rect">
            <a:avLst/>
          </a:prstGeom>
          <a:noFill/>
          <a:ln>
            <a:noFill/>
          </a:ln>
        </p:spPr>
      </p:pic>
      <p:sp>
        <p:nvSpPr>
          <p:cNvPr id="148" name="Google Shape;148;p21"/>
          <p:cNvSpPr txBox="1"/>
          <p:nvPr>
            <p:ph idx="1" type="body"/>
          </p:nvPr>
        </p:nvSpPr>
        <p:spPr>
          <a:xfrm>
            <a:off x="2238275" y="1966350"/>
            <a:ext cx="4928700" cy="335700"/>
          </a:xfrm>
          <a:prstGeom prst="rect">
            <a:avLst/>
          </a:prstGeom>
        </p:spPr>
        <p:txBody>
          <a:bodyPr anchorCtr="0" anchor="t" bIns="91425" lIns="91425" spcFirstLastPara="1" rIns="91425" wrap="square" tIns="91425">
            <a:noAutofit/>
          </a:bodyPr>
          <a:lstStyle/>
          <a:p>
            <a:pPr indent="0" lvl="0" marL="0" rtl="0">
              <a:lnSpc>
                <a:spcPct val="150000"/>
              </a:lnSpc>
              <a:spcBef>
                <a:spcPts val="1000"/>
              </a:spcBef>
              <a:spcAft>
                <a:spcPts val="0"/>
              </a:spcAft>
              <a:buClr>
                <a:srgbClr val="000000"/>
              </a:buClr>
              <a:buSzPts val="1100"/>
              <a:buFont typeface="Arial"/>
              <a:buNone/>
            </a:pPr>
            <a:r>
              <a:rPr lang="en" sz="1100">
                <a:solidFill>
                  <a:schemeClr val="dk1"/>
                </a:solidFill>
                <a:latin typeface="Open Sans"/>
                <a:ea typeface="Open Sans"/>
                <a:cs typeface="Open Sans"/>
                <a:sym typeface="Open Sans"/>
              </a:rPr>
              <a:t>By currency, a dominant number of projects used USD as the currency.</a:t>
            </a:r>
            <a:endParaRPr/>
          </a:p>
          <a:p>
            <a:pPr indent="0" lvl="0" marL="0" rtl="0">
              <a:lnSpc>
                <a:spcPct val="100000"/>
              </a:lnSpc>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rtl="0">
              <a:lnSpc>
                <a:spcPct val="150000"/>
              </a:lnSpc>
              <a:spcBef>
                <a:spcPts val="1000"/>
              </a:spcBef>
              <a:spcAft>
                <a:spcPts val="0"/>
              </a:spcAft>
              <a:buNone/>
            </a:pPr>
            <a:r>
              <a:t/>
            </a:r>
            <a:endParaRPr sz="11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