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careerclimber.github.i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8b28bf1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b28bf1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4fd9d43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4fd9d43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latin typeface="Open Sans"/>
                <a:ea typeface="Open Sans"/>
                <a:cs typeface="Open Sans"/>
                <a:sym typeface="Open Sans"/>
              </a:rPr>
              <a:t>Website: </a:t>
            </a:r>
            <a:r>
              <a:rPr lang="en" sz="1400" u="sng">
                <a:solidFill>
                  <a:schemeClr val="accent5"/>
                </a:solidFill>
                <a:latin typeface="Open Sans"/>
                <a:ea typeface="Open Sans"/>
                <a:cs typeface="Open Sans"/>
                <a:sym typeface="Open Sans"/>
                <a:hlinkClick r:id="rId2"/>
              </a:rPr>
              <a:t>https://icareerclimber.github.io/</a:t>
            </a:r>
            <a:endParaRPr sz="14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None/>
            </a:pPr>
            <a:r>
              <a:rPr lang="en" sz="1400">
                <a:solidFill>
                  <a:schemeClr val="dk2"/>
                </a:solidFill>
                <a:latin typeface="Open Sans"/>
                <a:ea typeface="Open Sans"/>
                <a:cs typeface="Open Sans"/>
                <a:sym typeface="Open Sans"/>
              </a:rPr>
              <a:t>Scrapped data from 100,000s of resumes, which is used as the basis for a recommendation system for career paths and skill development</a:t>
            </a:r>
            <a:endParaRPr sz="14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4fd9d43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4fd9d43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b28bf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b28bf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b28bf1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b28bf1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b28bf1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8b28bf1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b4e8445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4e8445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8b28bf1a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8b28bf1a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8b28bf1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8b28bf1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data-science-for-good-careervillage/data" TargetMode="External"/><Relationship Id="rId4" Type="http://schemas.openxmlformats.org/officeDocument/2006/relationships/hyperlink" Target="https://www.quora.com/" TargetMode="External"/><Relationship Id="rId5" Type="http://schemas.openxmlformats.org/officeDocument/2006/relationships/hyperlink" Target="https://icareerclimber.github.io/howitworks/data-pipel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mathforum.org/dr.math/faq/faq.why.math.html" TargetMode="External"/><Relationship Id="rId4" Type="http://schemas.openxmlformats.org/officeDocument/2006/relationships/hyperlink" Target="http://mathforum.org/dr.math/faq/faq.why.math.html" TargetMode="External"/><Relationship Id="rId5" Type="http://schemas.openxmlformats.org/officeDocument/2006/relationships/hyperlink" Target="http://www.mathworksheetscenter.com/mathtips/mathissoimportant.html"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9041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Career Advice Recommendation System</a:t>
            </a:r>
            <a:endParaRPr/>
          </a:p>
        </p:txBody>
      </p:sp>
      <p:sp>
        <p:nvSpPr>
          <p:cNvPr id="67" name="Google Shape;67;p13"/>
          <p:cNvSpPr txBox="1"/>
          <p:nvPr>
            <p:ph idx="1" type="subTitle"/>
          </p:nvPr>
        </p:nvSpPr>
        <p:spPr>
          <a:xfrm>
            <a:off x="2137225" y="2926253"/>
            <a:ext cx="48705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Andrew, Jim, Grace and Lucy</a:t>
            </a:r>
            <a:endParaRPr/>
          </a:p>
          <a:p>
            <a:pPr indent="0" lvl="0" marL="0" rtl="0" algn="ctr">
              <a:spcBef>
                <a:spcPts val="0"/>
              </a:spcBef>
              <a:spcAft>
                <a:spcPts val="0"/>
              </a:spcAft>
              <a:buNone/>
            </a:pPr>
            <a:r>
              <a:rPr lang="en"/>
              <a:t>W210 Capstone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61" name="Google Shape;161;p22"/>
          <p:cNvSpPr txBox="1"/>
          <p:nvPr/>
        </p:nvSpPr>
        <p:spPr>
          <a:xfrm>
            <a:off x="1654075" y="2435800"/>
            <a:ext cx="6525600" cy="76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Summarization of questions and answers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Recommendation for similar questions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Clustering to assign tags to ALL questions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Expanding the dataset - using quora?</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 Problem</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Platform for job seekers to help them take the next steps in their careers.</a:t>
            </a:r>
            <a:endParaRPr/>
          </a:p>
          <a:p>
            <a:pPr indent="-342900" lvl="0" marL="457200" rtl="0" algn="l">
              <a:spcBef>
                <a:spcPts val="0"/>
              </a:spcBef>
              <a:spcAft>
                <a:spcPts val="0"/>
              </a:spcAft>
              <a:buSzPts val="1800"/>
              <a:buChar char="●"/>
            </a:pPr>
            <a:r>
              <a:rPr lang="en"/>
              <a:t>Provide an “FAQ” based on a user’s work history</a:t>
            </a:r>
            <a:endParaRPr/>
          </a:p>
          <a:p>
            <a:pPr indent="-317500" lvl="1" marL="914400" rtl="0" algn="l">
              <a:spcBef>
                <a:spcPts val="0"/>
              </a:spcBef>
              <a:spcAft>
                <a:spcPts val="0"/>
              </a:spcAft>
              <a:buSzPts val="1400"/>
              <a:buChar char="○"/>
            </a:pPr>
            <a:r>
              <a:rPr lang="en"/>
              <a:t>Serve users with questions asked by similar jobseekers and corresponding answers</a:t>
            </a:r>
            <a:endParaRPr/>
          </a:p>
          <a:p>
            <a:pPr indent="-317500" lvl="1" marL="914400" rtl="0" algn="l">
              <a:spcBef>
                <a:spcPts val="0"/>
              </a:spcBef>
              <a:spcAft>
                <a:spcPts val="0"/>
              </a:spcAft>
              <a:buSzPts val="1400"/>
              <a:buChar char="○"/>
            </a:pPr>
            <a:r>
              <a:rPr lang="en"/>
              <a:t>Allow users to explore advice that others like them have sought and received</a:t>
            </a:r>
            <a:endParaRPr/>
          </a:p>
          <a:p>
            <a:pPr indent="-342900" lvl="0" marL="457200" rtl="0" algn="l">
              <a:spcBef>
                <a:spcPts val="0"/>
              </a:spcBef>
              <a:spcAft>
                <a:spcPts val="0"/>
              </a:spcAft>
              <a:buSzPts val="1800"/>
              <a:buChar char="●"/>
            </a:pPr>
            <a:r>
              <a:rPr lang="en"/>
              <a:t>Previous capstones have explored similar projects </a:t>
            </a:r>
            <a:endParaRPr/>
          </a:p>
          <a:p>
            <a:pPr indent="-317500" lvl="1" marL="914400" rtl="0" algn="l">
              <a:spcBef>
                <a:spcPts val="0"/>
              </a:spcBef>
              <a:spcAft>
                <a:spcPts val="0"/>
              </a:spcAft>
              <a:buSzPts val="1400"/>
              <a:buChar char="○"/>
            </a:pPr>
            <a:r>
              <a:rPr lang="en"/>
              <a:t>Example: “iCareer Climber: Eliminate Guesswork from Your Career Planning” - Summer 2018 Capstone Project</a:t>
            </a:r>
            <a:endParaRPr/>
          </a:p>
          <a:p>
            <a:pPr indent="-317500" lvl="1" marL="914400" rtl="0" algn="l">
              <a:spcBef>
                <a:spcPts val="0"/>
              </a:spcBef>
              <a:spcAft>
                <a:spcPts val="0"/>
              </a:spcAft>
              <a:buSzPts val="1400"/>
              <a:buChar char="○"/>
            </a:pPr>
            <a:r>
              <a:rPr lang="en"/>
              <a:t>We hope to leverage </a:t>
            </a:r>
            <a:r>
              <a:rPr lang="en"/>
              <a:t>their</a:t>
            </a:r>
            <a:r>
              <a:rPr lang="en"/>
              <a:t> work to provide additional features like skill-matching and related job titles</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 Solutions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2"/>
              </a:buClr>
              <a:buSzPts val="1600"/>
              <a:buFont typeface="Open Sans"/>
              <a:buChar char="●"/>
            </a:pPr>
            <a:r>
              <a:rPr lang="en"/>
              <a:t>Data:</a:t>
            </a:r>
            <a:endParaRPr/>
          </a:p>
          <a:p>
            <a:pPr indent="-317500" lvl="1" marL="914400" marR="0" rtl="0" algn="l">
              <a:lnSpc>
                <a:spcPct val="115000"/>
              </a:lnSpc>
              <a:spcBef>
                <a:spcPts val="0"/>
              </a:spcBef>
              <a:spcAft>
                <a:spcPts val="0"/>
              </a:spcAft>
              <a:buSzPts val="1400"/>
              <a:buChar char="○"/>
            </a:pPr>
            <a:r>
              <a:rPr lang="en"/>
              <a:t>Kaggle dataset of questions and answers from career advisors and students: </a:t>
            </a:r>
            <a:r>
              <a:rPr lang="en" sz="1100" u="sng">
                <a:solidFill>
                  <a:schemeClr val="hlink"/>
                </a:solidFill>
                <a:latin typeface="Arial"/>
                <a:ea typeface="Arial"/>
                <a:cs typeface="Arial"/>
                <a:sym typeface="Arial"/>
                <a:hlinkClick r:id="rId3"/>
              </a:rPr>
              <a:t>https://www.kaggle.com/c/data-science-for-good-careervillage/data</a:t>
            </a:r>
            <a:endParaRPr/>
          </a:p>
          <a:p>
            <a:pPr indent="-342900" lvl="1" marL="914400" marR="0" rtl="0" algn="l">
              <a:lnSpc>
                <a:spcPct val="115000"/>
              </a:lnSpc>
              <a:spcBef>
                <a:spcPts val="0"/>
              </a:spcBef>
              <a:spcAft>
                <a:spcPts val="0"/>
              </a:spcAft>
              <a:buClr>
                <a:schemeClr val="dk2"/>
              </a:buClr>
              <a:buSzPts val="1800"/>
              <a:buFont typeface="Open Sans"/>
              <a:buChar char="○"/>
            </a:pPr>
            <a:r>
              <a:rPr lang="en"/>
              <a:t>Quora Webscraping: </a:t>
            </a:r>
            <a:r>
              <a:rPr lang="en" u="sng">
                <a:solidFill>
                  <a:schemeClr val="hlink"/>
                </a:solidFill>
                <a:hlinkClick r:id="rId4"/>
              </a:rPr>
              <a:t>https://www.quora.com/</a:t>
            </a:r>
            <a:endParaRPr/>
          </a:p>
          <a:p>
            <a:pPr indent="-317500" lvl="1" marL="914400" rtl="0" algn="l">
              <a:spcBef>
                <a:spcPts val="0"/>
              </a:spcBef>
              <a:spcAft>
                <a:spcPts val="0"/>
              </a:spcAft>
              <a:buSzPts val="1400"/>
              <a:buChar char="○"/>
            </a:pPr>
            <a:r>
              <a:rPr lang="en"/>
              <a:t>Career Climber Data Pipeline: </a:t>
            </a:r>
            <a:r>
              <a:rPr lang="en" u="sng">
                <a:solidFill>
                  <a:schemeClr val="accent5"/>
                </a:solidFill>
                <a:hlinkClick r:id="rId5"/>
              </a:rPr>
              <a:t>https://icareerclimber.github.io/howitworks/data-pipeline/</a:t>
            </a:r>
            <a:endParaRPr/>
          </a:p>
          <a:p>
            <a:pPr indent="-317500" lvl="1" marL="914400" marR="0" rtl="0" algn="l">
              <a:lnSpc>
                <a:spcPct val="115000"/>
              </a:lnSpc>
              <a:spcBef>
                <a:spcPts val="0"/>
              </a:spcBef>
              <a:spcAft>
                <a:spcPts val="0"/>
              </a:spcAft>
              <a:buSzPts val="1400"/>
              <a:buChar char="○"/>
            </a:pPr>
            <a:r>
              <a:rPr lang="en"/>
              <a:t>Additional data from public sources such as Bureau of Labor Statistics as needed</a:t>
            </a:r>
            <a:endParaRPr/>
          </a:p>
          <a:p>
            <a:pPr indent="-342900" lvl="0" marL="457200" marR="0" rtl="0" algn="l">
              <a:lnSpc>
                <a:spcPct val="115000"/>
              </a:lnSpc>
              <a:spcBef>
                <a:spcPts val="0"/>
              </a:spcBef>
              <a:spcAft>
                <a:spcPts val="0"/>
              </a:spcAft>
              <a:buSzPts val="1800"/>
              <a:buChar char="●"/>
            </a:pPr>
            <a:r>
              <a:rPr lang="en"/>
              <a:t>Solutions:</a:t>
            </a:r>
            <a:endParaRPr/>
          </a:p>
          <a:p>
            <a:pPr indent="-317500" lvl="1" marL="914400" marR="0" rtl="0" algn="l">
              <a:lnSpc>
                <a:spcPct val="115000"/>
              </a:lnSpc>
              <a:spcBef>
                <a:spcPts val="0"/>
              </a:spcBef>
              <a:spcAft>
                <a:spcPts val="0"/>
              </a:spcAft>
              <a:buSzPts val="1400"/>
              <a:buChar char="○"/>
            </a:pPr>
            <a:r>
              <a:rPr lang="en"/>
              <a:t>Classification of users into industry/career-level clusters</a:t>
            </a:r>
            <a:endParaRPr/>
          </a:p>
          <a:p>
            <a:pPr indent="-317500" lvl="1" marL="914400" marR="0" rtl="0" algn="l">
              <a:lnSpc>
                <a:spcPct val="115000"/>
              </a:lnSpc>
              <a:spcBef>
                <a:spcPts val="0"/>
              </a:spcBef>
              <a:spcAft>
                <a:spcPts val="0"/>
              </a:spcAft>
              <a:buSzPts val="1400"/>
              <a:buChar char="○"/>
            </a:pPr>
            <a:r>
              <a:rPr lang="en"/>
              <a:t>Combined with rankings of best Q+A for each cluster</a:t>
            </a:r>
            <a:endParaRPr/>
          </a:p>
          <a:p>
            <a:pPr indent="0" lvl="0" marL="914400" marR="0" rtl="0" algn="l">
              <a:lnSpc>
                <a:spcPct val="115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1: EDA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a:t>
            </a:r>
            <a:endParaRPr/>
          </a:p>
        </p:txBody>
      </p:sp>
      <p:sp>
        <p:nvSpPr>
          <p:cNvPr id="90" name="Google Shape;90;p17"/>
          <p:cNvSpPr txBox="1"/>
          <p:nvPr/>
        </p:nvSpPr>
        <p:spPr>
          <a:xfrm>
            <a:off x="529325" y="1240700"/>
            <a:ext cx="8079300" cy="3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Problem: </a:t>
            </a:r>
            <a:r>
              <a:rPr lang="en">
                <a:latin typeface="Open Sans"/>
                <a:ea typeface="Open Sans"/>
                <a:cs typeface="Open Sans"/>
                <a:sym typeface="Open Sans"/>
              </a:rPr>
              <a:t>Limited resources for job seekers to find advice related to potential career paths; existing resources scattered across many sites.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Our solution: </a:t>
            </a:r>
            <a:r>
              <a:rPr lang="en">
                <a:latin typeface="Open Sans"/>
                <a:ea typeface="Open Sans"/>
                <a:cs typeface="Open Sans"/>
                <a:sym typeface="Open Sans"/>
              </a:rPr>
              <a:t>Consolidate these sources and provide recommendations of relevant advice for job seekers based on work history / desired job titles</a:t>
            </a:r>
            <a:endParaRPr>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Project Scope: </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Minimal: Collection of recommended question/answer pairs of advice related to user’s profession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Maximal: Full dashboard of summarized advice, combined with suggested career paths and statistics on job availability and earnings</a:t>
            </a:r>
            <a:endParaRPr>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Previous Work: </a:t>
            </a:r>
            <a:r>
              <a:rPr lang="en">
                <a:latin typeface="Open Sans"/>
                <a:ea typeface="Open Sans"/>
                <a:cs typeface="Open Sans"/>
                <a:sym typeface="Open Sans"/>
              </a:rPr>
              <a:t>Sites like LinkedIn and Quora have forums with discussion on careers (presumably backed by some recommender systems for serving content to users). To our knowledge, no one has attempted to aggregate these sources.</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 - CareerVillage</a:t>
            </a:r>
            <a:endParaRPr/>
          </a:p>
        </p:txBody>
      </p:sp>
      <p:sp>
        <p:nvSpPr>
          <p:cNvPr id="96" name="Google Shape;96;p18"/>
          <p:cNvSpPr/>
          <p:nvPr/>
        </p:nvSpPr>
        <p:spPr>
          <a:xfrm>
            <a:off x="2922713" y="2129000"/>
            <a:ext cx="13545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Questions </a:t>
            </a:r>
            <a:br>
              <a:rPr lang="en" sz="1100">
                <a:solidFill>
                  <a:srgbClr val="FFFFFF"/>
                </a:solidFill>
              </a:rPr>
            </a:br>
            <a:r>
              <a:rPr lang="en" sz="1100">
                <a:solidFill>
                  <a:srgbClr val="FFFFFF"/>
                </a:solidFill>
              </a:rPr>
              <a:t>(119655, 5)</a:t>
            </a:r>
            <a:endParaRPr sz="1100">
              <a:solidFill>
                <a:srgbClr val="FFFFFF"/>
              </a:solidFill>
            </a:endParaRPr>
          </a:p>
        </p:txBody>
      </p:sp>
      <p:sp>
        <p:nvSpPr>
          <p:cNvPr id="97" name="Google Shape;97;p18"/>
          <p:cNvSpPr/>
          <p:nvPr/>
        </p:nvSpPr>
        <p:spPr>
          <a:xfrm>
            <a:off x="2922713" y="3081750"/>
            <a:ext cx="13545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Answer</a:t>
            </a:r>
            <a:r>
              <a:rPr lang="en" sz="1100">
                <a:solidFill>
                  <a:srgbClr val="FFFFFF"/>
                </a:solidFill>
              </a:rPr>
              <a:t>s</a:t>
            </a:r>
            <a:br>
              <a:rPr lang="en" sz="1100">
                <a:solidFill>
                  <a:srgbClr val="FFFFFF"/>
                </a:solidFill>
              </a:rPr>
            </a:br>
            <a:r>
              <a:rPr lang="en" sz="1100">
                <a:solidFill>
                  <a:srgbClr val="FFFFFF"/>
                </a:solidFill>
              </a:rPr>
              <a:t>(255615, 5)</a:t>
            </a:r>
            <a:endParaRPr sz="1100">
              <a:solidFill>
                <a:srgbClr val="FFFFFF"/>
              </a:solidFill>
            </a:endParaRPr>
          </a:p>
        </p:txBody>
      </p:sp>
      <p:sp>
        <p:nvSpPr>
          <p:cNvPr id="98" name="Google Shape;98;p18"/>
          <p:cNvSpPr/>
          <p:nvPr/>
        </p:nvSpPr>
        <p:spPr>
          <a:xfrm>
            <a:off x="640375" y="3081750"/>
            <a:ext cx="14517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A</a:t>
            </a:r>
            <a:r>
              <a:rPr lang="en" sz="1100">
                <a:solidFill>
                  <a:srgbClr val="FFFFFF"/>
                </a:solidFill>
              </a:rPr>
              <a:t>nswer scores</a:t>
            </a:r>
            <a:br>
              <a:rPr lang="en" sz="1100">
                <a:solidFill>
                  <a:srgbClr val="FFFFFF"/>
                </a:solidFill>
              </a:rPr>
            </a:br>
            <a:r>
              <a:rPr lang="en" sz="1100">
                <a:solidFill>
                  <a:srgbClr val="FFFFFF"/>
                </a:solidFill>
              </a:rPr>
              <a:t>(102276, 2)</a:t>
            </a:r>
            <a:endParaRPr sz="1100">
              <a:solidFill>
                <a:srgbClr val="FFFFFF"/>
              </a:solidFill>
            </a:endParaRPr>
          </a:p>
        </p:txBody>
      </p:sp>
      <p:sp>
        <p:nvSpPr>
          <p:cNvPr id="99" name="Google Shape;99;p18"/>
          <p:cNvSpPr/>
          <p:nvPr/>
        </p:nvSpPr>
        <p:spPr>
          <a:xfrm>
            <a:off x="640375" y="2129000"/>
            <a:ext cx="14517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Q</a:t>
            </a:r>
            <a:r>
              <a:rPr lang="en" sz="1100">
                <a:solidFill>
                  <a:srgbClr val="FFFFFF"/>
                </a:solidFill>
              </a:rPr>
              <a:t>uestion </a:t>
            </a:r>
            <a:r>
              <a:rPr lang="en" sz="1100">
                <a:solidFill>
                  <a:srgbClr val="FFFFFF"/>
                </a:solidFill>
              </a:rPr>
              <a:t>scores</a:t>
            </a:r>
            <a:br>
              <a:rPr lang="en" sz="1100">
                <a:solidFill>
                  <a:srgbClr val="FFFFFF"/>
                </a:solidFill>
              </a:rPr>
            </a:br>
            <a:r>
              <a:rPr lang="en" sz="1100">
                <a:solidFill>
                  <a:srgbClr val="FFFFFF"/>
                </a:solidFill>
              </a:rPr>
              <a:t>(47856, 2)</a:t>
            </a:r>
            <a:endParaRPr sz="1100">
              <a:solidFill>
                <a:srgbClr val="FFFFFF"/>
              </a:solidFill>
            </a:endParaRPr>
          </a:p>
        </p:txBody>
      </p:sp>
      <p:sp>
        <p:nvSpPr>
          <p:cNvPr id="100" name="Google Shape;100;p18"/>
          <p:cNvSpPr/>
          <p:nvPr/>
        </p:nvSpPr>
        <p:spPr>
          <a:xfrm>
            <a:off x="7234600" y="1579625"/>
            <a:ext cx="14517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Tag</a:t>
            </a:r>
            <a:r>
              <a:rPr lang="en" sz="1100">
                <a:solidFill>
                  <a:srgbClr val="FFFFFF"/>
                </a:solidFill>
              </a:rPr>
              <a:t>s</a:t>
            </a:r>
            <a:br>
              <a:rPr lang="en" sz="1100">
                <a:solidFill>
                  <a:srgbClr val="FFFFFF"/>
                </a:solidFill>
              </a:rPr>
            </a:br>
            <a:r>
              <a:rPr lang="en" sz="1100">
                <a:solidFill>
                  <a:srgbClr val="FFFFFF"/>
                </a:solidFill>
              </a:rPr>
              <a:t>(32538, 2)</a:t>
            </a:r>
            <a:endParaRPr sz="1100">
              <a:solidFill>
                <a:srgbClr val="FFFFFF"/>
              </a:solidFill>
            </a:endParaRPr>
          </a:p>
        </p:txBody>
      </p:sp>
      <p:sp>
        <p:nvSpPr>
          <p:cNvPr id="101" name="Google Shape;101;p18"/>
          <p:cNvSpPr/>
          <p:nvPr/>
        </p:nvSpPr>
        <p:spPr>
          <a:xfrm>
            <a:off x="5361100" y="1579625"/>
            <a:ext cx="14517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a:t>
            </a:r>
            <a:r>
              <a:rPr lang="en" sz="1100">
                <a:solidFill>
                  <a:srgbClr val="FFFFFF"/>
                </a:solidFill>
              </a:rPr>
              <a:t>ags questions</a:t>
            </a:r>
            <a:br>
              <a:rPr lang="en" sz="1100">
                <a:solidFill>
                  <a:srgbClr val="FFFFFF"/>
                </a:solidFill>
              </a:rPr>
            </a:br>
            <a:r>
              <a:rPr lang="en" sz="1100">
                <a:solidFill>
                  <a:srgbClr val="FFFFFF"/>
                </a:solidFill>
              </a:rPr>
              <a:t>(153106, 2)</a:t>
            </a:r>
            <a:endParaRPr sz="1100"/>
          </a:p>
        </p:txBody>
      </p:sp>
      <p:sp>
        <p:nvSpPr>
          <p:cNvPr id="102" name="Google Shape;102;p18"/>
          <p:cNvSpPr/>
          <p:nvPr/>
        </p:nvSpPr>
        <p:spPr>
          <a:xfrm>
            <a:off x="5549297" y="2667800"/>
            <a:ext cx="14517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Comment</a:t>
            </a:r>
            <a:r>
              <a:rPr lang="en" sz="1100">
                <a:solidFill>
                  <a:srgbClr val="FFFFFF"/>
                </a:solidFill>
              </a:rPr>
              <a:t>s</a:t>
            </a:r>
            <a:br>
              <a:rPr lang="en" sz="1100">
                <a:solidFill>
                  <a:srgbClr val="FFFFFF"/>
                </a:solidFill>
              </a:rPr>
            </a:br>
            <a:r>
              <a:rPr lang="en" sz="1100">
                <a:solidFill>
                  <a:srgbClr val="FFFFFF"/>
                </a:solidFill>
              </a:rPr>
              <a:t>(74830, 5)</a:t>
            </a:r>
            <a:endParaRPr sz="1100">
              <a:solidFill>
                <a:srgbClr val="FFFFFF"/>
              </a:solidFill>
            </a:endParaRPr>
          </a:p>
        </p:txBody>
      </p:sp>
      <p:sp>
        <p:nvSpPr>
          <p:cNvPr id="103" name="Google Shape;103;p18"/>
          <p:cNvSpPr/>
          <p:nvPr/>
        </p:nvSpPr>
        <p:spPr>
          <a:xfrm>
            <a:off x="4884900" y="4067625"/>
            <a:ext cx="1600800" cy="557100"/>
          </a:xfrm>
          <a:prstGeom prst="flowChartAlternateProcess">
            <a:avLst/>
          </a:prstGeom>
          <a:solidFill>
            <a:srgbClr val="3D85C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Professional</a:t>
            </a:r>
            <a:r>
              <a:rPr lang="en" sz="1100">
                <a:solidFill>
                  <a:srgbClr val="FFFFFF"/>
                </a:solidFill>
              </a:rPr>
              <a:t>s</a:t>
            </a:r>
            <a:br>
              <a:rPr lang="en" sz="1100"/>
            </a:br>
            <a:r>
              <a:rPr lang="en" sz="1100">
                <a:solidFill>
                  <a:srgbClr val="FFFFFF"/>
                </a:solidFill>
              </a:rPr>
              <a:t>(140760, 5)</a:t>
            </a:r>
            <a:endParaRPr sz="1100"/>
          </a:p>
        </p:txBody>
      </p:sp>
      <p:cxnSp>
        <p:nvCxnSpPr>
          <p:cNvPr id="104" name="Google Shape;104;p18"/>
          <p:cNvCxnSpPr>
            <a:stCxn id="101" idx="3"/>
            <a:endCxn id="100" idx="1"/>
          </p:cNvCxnSpPr>
          <p:nvPr/>
        </p:nvCxnSpPr>
        <p:spPr>
          <a:xfrm>
            <a:off x="6812800" y="1858175"/>
            <a:ext cx="421800" cy="0"/>
          </a:xfrm>
          <a:prstGeom prst="straightConnector1">
            <a:avLst/>
          </a:prstGeom>
          <a:noFill/>
          <a:ln cap="flat" cmpd="sng" w="9525">
            <a:solidFill>
              <a:srgbClr val="9FC5E8"/>
            </a:solidFill>
            <a:prstDash val="solid"/>
            <a:round/>
            <a:headEnd len="med" w="med" type="none"/>
            <a:tailEnd len="med" w="med" type="none"/>
          </a:ln>
        </p:spPr>
      </p:cxnSp>
      <p:cxnSp>
        <p:nvCxnSpPr>
          <p:cNvPr id="105" name="Google Shape;105;p18"/>
          <p:cNvCxnSpPr>
            <a:stCxn id="101" idx="1"/>
            <a:endCxn id="96" idx="3"/>
          </p:cNvCxnSpPr>
          <p:nvPr/>
        </p:nvCxnSpPr>
        <p:spPr>
          <a:xfrm flipH="1">
            <a:off x="4277200" y="1858175"/>
            <a:ext cx="1083900" cy="549300"/>
          </a:xfrm>
          <a:prstGeom prst="straightConnector1">
            <a:avLst/>
          </a:prstGeom>
          <a:noFill/>
          <a:ln cap="flat" cmpd="sng" w="9525">
            <a:solidFill>
              <a:srgbClr val="9FC5E8"/>
            </a:solidFill>
            <a:prstDash val="solid"/>
            <a:round/>
            <a:headEnd len="med" w="med" type="none"/>
            <a:tailEnd len="med" w="med" type="none"/>
          </a:ln>
        </p:spPr>
      </p:cxnSp>
      <p:cxnSp>
        <p:nvCxnSpPr>
          <p:cNvPr id="106" name="Google Shape;106;p18"/>
          <p:cNvCxnSpPr>
            <a:stCxn id="96" idx="2"/>
            <a:endCxn id="97" idx="0"/>
          </p:cNvCxnSpPr>
          <p:nvPr/>
        </p:nvCxnSpPr>
        <p:spPr>
          <a:xfrm>
            <a:off x="3599963" y="2686100"/>
            <a:ext cx="0" cy="395700"/>
          </a:xfrm>
          <a:prstGeom prst="straightConnector1">
            <a:avLst/>
          </a:prstGeom>
          <a:noFill/>
          <a:ln cap="flat" cmpd="sng" w="9525">
            <a:solidFill>
              <a:srgbClr val="9FC5E8"/>
            </a:solidFill>
            <a:prstDash val="solid"/>
            <a:round/>
            <a:headEnd len="med" w="med" type="none"/>
            <a:tailEnd len="med" w="med" type="none"/>
          </a:ln>
        </p:spPr>
      </p:cxnSp>
      <p:cxnSp>
        <p:nvCxnSpPr>
          <p:cNvPr id="107" name="Google Shape;107;p18"/>
          <p:cNvCxnSpPr>
            <a:stCxn id="102" idx="1"/>
            <a:endCxn id="96" idx="3"/>
          </p:cNvCxnSpPr>
          <p:nvPr/>
        </p:nvCxnSpPr>
        <p:spPr>
          <a:xfrm rot="10800000">
            <a:off x="4277297" y="2407550"/>
            <a:ext cx="1272000" cy="538800"/>
          </a:xfrm>
          <a:prstGeom prst="straightConnector1">
            <a:avLst/>
          </a:prstGeom>
          <a:noFill/>
          <a:ln cap="flat" cmpd="sng" w="9525">
            <a:solidFill>
              <a:srgbClr val="9FC5E8"/>
            </a:solidFill>
            <a:prstDash val="solid"/>
            <a:round/>
            <a:headEnd len="med" w="med" type="none"/>
            <a:tailEnd len="med" w="med" type="none"/>
          </a:ln>
        </p:spPr>
      </p:cxnSp>
      <p:cxnSp>
        <p:nvCxnSpPr>
          <p:cNvPr id="108" name="Google Shape;108;p18"/>
          <p:cNvCxnSpPr>
            <a:stCxn id="102" idx="1"/>
            <a:endCxn id="97" idx="3"/>
          </p:cNvCxnSpPr>
          <p:nvPr/>
        </p:nvCxnSpPr>
        <p:spPr>
          <a:xfrm flipH="1">
            <a:off x="4277297" y="2946350"/>
            <a:ext cx="1272000" cy="414000"/>
          </a:xfrm>
          <a:prstGeom prst="straightConnector1">
            <a:avLst/>
          </a:prstGeom>
          <a:noFill/>
          <a:ln cap="flat" cmpd="sng" w="9525">
            <a:solidFill>
              <a:srgbClr val="9FC5E8"/>
            </a:solidFill>
            <a:prstDash val="solid"/>
            <a:round/>
            <a:headEnd len="med" w="med" type="none"/>
            <a:tailEnd len="med" w="med" type="none"/>
          </a:ln>
        </p:spPr>
      </p:cxnSp>
      <p:cxnSp>
        <p:nvCxnSpPr>
          <p:cNvPr id="109" name="Google Shape;109;p18"/>
          <p:cNvCxnSpPr>
            <a:stCxn id="103" idx="1"/>
            <a:endCxn id="97" idx="2"/>
          </p:cNvCxnSpPr>
          <p:nvPr/>
        </p:nvCxnSpPr>
        <p:spPr>
          <a:xfrm rot="10800000">
            <a:off x="3600000" y="3638775"/>
            <a:ext cx="1284900" cy="707400"/>
          </a:xfrm>
          <a:prstGeom prst="straightConnector1">
            <a:avLst/>
          </a:prstGeom>
          <a:noFill/>
          <a:ln cap="flat" cmpd="sng" w="9525">
            <a:solidFill>
              <a:srgbClr val="9FC5E8"/>
            </a:solidFill>
            <a:prstDash val="solid"/>
            <a:round/>
            <a:headEnd len="med" w="med" type="none"/>
            <a:tailEnd len="med" w="med" type="none"/>
          </a:ln>
        </p:spPr>
      </p:cxnSp>
      <p:cxnSp>
        <p:nvCxnSpPr>
          <p:cNvPr id="110" name="Google Shape;110;p18"/>
          <p:cNvCxnSpPr>
            <a:stCxn id="98" idx="3"/>
            <a:endCxn id="97" idx="1"/>
          </p:cNvCxnSpPr>
          <p:nvPr/>
        </p:nvCxnSpPr>
        <p:spPr>
          <a:xfrm>
            <a:off x="2092075" y="3360300"/>
            <a:ext cx="830700" cy="0"/>
          </a:xfrm>
          <a:prstGeom prst="straightConnector1">
            <a:avLst/>
          </a:prstGeom>
          <a:noFill/>
          <a:ln cap="flat" cmpd="sng" w="9525">
            <a:solidFill>
              <a:srgbClr val="9FC5E8"/>
            </a:solidFill>
            <a:prstDash val="solid"/>
            <a:round/>
            <a:headEnd len="med" w="med" type="none"/>
            <a:tailEnd len="med" w="med" type="none"/>
          </a:ln>
        </p:spPr>
      </p:cxnSp>
      <p:cxnSp>
        <p:nvCxnSpPr>
          <p:cNvPr id="111" name="Google Shape;111;p18"/>
          <p:cNvCxnSpPr>
            <a:stCxn id="99" idx="3"/>
            <a:endCxn id="96" idx="1"/>
          </p:cNvCxnSpPr>
          <p:nvPr/>
        </p:nvCxnSpPr>
        <p:spPr>
          <a:xfrm>
            <a:off x="2092075" y="2407550"/>
            <a:ext cx="830700" cy="0"/>
          </a:xfrm>
          <a:prstGeom prst="straightConnector1">
            <a:avLst/>
          </a:prstGeom>
          <a:noFill/>
          <a:ln cap="flat" cmpd="sng" w="9525">
            <a:solidFill>
              <a:srgbClr val="9FC5E8"/>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Questions + Answers</a:t>
            </a:r>
            <a:endParaRPr/>
          </a:p>
        </p:txBody>
      </p:sp>
      <p:sp>
        <p:nvSpPr>
          <p:cNvPr id="117" name="Google Shape;117;p19"/>
          <p:cNvSpPr txBox="1"/>
          <p:nvPr/>
        </p:nvSpPr>
        <p:spPr>
          <a:xfrm>
            <a:off x="292300" y="1462500"/>
            <a:ext cx="3514500" cy="3060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t>Will going abroad for your first job increase your chances for jobs back home? </a:t>
            </a:r>
            <a:endParaRPr b="1" i="1" sz="800"/>
          </a:p>
          <a:p>
            <a:pPr indent="0" lvl="0" marL="0" rtl="0" algn="l">
              <a:spcBef>
                <a:spcPts val="0"/>
              </a:spcBef>
              <a:spcAft>
                <a:spcPts val="0"/>
              </a:spcAft>
              <a:buNone/>
            </a:pPr>
            <a:r>
              <a:rPr i="1" lang="en" sz="800"/>
              <a:t>I'm planning on going abroad for my first job. It will be a teaching job and I don't have any serious career ideas. I don't know what job I would be working if I stay home instead so I'm assuming staying or leaving won't makeba huge difference in what I care about, unless I find something before my first job.</a:t>
            </a:r>
            <a:r>
              <a:rPr lang="en" sz="800"/>
              <a:t> </a:t>
            </a:r>
            <a:r>
              <a:rPr i="1" lang="en" sz="800"/>
              <a:t>I can think of ways that going abroad can be seen as good and bad. I do not know which side respectable employers willl side with. </a:t>
            </a:r>
            <a:r>
              <a:rPr i="1" lang="en" sz="800">
                <a:solidFill>
                  <a:schemeClr val="accent3"/>
                </a:solidFill>
              </a:rPr>
              <a:t>#working-abroad #employment- #overseas </a:t>
            </a:r>
            <a:endParaRPr i="1" sz="800">
              <a:solidFill>
                <a:schemeClr val="accent3"/>
              </a:solidFill>
            </a:endParaRPr>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800"/>
              <a:t>&lt;p&gt;I work for a global company who values highly international experience.  In fact, that is a key experience we look for in candidates.  Therefore, I'd say it would be wise to take advantage of the teaching opportunity - even if only for a year or 2.  You never know where it might lead and you will certainly have an edge on your return if you then look for employment in a global company.&lt;/p&gt;</a:t>
            </a:r>
            <a:endParaRPr sz="800"/>
          </a:p>
          <a:p>
            <a:pPr indent="0" lvl="0" marL="0" rtl="0" algn="l">
              <a:spcBef>
                <a:spcPts val="0"/>
              </a:spcBef>
              <a:spcAft>
                <a:spcPts val="0"/>
              </a:spcAft>
              <a:buNone/>
            </a:pPr>
            <a:r>
              <a:t/>
            </a:r>
            <a:endParaRPr>
              <a:latin typeface="Open Sans"/>
              <a:ea typeface="Open Sans"/>
              <a:cs typeface="Open Sans"/>
              <a:sym typeface="Open Sans"/>
            </a:endParaRPr>
          </a:p>
        </p:txBody>
      </p:sp>
      <p:sp>
        <p:nvSpPr>
          <p:cNvPr id="118" name="Google Shape;118;p19"/>
          <p:cNvSpPr txBox="1"/>
          <p:nvPr/>
        </p:nvSpPr>
        <p:spPr>
          <a:xfrm>
            <a:off x="3930125" y="1462500"/>
            <a:ext cx="3514500" cy="30600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en" sz="800"/>
              <a:t>As a civil engineer, what percent of your time would you say per week you spend on site helping to organize construction efforts and people and what percent of your time do you spend in an office making calculation and coming up with designs?</a:t>
            </a:r>
            <a:r>
              <a:rPr lang="en" sz="800"/>
              <a:t> </a:t>
            </a:r>
            <a:endParaRPr sz="800"/>
          </a:p>
          <a:p>
            <a:pPr indent="0" lvl="0" marL="0" rtl="0" algn="l">
              <a:lnSpc>
                <a:spcPct val="115000"/>
              </a:lnSpc>
              <a:spcBef>
                <a:spcPts val="0"/>
              </a:spcBef>
              <a:spcAft>
                <a:spcPts val="0"/>
              </a:spcAft>
              <a:buNone/>
            </a:pPr>
            <a:r>
              <a:rPr i="1" lang="en" sz="800"/>
              <a:t>I would love to be a civil engineer one day. I definitely don't want to be a construction worker and spend all day outside working with tools and building things but I also wouldn't want a 10 hour a day desk job. Civil engineer seems like a happy medium and I just wondered from a professional if that was the case.  </a:t>
            </a:r>
            <a:r>
              <a:rPr i="1" lang="en" sz="800">
                <a:solidFill>
                  <a:schemeClr val="accent3"/>
                </a:solidFill>
              </a:rPr>
              <a:t>#mathematics #civil-engineering </a:t>
            </a:r>
            <a:endParaRPr i="1" sz="800">
              <a:solidFill>
                <a:schemeClr val="accent3"/>
              </a:solidFill>
            </a:endParaRPr>
          </a:p>
          <a:p>
            <a:pPr indent="0" lvl="0" marL="0" rtl="0" algn="l">
              <a:lnSpc>
                <a:spcPct val="115000"/>
              </a:lnSpc>
              <a:spcBef>
                <a:spcPts val="0"/>
              </a:spcBef>
              <a:spcAft>
                <a:spcPts val="0"/>
              </a:spcAft>
              <a:buNone/>
            </a:pPr>
            <a:r>
              <a:t/>
            </a:r>
            <a:endParaRPr i="1" sz="800"/>
          </a:p>
          <a:p>
            <a:pPr indent="0" lvl="0" marL="0" rtl="0" algn="l">
              <a:lnSpc>
                <a:spcPct val="115000"/>
              </a:lnSpc>
              <a:spcBef>
                <a:spcPts val="0"/>
              </a:spcBef>
              <a:spcAft>
                <a:spcPts val="0"/>
              </a:spcAft>
              <a:buNone/>
            </a:pPr>
            <a:r>
              <a:rPr lang="en" sz="800"/>
              <a:t> &lt;p&gt;It all depends on what type of job you have. In my days as a new Civil Engineer, I also spent my full days either drafting or making calculations. During my structural design days, I spent all hours of the day in the office making calculations. Never saw a project.  When I hit Public Work things changed. I did visit project sites, did project administration, did calculations and other administrative work. The amount of time spent on the various items was completely dependent on the project and what was happening. You can go days without getting out of the office and then you can spent an inordinate amount of time in the field. It is extremely variable. I loved it!&lt;/p&gt;</a:t>
            </a:r>
            <a:endParaRPr sz="800"/>
          </a:p>
          <a:p>
            <a:pPr indent="0" lvl="0" marL="0" rtl="0" algn="l">
              <a:lnSpc>
                <a:spcPct val="115000"/>
              </a:lnSpc>
              <a:spcBef>
                <a:spcPts val="0"/>
              </a:spcBef>
              <a:spcAft>
                <a:spcPts val="0"/>
              </a:spcAft>
              <a:buNone/>
            </a:pPr>
            <a:r>
              <a:t/>
            </a:r>
            <a:endParaRPr b="1" i="1" sz="800"/>
          </a:p>
          <a:p>
            <a:pPr indent="0" lvl="0" marL="0" rtl="0" algn="l">
              <a:spcBef>
                <a:spcPts val="0"/>
              </a:spcBef>
              <a:spcAft>
                <a:spcPts val="0"/>
              </a:spcAft>
              <a:buNone/>
            </a:pPr>
            <a:r>
              <a:t/>
            </a:r>
            <a:endParaRPr>
              <a:latin typeface="Open Sans"/>
              <a:ea typeface="Open Sans"/>
              <a:cs typeface="Open Sans"/>
              <a:sym typeface="Open Sans"/>
            </a:endParaRPr>
          </a:p>
        </p:txBody>
      </p:sp>
      <p:sp>
        <p:nvSpPr>
          <p:cNvPr id="119" name="Google Shape;119;p19"/>
          <p:cNvSpPr txBox="1"/>
          <p:nvPr/>
        </p:nvSpPr>
        <p:spPr>
          <a:xfrm>
            <a:off x="7801925" y="1169400"/>
            <a:ext cx="827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D85C6"/>
                </a:solidFill>
                <a:latin typeface="Open Sans"/>
                <a:ea typeface="Open Sans"/>
                <a:cs typeface="Open Sans"/>
                <a:sym typeface="Open Sans"/>
              </a:rPr>
              <a:t>Metadata</a:t>
            </a:r>
            <a:endParaRPr b="1" sz="1000">
              <a:solidFill>
                <a:srgbClr val="3D85C6"/>
              </a:solidFill>
              <a:latin typeface="Open Sans"/>
              <a:ea typeface="Open Sans"/>
              <a:cs typeface="Open Sans"/>
              <a:sym typeface="Open Sans"/>
            </a:endParaRPr>
          </a:p>
        </p:txBody>
      </p:sp>
      <p:sp>
        <p:nvSpPr>
          <p:cNvPr id="120" name="Google Shape;120;p19"/>
          <p:cNvSpPr/>
          <p:nvPr/>
        </p:nvSpPr>
        <p:spPr>
          <a:xfrm>
            <a:off x="7620275" y="1488475"/>
            <a:ext cx="1252800" cy="500700"/>
          </a:xfrm>
          <a:prstGeom prst="roundRect">
            <a:avLst>
              <a:gd fmla="val 16667" name="adj"/>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Student ID</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Location</a:t>
            </a:r>
            <a:endParaRPr sz="800">
              <a:latin typeface="Open Sans"/>
              <a:ea typeface="Open Sans"/>
              <a:cs typeface="Open Sans"/>
              <a:sym typeface="Open Sans"/>
            </a:endParaRPr>
          </a:p>
        </p:txBody>
      </p:sp>
      <p:sp>
        <p:nvSpPr>
          <p:cNvPr id="121" name="Google Shape;121;p19"/>
          <p:cNvSpPr/>
          <p:nvPr/>
        </p:nvSpPr>
        <p:spPr>
          <a:xfrm>
            <a:off x="7620275" y="2117900"/>
            <a:ext cx="1252800" cy="660600"/>
          </a:xfrm>
          <a:prstGeom prst="roundRect">
            <a:avLst>
              <a:gd fmla="val 16667" name="adj"/>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Question ID</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Score</a:t>
            </a:r>
            <a:endParaRPr sz="800">
              <a:latin typeface="Open Sans"/>
              <a:ea typeface="Open Sans"/>
              <a:cs typeface="Open Sans"/>
              <a:sym typeface="Open Sans"/>
            </a:endParaRPr>
          </a:p>
          <a:p>
            <a:pPr indent="0" lvl="0" marL="0" rtl="0" algn="l">
              <a:spcBef>
                <a:spcPts val="0"/>
              </a:spcBef>
              <a:spcAft>
                <a:spcPts val="0"/>
              </a:spcAft>
              <a:buNone/>
            </a:pPr>
            <a:r>
              <a:rPr lang="en" sz="800">
                <a:solidFill>
                  <a:schemeClr val="accent3"/>
                </a:solidFill>
                <a:latin typeface="Open Sans"/>
                <a:ea typeface="Open Sans"/>
                <a:cs typeface="Open Sans"/>
                <a:sym typeface="Open Sans"/>
              </a:rPr>
              <a:t>Tags</a:t>
            </a:r>
            <a:endParaRPr sz="800">
              <a:solidFill>
                <a:schemeClr val="accent3"/>
              </a:solidFill>
              <a:latin typeface="Open Sans"/>
              <a:ea typeface="Open Sans"/>
              <a:cs typeface="Open Sans"/>
              <a:sym typeface="Open Sans"/>
            </a:endParaRPr>
          </a:p>
        </p:txBody>
      </p:sp>
      <p:cxnSp>
        <p:nvCxnSpPr>
          <p:cNvPr id="122" name="Google Shape;122;p19"/>
          <p:cNvCxnSpPr/>
          <p:nvPr/>
        </p:nvCxnSpPr>
        <p:spPr>
          <a:xfrm flipH="1">
            <a:off x="7379075" y="1586425"/>
            <a:ext cx="241200" cy="5100"/>
          </a:xfrm>
          <a:prstGeom prst="straightConnector1">
            <a:avLst/>
          </a:prstGeom>
          <a:noFill/>
          <a:ln cap="flat" cmpd="sng" w="19050">
            <a:solidFill>
              <a:srgbClr val="3D85C6"/>
            </a:solidFill>
            <a:prstDash val="solid"/>
            <a:round/>
            <a:headEnd len="med" w="med" type="none"/>
            <a:tailEnd len="med" w="med" type="none"/>
          </a:ln>
        </p:spPr>
      </p:cxnSp>
      <p:sp>
        <p:nvSpPr>
          <p:cNvPr id="123" name="Google Shape;123;p19"/>
          <p:cNvSpPr/>
          <p:nvPr/>
        </p:nvSpPr>
        <p:spPr>
          <a:xfrm>
            <a:off x="7350375" y="1554475"/>
            <a:ext cx="63900" cy="63900"/>
          </a:xfrm>
          <a:prstGeom prst="ellipse">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9"/>
          <p:cNvGrpSpPr/>
          <p:nvPr/>
        </p:nvGrpSpPr>
        <p:grpSpPr>
          <a:xfrm>
            <a:off x="7350375" y="2443821"/>
            <a:ext cx="269900" cy="63900"/>
            <a:chOff x="7502775" y="1706875"/>
            <a:chExt cx="269900" cy="63900"/>
          </a:xfrm>
        </p:grpSpPr>
        <p:cxnSp>
          <p:nvCxnSpPr>
            <p:cNvPr id="125" name="Google Shape;125;p19"/>
            <p:cNvCxnSpPr/>
            <p:nvPr/>
          </p:nvCxnSpPr>
          <p:spPr>
            <a:xfrm flipH="1">
              <a:off x="7531475" y="1738825"/>
              <a:ext cx="241200" cy="5100"/>
            </a:xfrm>
            <a:prstGeom prst="straightConnector1">
              <a:avLst/>
            </a:prstGeom>
            <a:noFill/>
            <a:ln cap="flat" cmpd="sng" w="19050">
              <a:solidFill>
                <a:srgbClr val="3D85C6"/>
              </a:solidFill>
              <a:prstDash val="solid"/>
              <a:round/>
              <a:headEnd len="med" w="med" type="none"/>
              <a:tailEnd len="med" w="med" type="none"/>
            </a:ln>
          </p:spPr>
        </p:cxnSp>
        <p:sp>
          <p:nvSpPr>
            <p:cNvPr id="126" name="Google Shape;126;p19"/>
            <p:cNvSpPr/>
            <p:nvPr/>
          </p:nvSpPr>
          <p:spPr>
            <a:xfrm>
              <a:off x="7502775" y="1706875"/>
              <a:ext cx="63900" cy="63900"/>
            </a:xfrm>
            <a:prstGeom prst="ellipse">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9"/>
          <p:cNvSpPr/>
          <p:nvPr/>
        </p:nvSpPr>
        <p:spPr>
          <a:xfrm>
            <a:off x="7649775" y="3047275"/>
            <a:ext cx="1252800" cy="660600"/>
          </a:xfrm>
          <a:prstGeom prst="roundRect">
            <a:avLst>
              <a:gd fmla="val 16667" name="adj"/>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Professional ID</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Location</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Industry</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Profession</a:t>
            </a:r>
            <a:endParaRPr sz="800">
              <a:latin typeface="Open Sans"/>
              <a:ea typeface="Open Sans"/>
              <a:cs typeface="Open Sans"/>
              <a:sym typeface="Open Sans"/>
            </a:endParaRPr>
          </a:p>
        </p:txBody>
      </p:sp>
      <p:grpSp>
        <p:nvGrpSpPr>
          <p:cNvPr id="128" name="Google Shape;128;p19"/>
          <p:cNvGrpSpPr/>
          <p:nvPr/>
        </p:nvGrpSpPr>
        <p:grpSpPr>
          <a:xfrm>
            <a:off x="7379875" y="3373196"/>
            <a:ext cx="269900" cy="63900"/>
            <a:chOff x="7502775" y="1706875"/>
            <a:chExt cx="269900" cy="63900"/>
          </a:xfrm>
        </p:grpSpPr>
        <p:cxnSp>
          <p:nvCxnSpPr>
            <p:cNvPr id="129" name="Google Shape;129;p19"/>
            <p:cNvCxnSpPr/>
            <p:nvPr/>
          </p:nvCxnSpPr>
          <p:spPr>
            <a:xfrm flipH="1">
              <a:off x="7531475" y="1738825"/>
              <a:ext cx="241200" cy="5100"/>
            </a:xfrm>
            <a:prstGeom prst="straightConnector1">
              <a:avLst/>
            </a:prstGeom>
            <a:noFill/>
            <a:ln cap="flat" cmpd="sng" w="19050">
              <a:solidFill>
                <a:srgbClr val="3D85C6"/>
              </a:solidFill>
              <a:prstDash val="solid"/>
              <a:round/>
              <a:headEnd len="med" w="med" type="none"/>
              <a:tailEnd len="med" w="med" type="none"/>
            </a:ln>
          </p:spPr>
        </p:cxnSp>
        <p:sp>
          <p:nvSpPr>
            <p:cNvPr id="130" name="Google Shape;130;p19"/>
            <p:cNvSpPr/>
            <p:nvPr/>
          </p:nvSpPr>
          <p:spPr>
            <a:xfrm>
              <a:off x="7502775" y="1706875"/>
              <a:ext cx="63900" cy="63900"/>
            </a:xfrm>
            <a:prstGeom prst="ellipse">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9"/>
          <p:cNvSpPr/>
          <p:nvPr/>
        </p:nvSpPr>
        <p:spPr>
          <a:xfrm>
            <a:off x="7679025" y="3824250"/>
            <a:ext cx="1252800" cy="660600"/>
          </a:xfrm>
          <a:prstGeom prst="roundRect">
            <a:avLst>
              <a:gd fmla="val 16667" name="adj"/>
            </a:avLst>
          </a:prstGeom>
          <a:solidFill>
            <a:srgbClr val="FFFFFF"/>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Answer ID</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Score</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Comments</a:t>
            </a:r>
            <a:endParaRPr sz="800">
              <a:latin typeface="Open Sans"/>
              <a:ea typeface="Open Sans"/>
              <a:cs typeface="Open Sans"/>
              <a:sym typeface="Open Sans"/>
            </a:endParaRPr>
          </a:p>
          <a:p>
            <a:pPr indent="0" lvl="0" marL="0" rtl="0" algn="l">
              <a:spcBef>
                <a:spcPts val="0"/>
              </a:spcBef>
              <a:spcAft>
                <a:spcPts val="0"/>
              </a:spcAft>
              <a:buNone/>
            </a:pPr>
            <a:r>
              <a:t/>
            </a:r>
            <a:endParaRPr sz="800">
              <a:latin typeface="Open Sans"/>
              <a:ea typeface="Open Sans"/>
              <a:cs typeface="Open Sans"/>
              <a:sym typeface="Open Sans"/>
            </a:endParaRPr>
          </a:p>
        </p:txBody>
      </p:sp>
      <p:grpSp>
        <p:nvGrpSpPr>
          <p:cNvPr id="132" name="Google Shape;132;p19"/>
          <p:cNvGrpSpPr/>
          <p:nvPr/>
        </p:nvGrpSpPr>
        <p:grpSpPr>
          <a:xfrm>
            <a:off x="7409125" y="4150171"/>
            <a:ext cx="269900" cy="63900"/>
            <a:chOff x="7502775" y="1706875"/>
            <a:chExt cx="269900" cy="63900"/>
          </a:xfrm>
        </p:grpSpPr>
        <p:cxnSp>
          <p:nvCxnSpPr>
            <p:cNvPr id="133" name="Google Shape;133;p19"/>
            <p:cNvCxnSpPr/>
            <p:nvPr/>
          </p:nvCxnSpPr>
          <p:spPr>
            <a:xfrm flipH="1">
              <a:off x="7531475" y="1738825"/>
              <a:ext cx="241200" cy="5100"/>
            </a:xfrm>
            <a:prstGeom prst="straightConnector1">
              <a:avLst/>
            </a:prstGeom>
            <a:noFill/>
            <a:ln cap="flat" cmpd="sng" w="19050">
              <a:solidFill>
                <a:srgbClr val="3D85C6"/>
              </a:solidFill>
              <a:prstDash val="solid"/>
              <a:round/>
              <a:headEnd len="med" w="med" type="none"/>
              <a:tailEnd len="med" w="med" type="none"/>
            </a:ln>
          </p:spPr>
        </p:cxnSp>
        <p:sp>
          <p:nvSpPr>
            <p:cNvPr id="134" name="Google Shape;134;p19"/>
            <p:cNvSpPr/>
            <p:nvPr/>
          </p:nvSpPr>
          <p:spPr>
            <a:xfrm>
              <a:off x="7502775" y="1706875"/>
              <a:ext cx="63900" cy="63900"/>
            </a:xfrm>
            <a:prstGeom prst="ellipse">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Industries + Topics</a:t>
            </a:r>
            <a:endParaRPr/>
          </a:p>
        </p:txBody>
      </p:sp>
      <p:sp>
        <p:nvSpPr>
          <p:cNvPr id="140" name="Google Shape;140;p20"/>
          <p:cNvSpPr txBox="1"/>
          <p:nvPr/>
        </p:nvSpPr>
        <p:spPr>
          <a:xfrm>
            <a:off x="1484150" y="1948650"/>
            <a:ext cx="6525600" cy="76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What industries are most represented?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What industries have the best answer quality?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What locations (both students and professionals)?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What schools?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for Summarization</a:t>
            </a:r>
            <a:endParaRPr/>
          </a:p>
        </p:txBody>
      </p:sp>
      <p:grpSp>
        <p:nvGrpSpPr>
          <p:cNvPr id="146" name="Google Shape;146;p21"/>
          <p:cNvGrpSpPr/>
          <p:nvPr/>
        </p:nvGrpSpPr>
        <p:grpSpPr>
          <a:xfrm>
            <a:off x="5632317" y="1189775"/>
            <a:ext cx="3305700" cy="3483050"/>
            <a:chOff x="5632317" y="1189775"/>
            <a:chExt cx="3305700" cy="3483050"/>
          </a:xfrm>
        </p:grpSpPr>
        <p:sp>
          <p:nvSpPr>
            <p:cNvPr id="147" name="Google Shape;147;p21"/>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       Remove special characters</a:t>
              </a:r>
              <a:endParaRPr>
                <a:solidFill>
                  <a:srgbClr val="FFFFFF"/>
                </a:solidFill>
                <a:latin typeface="Roboto"/>
                <a:ea typeface="Roboto"/>
                <a:cs typeface="Roboto"/>
                <a:sym typeface="Roboto"/>
              </a:endParaRPr>
            </a:p>
          </p:txBody>
        </p:sp>
        <p:sp>
          <p:nvSpPr>
            <p:cNvPr id="148" name="Google Shape;148;p2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Output: </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050">
                  <a:highlight>
                    <a:srgbClr val="FFFFFF"/>
                  </a:highlight>
                </a:rPr>
                <a:t>'hi you are asking a very interesting question  i am giving you two sites that will give you some of an explanation that may answer your question   let me know if this helps'</a:t>
              </a:r>
              <a:endParaRPr sz="1050">
                <a:highlight>
                  <a:srgbClr val="FFFFFF"/>
                </a:highlight>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p:txBody>
        </p:sp>
      </p:grpSp>
      <p:grpSp>
        <p:nvGrpSpPr>
          <p:cNvPr id="149" name="Google Shape;149;p21"/>
          <p:cNvGrpSpPr/>
          <p:nvPr/>
        </p:nvGrpSpPr>
        <p:grpSpPr>
          <a:xfrm>
            <a:off x="0" y="1189989"/>
            <a:ext cx="3546900" cy="3406736"/>
            <a:chOff x="0" y="1189989"/>
            <a:chExt cx="3546900" cy="3406736"/>
          </a:xfrm>
        </p:grpSpPr>
        <p:sp>
          <p:nvSpPr>
            <p:cNvPr id="150" name="Google Shape;150;p21"/>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Extract Text from HTML</a:t>
              </a:r>
              <a:endParaRPr>
                <a:solidFill>
                  <a:srgbClr val="FFFFFF"/>
                </a:solidFill>
                <a:latin typeface="Roboto"/>
                <a:ea typeface="Roboto"/>
                <a:cs typeface="Roboto"/>
                <a:sym typeface="Roboto"/>
              </a:endParaRPr>
            </a:p>
          </p:txBody>
        </p:sp>
        <p:sp>
          <p:nvSpPr>
            <p:cNvPr id="151" name="Google Shape;151;p21"/>
            <p:cNvSpPr txBox="1"/>
            <p:nvPr/>
          </p:nvSpPr>
          <p:spPr>
            <a:xfrm>
              <a:off x="101975" y="1969625"/>
              <a:ext cx="3149700" cy="26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Using BeautifulSoup package</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Input: </a:t>
              </a:r>
              <a:r>
                <a:rPr lang="en" sz="1050">
                  <a:highlight>
                    <a:srgbClr val="FFFFFF"/>
                  </a:highlight>
                </a:rPr>
                <a:t>'&lt;p&gt;Hi!&lt;/p&gt;\n&lt;p&gt;You are asking a very interesting question.  I am giving you two sites that will give you some of an explanation that may answer your question. &lt;/p&gt;\n&lt;p&gt;http://mathforum.org/dr.math/faq/faq.why.math.html&lt;/p&gt;&lt;p&gt;Let me know if this helps&lt;/p&gt;'</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rPr b="1" lang="en" sz="1200">
                  <a:latin typeface="Roboto"/>
                  <a:ea typeface="Roboto"/>
                  <a:cs typeface="Roboto"/>
                  <a:sym typeface="Roboto"/>
                </a:rPr>
                <a:t>Output: </a:t>
              </a:r>
              <a:r>
                <a:rPr lang="en" sz="1050">
                  <a:highlight>
                    <a:srgbClr val="FFFFFF"/>
                  </a:highlight>
                </a:rPr>
                <a:t>'Hi! You are asking a very interesting question.  I am giving you two sites that will give you some of an explanation that may answer your question.</a:t>
              </a:r>
              <a:r>
                <a:rPr lang="en" sz="1050">
                  <a:highlight>
                    <a:srgbClr val="FFFFFF"/>
                  </a:highlight>
                  <a:uFill>
                    <a:noFill/>
                  </a:uFill>
                  <a:hlinkClick r:id="rId3"/>
                </a:rPr>
                <a:t> </a:t>
              </a:r>
              <a:r>
                <a:rPr lang="en" sz="1050" u="sng">
                  <a:solidFill>
                    <a:srgbClr val="337AB7"/>
                  </a:solidFill>
                  <a:highlight>
                    <a:srgbClr val="FFFFFF"/>
                  </a:highlight>
                  <a:hlinkClick r:id="rId4"/>
                </a:rPr>
                <a:t>http://mathforum.org/dr.math/faq/faq.why.math.html</a:t>
              </a:r>
              <a:r>
                <a:rPr lang="en" sz="1050">
                  <a:highlight>
                    <a:srgbClr val="FFFFFF"/>
                  </a:highlight>
                  <a:uFill>
                    <a:noFill/>
                  </a:uFill>
                  <a:hlinkClick r:id="rId5"/>
                </a:rPr>
                <a:t> </a:t>
              </a:r>
              <a:r>
                <a:rPr lang="en" sz="1050">
                  <a:highlight>
                    <a:srgbClr val="FFFFFF"/>
                  </a:highlight>
                </a:rPr>
                <a:t>Let me know if this helps'</a:t>
              </a:r>
              <a:endParaRPr sz="1050">
                <a:highlight>
                  <a:srgbClr val="FFFFFF"/>
                </a:highlight>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p:txBody>
        </p:sp>
      </p:grpSp>
      <p:grpSp>
        <p:nvGrpSpPr>
          <p:cNvPr id="152" name="Google Shape;152;p21"/>
          <p:cNvGrpSpPr/>
          <p:nvPr/>
        </p:nvGrpSpPr>
        <p:grpSpPr>
          <a:xfrm>
            <a:off x="2944204" y="1189775"/>
            <a:ext cx="3305700" cy="3483050"/>
            <a:chOff x="2944204" y="1189775"/>
            <a:chExt cx="3305700" cy="3483050"/>
          </a:xfrm>
        </p:grpSpPr>
        <p:sp>
          <p:nvSpPr>
            <p:cNvPr id="153" name="Google Shape;153;p21"/>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Convert to lower-case and parse out URLs</a:t>
              </a:r>
              <a:endParaRPr>
                <a:solidFill>
                  <a:srgbClr val="FFFFFF"/>
                </a:solidFill>
                <a:latin typeface="Roboto"/>
                <a:ea typeface="Roboto"/>
                <a:cs typeface="Roboto"/>
                <a:sym typeface="Roboto"/>
              </a:endParaRPr>
            </a:p>
          </p:txBody>
        </p:sp>
        <p:sp>
          <p:nvSpPr>
            <p:cNvPr id="154" name="Google Shape;154;p21"/>
            <p:cNvSpPr txBox="1"/>
            <p:nvPr/>
          </p:nvSpPr>
          <p:spPr>
            <a:xfrm>
              <a:off x="3478950" y="2057125"/>
              <a:ext cx="2469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URLs don’t work well in summarization, but we will store them separately in a “Recommended links” section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Output: </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050">
                  <a:highlight>
                    <a:srgbClr val="FFFFFF"/>
                  </a:highlight>
                </a:rPr>
                <a:t>'hi! you are asking a very interesting question.  i am giving you two sites that will give you some of an explanation that may answer your question.   let me know if this helps'</a:t>
              </a:r>
              <a:endParaRPr sz="1050">
                <a:highlight>
                  <a:srgbClr val="FFFFFF"/>
                </a:highlight>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p:txBody>
        </p:sp>
      </p:grpSp>
      <p:pic>
        <p:nvPicPr>
          <p:cNvPr id="155" name="Google Shape;155;p21"/>
          <p:cNvPicPr preferRelativeResize="0"/>
          <p:nvPr/>
        </p:nvPicPr>
        <p:blipFill>
          <a:blip r:embed="rId6">
            <a:alphaModFix/>
          </a:blip>
          <a:stretch>
            <a:fillRect/>
          </a:stretch>
        </p:blipFill>
        <p:spPr>
          <a:xfrm>
            <a:off x="6236225" y="3547476"/>
            <a:ext cx="2748475" cy="147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