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589" r:id="rId1"/>
  </p:sldMasterIdLst>
  <p:notesMasterIdLst>
    <p:notesMasterId r:id="rId24"/>
  </p:notesMasterIdLst>
  <p:handoutMasterIdLst>
    <p:handoutMasterId r:id="rId25"/>
  </p:handoutMasterIdLst>
  <p:sldIdLst>
    <p:sldId id="263" r:id="rId2"/>
    <p:sldId id="268" r:id="rId3"/>
    <p:sldId id="272" r:id="rId4"/>
    <p:sldId id="280" r:id="rId5"/>
    <p:sldId id="281" r:id="rId6"/>
    <p:sldId id="283" r:id="rId7"/>
    <p:sldId id="284" r:id="rId8"/>
    <p:sldId id="285" r:id="rId9"/>
    <p:sldId id="286" r:id="rId10"/>
    <p:sldId id="288" r:id="rId11"/>
    <p:sldId id="291" r:id="rId12"/>
    <p:sldId id="290" r:id="rId13"/>
    <p:sldId id="287" r:id="rId14"/>
    <p:sldId id="274" r:id="rId15"/>
    <p:sldId id="295" r:id="rId16"/>
    <p:sldId id="296" r:id="rId17"/>
    <p:sldId id="300" r:id="rId18"/>
    <p:sldId id="297" r:id="rId19"/>
    <p:sldId id="298" r:id="rId20"/>
    <p:sldId id="259" r:id="rId21"/>
    <p:sldId id="301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orient="horz" pos="2952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0" autoAdjust="0"/>
  </p:normalViewPr>
  <p:slideViewPr>
    <p:cSldViewPr snapToGrid="0">
      <p:cViewPr varScale="1">
        <p:scale>
          <a:sx n="67" d="100"/>
          <a:sy n="67" d="100"/>
        </p:scale>
        <p:origin x="888" y="60"/>
      </p:cViewPr>
      <p:guideLst>
        <p:guide orient="horz" pos="984"/>
        <p:guide pos="336"/>
        <p:guide pos="5664"/>
        <p:guide orient="horz"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ECEB3-D959-4343-9514-87D34187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B71-25B7-4957-A433-CBF0F8B1C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F12C-7933-40AC-B925-AFD35531BB5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72480-2226-4355-9A55-C0C075F5A6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3351-1447-4AC6-A2AD-C17C880143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73864-F39B-4CEC-9D0A-29A3380C1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4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0967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53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64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03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333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26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69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2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1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9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18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86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2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6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7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0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1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0" r:id="rId1"/>
    <p:sldLayoutId id="2147484591" r:id="rId2"/>
    <p:sldLayoutId id="2147484592" r:id="rId3"/>
    <p:sldLayoutId id="2147484593" r:id="rId4"/>
    <p:sldLayoutId id="2147484594" r:id="rId5"/>
    <p:sldLayoutId id="2147484595" r:id="rId6"/>
    <p:sldLayoutId id="2147484596" r:id="rId7"/>
    <p:sldLayoutId id="2147484597" r:id="rId8"/>
    <p:sldLayoutId id="2147484598" r:id="rId9"/>
    <p:sldLayoutId id="2147484599" r:id="rId10"/>
    <p:sldLayoutId id="2147484600" r:id="rId11"/>
    <p:sldLayoutId id="2147484601" r:id="rId12"/>
    <p:sldLayoutId id="2147484602" r:id="rId13"/>
    <p:sldLayoutId id="2147484603" r:id="rId14"/>
    <p:sldLayoutId id="2147484604" r:id="rId15"/>
    <p:sldLayoutId id="2147484605" r:id="rId16"/>
    <p:sldLayoutId id="2147484606" r:id="rId17"/>
    <p:sldLayoutId id="214748460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ezabid/zillow-all-homes-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bea.gov/data/economic-accounts/regional" TargetMode="External"/><Relationship Id="rId4" Type="http://schemas.openxmlformats.org/officeDocument/2006/relationships/hyperlink" Target="https://www.census.gov/data/datasets/time-series/demo/popest/2010s-total-cities-and-tow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3AED-E180-46C3-8306-88E15649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1894987"/>
            <a:ext cx="7972147" cy="122995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Sitka Banner" panose="02000505000000020004" pitchFamily="2" charset="0"/>
                <a:cs typeface="Times New Roman" panose="02020603050405020304" pitchFamily="18" charset="0"/>
              </a:rPr>
              <a:t>Houston vs Chicago Housing Price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419C99-7128-4920-B3D7-B64E56C72A6C}"/>
              </a:ext>
            </a:extLst>
          </p:cNvPr>
          <p:cNvSpPr txBox="1">
            <a:spLocks/>
          </p:cNvSpPr>
          <p:nvPr/>
        </p:nvSpPr>
        <p:spPr>
          <a:xfrm>
            <a:off x="864268" y="3952189"/>
            <a:ext cx="7415463" cy="133648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Grace Yu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10/10/2020</a:t>
            </a:r>
          </a:p>
        </p:txBody>
      </p:sp>
    </p:spTree>
    <p:extLst>
      <p:ext uri="{BB962C8B-B14F-4D97-AF65-F5344CB8AC3E}">
        <p14:creationId xmlns:p14="http://schemas.microsoft.com/office/powerpoint/2010/main" val="10710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27A-CA1E-45FA-A144-6E81EEB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" y="838201"/>
            <a:ext cx="8516043" cy="31410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House Price = -38699.16*GDP+61567.69*Total_Employment-1527.66*Population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DABD89-B9AB-47E0-9DF1-53EFA6EC940F}"/>
              </a:ext>
            </a:extLst>
          </p:cNvPr>
          <p:cNvSpPr txBox="1">
            <a:spLocks/>
          </p:cNvSpPr>
          <p:nvPr/>
        </p:nvSpPr>
        <p:spPr>
          <a:xfrm>
            <a:off x="2009422" y="46293"/>
            <a:ext cx="7134578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0" dirty="0">
                <a:latin typeface="Modern No. 20" panose="02070704070505020303" pitchFamily="18" charset="0"/>
              </a:rPr>
              <a:t>Model1 – Multi-variable Linear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991BB6-D395-4DBE-B009-EE49A6EA919F}"/>
              </a:ext>
            </a:extLst>
          </p:cNvPr>
          <p:cNvSpPr txBox="1">
            <a:spLocks/>
          </p:cNvSpPr>
          <p:nvPr/>
        </p:nvSpPr>
        <p:spPr>
          <a:xfrm>
            <a:off x="831890" y="1339029"/>
            <a:ext cx="3114262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6F35C1-099F-488E-A765-4299F3FF335E}"/>
              </a:ext>
            </a:extLst>
          </p:cNvPr>
          <p:cNvSpPr txBox="1">
            <a:spLocks/>
          </p:cNvSpPr>
          <p:nvPr/>
        </p:nvSpPr>
        <p:spPr>
          <a:xfrm>
            <a:off x="165025" y="5942379"/>
            <a:ext cx="8826575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+mn-lt"/>
              </a:rPr>
              <a:t>Data sources: 17 data points , Training: 75%, instances (12), Testing: 25%, instances (5)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E0D8E-5329-4607-A92D-10F382502EAC}"/>
              </a:ext>
            </a:extLst>
          </p:cNvPr>
          <p:cNvSpPr txBox="1"/>
          <p:nvPr/>
        </p:nvSpPr>
        <p:spPr>
          <a:xfrm>
            <a:off x="230" y="66310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9942517-2999-4184-9EC4-DFC7030B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11" y="1533427"/>
            <a:ext cx="6476190" cy="42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2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27A-CA1E-45FA-A144-6E81EEB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797" y="838201"/>
            <a:ext cx="4146406" cy="27118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House Price = 0.00042*GDP-695.3363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991BB6-D395-4DBE-B009-EE49A6EA919F}"/>
              </a:ext>
            </a:extLst>
          </p:cNvPr>
          <p:cNvSpPr txBox="1">
            <a:spLocks/>
          </p:cNvSpPr>
          <p:nvPr/>
        </p:nvSpPr>
        <p:spPr>
          <a:xfrm>
            <a:off x="831890" y="1339029"/>
            <a:ext cx="3114262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64A86C-05BE-4278-9E0A-52F27C298B90}"/>
              </a:ext>
            </a:extLst>
          </p:cNvPr>
          <p:cNvSpPr txBox="1">
            <a:spLocks/>
          </p:cNvSpPr>
          <p:nvPr/>
        </p:nvSpPr>
        <p:spPr>
          <a:xfrm>
            <a:off x="1837945" y="5935988"/>
            <a:ext cx="3219475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+mn-lt"/>
              </a:rPr>
              <a:t>Better Fit</a:t>
            </a:r>
          </a:p>
          <a:p>
            <a:r>
              <a:rPr lang="en-US" sz="1800" dirty="0">
                <a:latin typeface="+mn-lt"/>
              </a:rPr>
              <a:t>The simpler the better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ED818C1-C038-45BE-B774-B199CA48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7" y="1526397"/>
            <a:ext cx="6476190" cy="42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E4E1414-AB4C-4413-B2B8-A09C6AF7B184}"/>
              </a:ext>
            </a:extLst>
          </p:cNvPr>
          <p:cNvSpPr txBox="1">
            <a:spLocks/>
          </p:cNvSpPr>
          <p:nvPr/>
        </p:nvSpPr>
        <p:spPr>
          <a:xfrm>
            <a:off x="2009422" y="46293"/>
            <a:ext cx="7134578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0" dirty="0">
                <a:latin typeface="Modern No. 20" panose="02070704070505020303" pitchFamily="18" charset="0"/>
              </a:rPr>
              <a:t>Model2 – Single-variable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C75E9-FAE8-4072-8FC2-ABE4D7DE279C}"/>
              </a:ext>
            </a:extLst>
          </p:cNvPr>
          <p:cNvSpPr txBox="1"/>
          <p:nvPr/>
        </p:nvSpPr>
        <p:spPr>
          <a:xfrm>
            <a:off x="0" y="46293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93A91D3-CB98-493B-AC96-1F2EA31C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921194"/>
            <a:ext cx="8890000" cy="286717"/>
          </a:xfr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House Price = -11176.31*GDP+12039.75*Total_Employment-9225.55*Population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215AC7F-FC52-401A-A5F8-1ED125ED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527214"/>
            <a:ext cx="6476190" cy="42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8E27E-5077-4343-82E9-BACD3BDA97FA}"/>
              </a:ext>
            </a:extLst>
          </p:cNvPr>
          <p:cNvSpPr txBox="1">
            <a:spLocks/>
          </p:cNvSpPr>
          <p:nvPr/>
        </p:nvSpPr>
        <p:spPr>
          <a:xfrm>
            <a:off x="2009422" y="46293"/>
            <a:ext cx="7134578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0" dirty="0">
                <a:latin typeface="Modern No. 20" panose="02070704070505020303" pitchFamily="18" charset="0"/>
              </a:rPr>
              <a:t>Model1 – Multi-variable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CAE7E-F020-43FF-B936-DF1855722B05}"/>
              </a:ext>
            </a:extLst>
          </p:cNvPr>
          <p:cNvSpPr txBox="1"/>
          <p:nvPr/>
        </p:nvSpPr>
        <p:spPr>
          <a:xfrm>
            <a:off x="230" y="66310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Quattrocento Sans"/>
              </a:rPr>
              <a:t>CHICAGO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0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F78AA-6459-43C3-B5D4-2F6015B7A617}"/>
              </a:ext>
            </a:extLst>
          </p:cNvPr>
          <p:cNvSpPr txBox="1"/>
          <p:nvPr/>
        </p:nvSpPr>
        <p:spPr>
          <a:xfrm>
            <a:off x="2731884" y="-62772"/>
            <a:ext cx="4658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dern No. 20" panose="02070704070505020303" pitchFamily="18" charset="0"/>
              </a:rPr>
              <a:t>Time series analysis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84F822-C3CE-43B8-BDAE-ECFABD295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7" y="1235992"/>
            <a:ext cx="7750206" cy="297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8;p1">
            <a:extLst>
              <a:ext uri="{FF2B5EF4-FFF2-40B4-BE49-F238E27FC236}">
                <a16:creationId xmlns:a16="http://schemas.microsoft.com/office/drawing/2014/main" id="{A89499EF-4D13-46D3-829B-70CF7ADCD76C}"/>
              </a:ext>
            </a:extLst>
          </p:cNvPr>
          <p:cNvSpPr txBox="1"/>
          <p:nvPr/>
        </p:nvSpPr>
        <p:spPr>
          <a:xfrm>
            <a:off x="1752600" y="4688289"/>
            <a:ext cx="7239000" cy="168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 seasonality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There is a low frequency trend</a:t>
            </a:r>
            <a:endParaRPr lang="en-US" sz="20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6393B-F27E-4616-9396-56470692459B}"/>
              </a:ext>
            </a:extLst>
          </p:cNvPr>
          <p:cNvSpPr txBox="1"/>
          <p:nvPr/>
        </p:nvSpPr>
        <p:spPr>
          <a:xfrm>
            <a:off x="4571999" y="2724139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312E9-42CB-4653-84F6-8DCA7C07F4D6}"/>
              </a:ext>
            </a:extLst>
          </p:cNvPr>
          <p:cNvSpPr txBox="1"/>
          <p:nvPr/>
        </p:nvSpPr>
        <p:spPr>
          <a:xfrm>
            <a:off x="3017295" y="1767028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286141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531DC-F06C-410C-902B-AE8C73B8F89E}"/>
              </a:ext>
            </a:extLst>
          </p:cNvPr>
          <p:cNvSpPr txBox="1"/>
          <p:nvPr/>
        </p:nvSpPr>
        <p:spPr>
          <a:xfrm>
            <a:off x="579452" y="643244"/>
            <a:ext cx="575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Rolling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Statistics</a:t>
            </a: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5" name="Google Shape;46;p1">
            <a:extLst>
              <a:ext uri="{FF2B5EF4-FFF2-40B4-BE49-F238E27FC236}">
                <a16:creationId xmlns:a16="http://schemas.microsoft.com/office/drawing/2014/main" id="{0B028849-5AA7-4A7E-BCA8-A5E2D6782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6947" y="58422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800" dirty="0">
                <a:solidFill>
                  <a:srgbClr val="29748D"/>
                </a:solidFill>
                <a:latin typeface="Modern Love" panose="04090805081005020601" pitchFamily="82" charset="0"/>
                <a:ea typeface="Quattrocento Sans"/>
                <a:cs typeface="Quattrocento Sans"/>
                <a:sym typeface="Quattrocento Sans"/>
              </a:rPr>
              <a:t>     </a:t>
            </a:r>
            <a:r>
              <a:rPr lang="en-AU" sz="2800" dirty="0">
                <a:solidFill>
                  <a:schemeClr val="tx1"/>
                </a:solidFill>
                <a:latin typeface="Modern No. 20" panose="02070704070505020303" pitchFamily="18" charset="0"/>
                <a:ea typeface="Quattrocento Sans"/>
                <a:cs typeface="Quattrocento Sans"/>
                <a:sym typeface="Quattrocento Sans"/>
              </a:rPr>
              <a:t>Data Stationary or Non-Stationary</a:t>
            </a:r>
            <a:endParaRPr sz="28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BD56E6-5AEE-4D4D-9B4E-22F65A833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2" y="1111632"/>
            <a:ext cx="3752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C4DFEDE-4296-4C7E-975E-75569C79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02" y="1111632"/>
            <a:ext cx="3752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0C398-03B7-4E05-9E73-02852D49F6D3}"/>
              </a:ext>
            </a:extLst>
          </p:cNvPr>
          <p:cNvSpPr txBox="1"/>
          <p:nvPr/>
        </p:nvSpPr>
        <p:spPr>
          <a:xfrm>
            <a:off x="579452" y="3903277"/>
            <a:ext cx="575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Augmented Dickey-Fuller Test</a:t>
            </a: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165CA2A-C516-425D-8D29-88771102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7" y="4549654"/>
            <a:ext cx="3062796" cy="92333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ADF Statistic: -2.743111756487362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p-value: 0.0668705107489899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Critical Values: 1%: -3.4541800885158525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         5%: -2.872031361137725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         10%: -2.5723603999791473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E44A517-B4AF-4B70-8797-02AE6A8F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373" y="4549654"/>
            <a:ext cx="3302493" cy="92333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ADF Statistic: -0.2864468062292527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p-value: 0.927402056623277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Critical Values: 1%: -3.4541800885158525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5%: -2.872031361137725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10%: -2.5723603999791473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Google Shape;46;p1">
            <a:extLst>
              <a:ext uri="{FF2B5EF4-FFF2-40B4-BE49-F238E27FC236}">
                <a16:creationId xmlns:a16="http://schemas.microsoft.com/office/drawing/2014/main" id="{FE7AB2A6-71FC-4071-8AB2-5E205547CF77}"/>
              </a:ext>
            </a:extLst>
          </p:cNvPr>
          <p:cNvSpPr txBox="1">
            <a:spLocks/>
          </p:cNvSpPr>
          <p:nvPr/>
        </p:nvSpPr>
        <p:spPr>
          <a:xfrm>
            <a:off x="838939" y="5746368"/>
            <a:ext cx="2698812" cy="46838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b="1" dirty="0">
                <a:solidFill>
                  <a:srgbClr val="29748D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   </a:t>
            </a:r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Stationary?</a:t>
            </a:r>
            <a:endParaRPr lang="en-A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46;p1">
            <a:extLst>
              <a:ext uri="{FF2B5EF4-FFF2-40B4-BE49-F238E27FC236}">
                <a16:creationId xmlns:a16="http://schemas.microsoft.com/office/drawing/2014/main" id="{C7BDA42B-AD45-466E-8CE2-91C4A600C0E4}"/>
              </a:ext>
            </a:extLst>
          </p:cNvPr>
          <p:cNvSpPr txBox="1">
            <a:spLocks/>
          </p:cNvSpPr>
          <p:nvPr/>
        </p:nvSpPr>
        <p:spPr>
          <a:xfrm>
            <a:off x="4761851" y="5748884"/>
            <a:ext cx="3149536" cy="46838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b="1" dirty="0">
                <a:solidFill>
                  <a:srgbClr val="29748D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   </a:t>
            </a:r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Non-Stationary?</a:t>
            </a:r>
            <a:endParaRPr lang="en-A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1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9D51F64-AB23-4CB5-A171-2904A42F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910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962AB2D-7A88-4E77-B482-3FBE0EED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682816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1C2CF88D-338B-448E-82AA-EE7767765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646203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CE34A848-917E-4E75-AB16-3008B4DCF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65" y="435879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AA933112-AB8C-41C8-94F3-B1EAAE5F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" y="4257436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00F188-9538-4384-AB21-3FC20C8AC512}"/>
              </a:ext>
            </a:extLst>
          </p:cNvPr>
          <p:cNvSpPr txBox="1">
            <a:spLocks/>
          </p:cNvSpPr>
          <p:nvPr/>
        </p:nvSpPr>
        <p:spPr>
          <a:xfrm>
            <a:off x="1628845" y="45139"/>
            <a:ext cx="542783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27BB15-8D31-4B7A-AB80-743E5B96E74D}"/>
              </a:ext>
            </a:extLst>
          </p:cNvPr>
          <p:cNvSpPr txBox="1">
            <a:spLocks/>
          </p:cNvSpPr>
          <p:nvPr/>
        </p:nvSpPr>
        <p:spPr>
          <a:xfrm>
            <a:off x="6888354" y="1335434"/>
            <a:ext cx="1291485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mean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977FD0-521F-41D3-8715-14B24AF025FF}"/>
              </a:ext>
            </a:extLst>
          </p:cNvPr>
          <p:cNvSpPr txBox="1">
            <a:spLocks/>
          </p:cNvSpPr>
          <p:nvPr/>
        </p:nvSpPr>
        <p:spPr>
          <a:xfrm>
            <a:off x="5581118" y="4160803"/>
            <a:ext cx="2327787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exponential decay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1042F26-22D9-484C-96A8-02D09ABDB1D4}"/>
              </a:ext>
            </a:extLst>
          </p:cNvPr>
          <p:cNvSpPr txBox="1">
            <a:spLocks/>
          </p:cNvSpPr>
          <p:nvPr/>
        </p:nvSpPr>
        <p:spPr>
          <a:xfrm>
            <a:off x="1628845" y="4015178"/>
            <a:ext cx="1572378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time shift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396EDF8-2E55-4377-9D81-63A0AAF84C66}"/>
              </a:ext>
            </a:extLst>
          </p:cNvPr>
          <p:cNvSpPr/>
          <p:nvPr/>
        </p:nvSpPr>
        <p:spPr>
          <a:xfrm rot="10800000">
            <a:off x="8249916" y="5616095"/>
            <a:ext cx="767752" cy="273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41C3ED-4902-4BBF-BB65-808EF0CFDB65}"/>
              </a:ext>
            </a:extLst>
          </p:cNvPr>
          <p:cNvSpPr txBox="1">
            <a:spLocks/>
          </p:cNvSpPr>
          <p:nvPr/>
        </p:nvSpPr>
        <p:spPr>
          <a:xfrm>
            <a:off x="8349958" y="5322182"/>
            <a:ext cx="820989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AF995-6C43-4DB4-9445-93EF451AC8D5}"/>
              </a:ext>
            </a:extLst>
          </p:cNvPr>
          <p:cNvSpPr txBox="1"/>
          <p:nvPr/>
        </p:nvSpPr>
        <p:spPr>
          <a:xfrm>
            <a:off x="7260981" y="23159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4BE350-57B1-4C63-8EFB-4A1D6831FEF7}"/>
              </a:ext>
            </a:extLst>
          </p:cNvPr>
          <p:cNvSpPr txBox="1">
            <a:spLocks/>
          </p:cNvSpPr>
          <p:nvPr/>
        </p:nvSpPr>
        <p:spPr>
          <a:xfrm>
            <a:off x="4616541" y="414526"/>
            <a:ext cx="542783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22438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>
            <a:extLst>
              <a:ext uri="{FF2B5EF4-FFF2-40B4-BE49-F238E27FC236}">
                <a16:creationId xmlns:a16="http://schemas.microsoft.com/office/drawing/2014/main" id="{2F8C381E-61FF-4955-A799-F375E5A7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" y="1253895"/>
            <a:ext cx="6922666" cy="46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B633C6B-1660-474F-9267-5EE2E49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956" y="124177"/>
            <a:ext cx="9335911" cy="298327"/>
          </a:xfrm>
        </p:spPr>
        <p:txBody>
          <a:bodyPr/>
          <a:lstStyle/>
          <a:p>
            <a:pPr algn="ctr"/>
            <a: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Integrated Moving Average Model 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20132-244A-403F-8930-339AAB6FCAD1}"/>
              </a:ext>
            </a:extLst>
          </p:cNvPr>
          <p:cNvSpPr txBox="1"/>
          <p:nvPr/>
        </p:nvSpPr>
        <p:spPr>
          <a:xfrm>
            <a:off x="7239000" y="607367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A2956-DC84-42D4-A843-11B7858C075F}"/>
              </a:ext>
            </a:extLst>
          </p:cNvPr>
          <p:cNvSpPr txBox="1"/>
          <p:nvPr/>
        </p:nvSpPr>
        <p:spPr>
          <a:xfrm>
            <a:off x="279399" y="6013526"/>
            <a:ext cx="457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medium-content-sans-serif-font"/>
              </a:rPr>
              <a:t>ARIMA Model (1,1,1)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CCACE3B-7A09-4070-9089-75A1FDC6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197450"/>
            <a:ext cx="4391378" cy="28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4FEF7CF-F538-42B4-BFCC-9AD6D764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32" y="3847890"/>
            <a:ext cx="4284168" cy="28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3F58585-A05B-43EC-8B51-7ACA5CE6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180622"/>
            <a:ext cx="8816656" cy="298327"/>
          </a:xfrm>
        </p:spPr>
        <p:txBody>
          <a:bodyPr/>
          <a:lstStyle/>
          <a:p>
            <a:pPr algn="ctr"/>
            <a: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 Model parameter selection</a:t>
            </a:r>
            <a:b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A1F507-402F-4173-AD9C-BFE732498FC1}"/>
              </a:ext>
            </a:extLst>
          </p:cNvPr>
          <p:cNvSpPr txBox="1">
            <a:spLocks/>
          </p:cNvSpPr>
          <p:nvPr/>
        </p:nvSpPr>
        <p:spPr>
          <a:xfrm>
            <a:off x="2799644" y="838199"/>
            <a:ext cx="1501424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74B18-FF54-4604-A5C9-627A2ACC0C70}"/>
              </a:ext>
            </a:extLst>
          </p:cNvPr>
          <p:cNvSpPr txBox="1"/>
          <p:nvPr/>
        </p:nvSpPr>
        <p:spPr>
          <a:xfrm>
            <a:off x="7391400" y="687303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792AA-D42A-4440-8DA1-8B4B4100A2AE}"/>
              </a:ext>
            </a:extLst>
          </p:cNvPr>
          <p:cNvSpPr txBox="1">
            <a:spLocks/>
          </p:cNvSpPr>
          <p:nvPr/>
        </p:nvSpPr>
        <p:spPr>
          <a:xfrm>
            <a:off x="6480527" y="3429000"/>
            <a:ext cx="1252362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difference</a:t>
            </a:r>
          </a:p>
        </p:txBody>
      </p:sp>
    </p:spTree>
    <p:extLst>
      <p:ext uri="{BB962C8B-B14F-4D97-AF65-F5344CB8AC3E}">
        <p14:creationId xmlns:p14="http://schemas.microsoft.com/office/powerpoint/2010/main" val="34913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CBDFEA72-3F8B-43DC-99B7-923F2569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078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27BB15-8D31-4B7A-AB80-743E5B96E74D}"/>
              </a:ext>
            </a:extLst>
          </p:cNvPr>
          <p:cNvSpPr txBox="1">
            <a:spLocks/>
          </p:cNvSpPr>
          <p:nvPr/>
        </p:nvSpPr>
        <p:spPr>
          <a:xfrm>
            <a:off x="6735703" y="1388793"/>
            <a:ext cx="1291485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mean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41C3ED-4902-4BBF-BB65-808EF0CFDB65}"/>
              </a:ext>
            </a:extLst>
          </p:cNvPr>
          <p:cNvSpPr txBox="1">
            <a:spLocks/>
          </p:cNvSpPr>
          <p:nvPr/>
        </p:nvSpPr>
        <p:spPr>
          <a:xfrm>
            <a:off x="3339294" y="27835"/>
            <a:ext cx="3676650" cy="5258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this better than the original data</a:t>
            </a:r>
          </a:p>
        </p:txBody>
      </p:sp>
      <p:pic>
        <p:nvPicPr>
          <p:cNvPr id="16392" name="Picture 8">
            <a:extLst>
              <a:ext uri="{FF2B5EF4-FFF2-40B4-BE49-F238E27FC236}">
                <a16:creationId xmlns:a16="http://schemas.microsoft.com/office/drawing/2014/main" id="{8C9F5702-BCC1-4084-9966-AC0B36380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88" y="4391092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E5299F1D-8C84-4E71-9ECB-D9D21FCB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6" y="4391092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0DA1B701-A115-42EE-B1A8-B00BFEAC2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94607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EC5CA639-6A89-41AE-8F6E-DDC9BCC0E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38" y="1643303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1042F26-22D9-484C-96A8-02D09ABDB1D4}"/>
              </a:ext>
            </a:extLst>
          </p:cNvPr>
          <p:cNvSpPr txBox="1">
            <a:spLocks/>
          </p:cNvSpPr>
          <p:nvPr/>
        </p:nvSpPr>
        <p:spPr>
          <a:xfrm>
            <a:off x="1247022" y="4127055"/>
            <a:ext cx="1572378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time shift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977FD0-521F-41D3-8715-14B24AF025FF}"/>
              </a:ext>
            </a:extLst>
          </p:cNvPr>
          <p:cNvSpPr txBox="1">
            <a:spLocks/>
          </p:cNvSpPr>
          <p:nvPr/>
        </p:nvSpPr>
        <p:spPr>
          <a:xfrm>
            <a:off x="5852051" y="4157903"/>
            <a:ext cx="2327787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exponential decay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2D9ED-4D88-4F71-B9F8-06EF088645DF}"/>
              </a:ext>
            </a:extLst>
          </p:cNvPr>
          <p:cNvSpPr txBox="1"/>
          <p:nvPr/>
        </p:nvSpPr>
        <p:spPr>
          <a:xfrm>
            <a:off x="7260981" y="23159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CHICAGO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91A41A-7A63-4400-908C-2FC1156588E3}"/>
              </a:ext>
            </a:extLst>
          </p:cNvPr>
          <p:cNvSpPr txBox="1">
            <a:spLocks/>
          </p:cNvSpPr>
          <p:nvPr/>
        </p:nvSpPr>
        <p:spPr>
          <a:xfrm>
            <a:off x="1635630" y="52309"/>
            <a:ext cx="542783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4E6C1D-8249-4016-9976-1C09FBCBFE48}"/>
              </a:ext>
            </a:extLst>
          </p:cNvPr>
          <p:cNvSpPr txBox="1">
            <a:spLocks/>
          </p:cNvSpPr>
          <p:nvPr/>
        </p:nvSpPr>
        <p:spPr>
          <a:xfrm>
            <a:off x="4656602" y="686857"/>
            <a:ext cx="542783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12932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6256407-DF09-429E-97CD-3F6B9164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16" y="4883849"/>
            <a:ext cx="2989429" cy="197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3333EC57-C43C-4A72-B64F-780485B5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808"/>
            <a:ext cx="6855178" cy="46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328A59-DE95-4087-BFF8-10E3A42D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180622"/>
            <a:ext cx="8816656" cy="298327"/>
          </a:xfrm>
        </p:spPr>
        <p:txBody>
          <a:bodyPr/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medium-content-sans-serif-font"/>
              </a:rPr>
              <a:t>Autoregressive Integrated Moving Average Model - </a:t>
            </a:r>
            <a:r>
              <a:rPr lang="en-US" sz="2400" b="1" i="0" dirty="0">
                <a:solidFill>
                  <a:srgbClr val="0000FF"/>
                </a:solidFill>
                <a:effectLst/>
                <a:latin typeface="medium-content-sans-serif-font"/>
              </a:rPr>
              <a:t>Chicago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ans-serif-font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EA7D8-28B7-4124-9232-094F66F14A10}"/>
              </a:ext>
            </a:extLst>
          </p:cNvPr>
          <p:cNvSpPr txBox="1"/>
          <p:nvPr/>
        </p:nvSpPr>
        <p:spPr>
          <a:xfrm>
            <a:off x="279399" y="6013526"/>
            <a:ext cx="457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medium-content-sans-serif-font"/>
              </a:rPr>
              <a:t>ARIMA Model (1,1,1)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92390" y="7757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>
                <a:solidFill>
                  <a:schemeClr val="tx1"/>
                </a:solidFill>
                <a:latin typeface="Modern No. 20" panose="02070704070505020303" pitchFamily="18" charset="0"/>
                <a:ea typeface="Quattrocento Sans"/>
                <a:cs typeface="Quattrocento Sans"/>
                <a:sym typeface="Quattrocento Sans"/>
              </a:rPr>
              <a:t>Motivation</a:t>
            </a:r>
            <a:endParaRPr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B1CB64-E86B-43B4-A32B-FF1C3B0E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9" y="855805"/>
            <a:ext cx="7750206" cy="297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19B0C53-DD76-4F62-8CE7-45862776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58" y="4114864"/>
            <a:ext cx="4732139" cy="25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AD4258C-5702-40B0-AA20-0ED8CB2976F9}"/>
              </a:ext>
            </a:extLst>
          </p:cNvPr>
          <p:cNvSpPr/>
          <p:nvPr/>
        </p:nvSpPr>
        <p:spPr>
          <a:xfrm>
            <a:off x="2008573" y="5348534"/>
            <a:ext cx="97654" cy="58592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F2C6780-F6C3-4E83-987B-38659BAAA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14" y="4141787"/>
            <a:ext cx="38576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2F01C44-6C45-4DE7-B8FA-6EFFEAADEDC9}"/>
              </a:ext>
            </a:extLst>
          </p:cNvPr>
          <p:cNvSpPr/>
          <p:nvPr/>
        </p:nvSpPr>
        <p:spPr>
          <a:xfrm>
            <a:off x="1605268" y="5171547"/>
            <a:ext cx="97654" cy="58592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3C9B7-CD58-416C-9560-78092CD556C5}"/>
              </a:ext>
            </a:extLst>
          </p:cNvPr>
          <p:cNvSpPr txBox="1"/>
          <p:nvPr/>
        </p:nvSpPr>
        <p:spPr>
          <a:xfrm>
            <a:off x="3717857" y="2356104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ECA25-0C32-41FC-AFD9-890CFBA4F307}"/>
              </a:ext>
            </a:extLst>
          </p:cNvPr>
          <p:cNvSpPr txBox="1"/>
          <p:nvPr/>
        </p:nvSpPr>
        <p:spPr>
          <a:xfrm>
            <a:off x="1395159" y="4782393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Chicago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EA9EF-88AE-45A1-BD4D-5750CADB3EA8}"/>
              </a:ext>
            </a:extLst>
          </p:cNvPr>
          <p:cNvSpPr txBox="1"/>
          <p:nvPr/>
        </p:nvSpPr>
        <p:spPr>
          <a:xfrm>
            <a:off x="2193206" y="1597695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Chicago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5E092-C7D0-499A-A1A3-9148ABE4C794}"/>
              </a:ext>
            </a:extLst>
          </p:cNvPr>
          <p:cNvSpPr txBox="1"/>
          <p:nvPr/>
        </p:nvSpPr>
        <p:spPr>
          <a:xfrm>
            <a:off x="1822230" y="5065158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62E55-69EB-4261-AF74-BA03C40A1AAB}"/>
              </a:ext>
            </a:extLst>
          </p:cNvPr>
          <p:cNvSpPr txBox="1"/>
          <p:nvPr/>
        </p:nvSpPr>
        <p:spPr>
          <a:xfrm>
            <a:off x="6281283" y="6590472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Chicago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DC27C-7901-4E7B-B636-9A865861D58D}"/>
              </a:ext>
            </a:extLst>
          </p:cNvPr>
          <p:cNvSpPr txBox="1"/>
          <p:nvPr/>
        </p:nvSpPr>
        <p:spPr>
          <a:xfrm>
            <a:off x="7135426" y="6590472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Houston</a:t>
            </a:r>
          </a:p>
        </p:txBody>
      </p:sp>
    </p:spTree>
    <p:extLst>
      <p:ext uri="{BB962C8B-B14F-4D97-AF65-F5344CB8AC3E}">
        <p14:creationId xmlns:p14="http://schemas.microsoft.com/office/powerpoint/2010/main" val="160785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27A-CA1E-45FA-A144-6E81EEB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3" y="554460"/>
            <a:ext cx="8794113" cy="586772"/>
          </a:xfrm>
        </p:spPr>
        <p:txBody>
          <a:bodyPr/>
          <a:lstStyle/>
          <a:p>
            <a:pPr algn="ctr"/>
            <a:r>
              <a:rPr lang="en-US" sz="3200" dirty="0">
                <a:latin typeface="Modern No. 20" panose="02070704070505020303" pitchFamily="18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EC0D4-B660-45AE-A477-B7B0C09138F0}"/>
              </a:ext>
            </a:extLst>
          </p:cNvPr>
          <p:cNvSpPr txBox="1">
            <a:spLocks/>
          </p:cNvSpPr>
          <p:nvPr/>
        </p:nvSpPr>
        <p:spPr>
          <a:xfrm>
            <a:off x="349954" y="1297915"/>
            <a:ext cx="8444089" cy="414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was built for Chicago and Houston house price;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Houston house price is highly related to GDP;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house price is not linear to GDP, total employment, and population;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show very dynamic range for Chicago house price. It could go up or go down with big error range;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for Houston show an overall increase model. </a:t>
            </a:r>
          </a:p>
        </p:txBody>
      </p:sp>
    </p:spTree>
    <p:extLst>
      <p:ext uri="{BB962C8B-B14F-4D97-AF65-F5344CB8AC3E}">
        <p14:creationId xmlns:p14="http://schemas.microsoft.com/office/powerpoint/2010/main" val="419409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27A-CA1E-45FA-A144-6E81EEB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3" y="554460"/>
            <a:ext cx="8794113" cy="586772"/>
          </a:xfrm>
        </p:spPr>
        <p:txBody>
          <a:bodyPr/>
          <a:lstStyle/>
          <a:p>
            <a:pPr algn="ctr"/>
            <a:r>
              <a:rPr lang="en-US" sz="3200" dirty="0">
                <a:latin typeface="Modern No. 20" panose="02070704070505020303" pitchFamily="18" charset="0"/>
              </a:rPr>
              <a:t>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EC0D4-B660-45AE-A477-B7B0C09138F0}"/>
              </a:ext>
            </a:extLst>
          </p:cNvPr>
          <p:cNvSpPr txBox="1">
            <a:spLocks/>
          </p:cNvSpPr>
          <p:nvPr/>
        </p:nvSpPr>
        <p:spPr>
          <a:xfrm>
            <a:off x="349954" y="1534983"/>
            <a:ext cx="8444089" cy="119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more features and longer years of observations;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Try more complicated machine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8634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92390" y="7757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800" dirty="0">
                <a:solidFill>
                  <a:srgbClr val="29748D"/>
                </a:solidFill>
                <a:latin typeface="Modern Love" panose="04090805081005020601" pitchFamily="82" charset="0"/>
                <a:ea typeface="Quattrocento Sans"/>
                <a:cs typeface="Quattrocento Sans"/>
                <a:sym typeface="Quattrocento Sans"/>
              </a:rPr>
              <a:t>                                           </a:t>
            </a:r>
            <a:r>
              <a:rPr lang="en-AU" sz="2800" u="sng" dirty="0">
                <a:solidFill>
                  <a:schemeClr val="tx1"/>
                </a:solidFill>
                <a:latin typeface="Modern No. 20" panose="02070704070505020303" pitchFamily="18" charset="0"/>
                <a:ea typeface="Quattrocento Sans"/>
                <a:cs typeface="Quattrocento Sans"/>
                <a:sym typeface="Quattrocento Sans"/>
              </a:rPr>
              <a:t>Data Sources</a:t>
            </a:r>
            <a:endParaRPr sz="2800" u="sng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991531" y="1049314"/>
            <a:ext cx="8000069" cy="573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House Price (single-family house)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00B0F0"/>
                </a:solidFill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https://www.kaggle.com/moezabid/zillow-all-homes-data</a:t>
            </a:r>
            <a:endParaRPr lang="en-US" sz="2400" u="sng" dirty="0">
              <a:solidFill>
                <a:srgbClr val="00B0F0"/>
              </a:solidFill>
              <a:effectLst/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u="sng" dirty="0">
              <a:solidFill>
                <a:srgbClr val="0000FF"/>
              </a:solidFill>
              <a:effectLst/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Population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00B0F0"/>
                </a:solidFill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https://www.census.gov/data/datasets/time-series/demo/popest/2010s-total-cities-and-towns.html</a:t>
            </a:r>
            <a:endParaRPr lang="en-US" sz="2400" u="sng" dirty="0">
              <a:solidFill>
                <a:srgbClr val="00B0F0"/>
              </a:solidFill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GDP and Employment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00B0F0"/>
                </a:solidFill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https://www.bea.gov/data/economic-accounts/regional</a:t>
            </a:r>
            <a:endParaRPr lang="en-US" sz="2400" dirty="0">
              <a:solidFill>
                <a:srgbClr val="00B0F0"/>
              </a:solidFill>
              <a:effectLst/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;p1">
            <a:extLst>
              <a:ext uri="{FF2B5EF4-FFF2-40B4-BE49-F238E27FC236}">
                <a16:creationId xmlns:a16="http://schemas.microsoft.com/office/drawing/2014/main" id="{4981C8C6-127E-4B1A-9977-4987C74C0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7576"/>
            <a:ext cx="9144000" cy="7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>
                <a:solidFill>
                  <a:schemeClr val="tx1"/>
                </a:solidFill>
                <a:latin typeface="Modern No. 20" panose="02070704070505020303" pitchFamily="18" charset="0"/>
                <a:ea typeface="Quattrocento Sans"/>
                <a:cs typeface="Quattrocento Sans"/>
                <a:sym typeface="Quattrocento Sans"/>
              </a:rPr>
              <a:t>Highlights</a:t>
            </a:r>
            <a:endParaRPr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2" name="Google Shape;48;p1">
            <a:extLst>
              <a:ext uri="{FF2B5EF4-FFF2-40B4-BE49-F238E27FC236}">
                <a16:creationId xmlns:a16="http://schemas.microsoft.com/office/drawing/2014/main" id="{C2BD14E0-A0B6-40E7-B87E-B6871D600E30}"/>
              </a:ext>
            </a:extLst>
          </p:cNvPr>
          <p:cNvSpPr txBox="1"/>
          <p:nvPr/>
        </p:nvSpPr>
        <p:spPr>
          <a:xfrm>
            <a:off x="427808" y="796850"/>
            <a:ext cx="8288384" cy="581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Compared 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Chicago and Houston, the 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third and fourth 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largest city 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population, housing price variation over the last two decades;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Bridge and weld different data sources. Build a complete dataset which includes house price, GDP, employment opportunities, and population for quantitative analysis;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Buil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 multivariable and single variable linear regression model to predict house price;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Performed time series analysis to 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 house price for the next 20 years.</a:t>
            </a:r>
          </a:p>
        </p:txBody>
      </p:sp>
    </p:spTree>
    <p:extLst>
      <p:ext uri="{BB962C8B-B14F-4D97-AF65-F5344CB8AC3E}">
        <p14:creationId xmlns:p14="http://schemas.microsoft.com/office/powerpoint/2010/main" val="222482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4C3FC3-2C57-416E-BF97-E092624E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" y="959380"/>
            <a:ext cx="8990476" cy="49219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6;p1">
            <a:extLst>
              <a:ext uri="{FF2B5EF4-FFF2-40B4-BE49-F238E27FC236}">
                <a16:creationId xmlns:a16="http://schemas.microsoft.com/office/drawing/2014/main" id="{4A2ABC66-A1B3-4147-BA3C-F1BC9DCACB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390" y="7757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AU" sz="2400" b="1" dirty="0">
                <a:solidFill>
                  <a:srgbClr val="0000FF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Chicago</a:t>
            </a:r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Overview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8FB5B2F-EBE0-4295-9773-7F9ED3A620D9}"/>
              </a:ext>
            </a:extLst>
          </p:cNvPr>
          <p:cNvSpPr/>
          <p:nvPr/>
        </p:nvSpPr>
        <p:spPr>
          <a:xfrm>
            <a:off x="7013358" y="4092929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C7498-8A2C-48BC-8D1A-350617D40D1E}"/>
              </a:ext>
            </a:extLst>
          </p:cNvPr>
          <p:cNvSpPr txBox="1"/>
          <p:nvPr/>
        </p:nvSpPr>
        <p:spPr>
          <a:xfrm>
            <a:off x="6152225" y="3816254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Big drop for jobs in Chicago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DB322-DF25-413D-91FF-FDD734AFFC4D}"/>
              </a:ext>
            </a:extLst>
          </p:cNvPr>
          <p:cNvSpPr txBox="1"/>
          <p:nvPr/>
        </p:nvSpPr>
        <p:spPr>
          <a:xfrm>
            <a:off x="2370337" y="1656738"/>
            <a:ext cx="282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Two Trends, cyclic</a:t>
            </a:r>
          </a:p>
          <a:p>
            <a:r>
              <a:rPr lang="en-US" sz="1200" b="1" dirty="0"/>
              <a:t>The average price is higher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1F4A3-9F3D-44E6-ACC8-7F3E9A71C218}"/>
              </a:ext>
            </a:extLst>
          </p:cNvPr>
          <p:cNvSpPr txBox="1"/>
          <p:nvPr/>
        </p:nvSpPr>
        <p:spPr>
          <a:xfrm>
            <a:off x="3296865" y="3128949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225k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AF48D-4E7C-4C9D-844D-E6573492653D}"/>
              </a:ext>
            </a:extLst>
          </p:cNvPr>
          <p:cNvSpPr txBox="1"/>
          <p:nvPr/>
        </p:nvSpPr>
        <p:spPr>
          <a:xfrm>
            <a:off x="7634795" y="3128950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557M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29BFA-1B38-4A00-9D87-0134049E851E}"/>
              </a:ext>
            </a:extLst>
          </p:cNvPr>
          <p:cNvSpPr txBox="1"/>
          <p:nvPr/>
        </p:nvSpPr>
        <p:spPr>
          <a:xfrm>
            <a:off x="7855669" y="5449264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5.68M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626B1-DF1D-4A03-92E3-C4F271FDE1AF}"/>
              </a:ext>
            </a:extLst>
          </p:cNvPr>
          <p:cNvSpPr txBox="1"/>
          <p:nvPr/>
        </p:nvSpPr>
        <p:spPr>
          <a:xfrm>
            <a:off x="2806110" y="5449265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2.74M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50D8C2F-9ADD-4550-9F42-EEC1CE04AC41}"/>
              </a:ext>
            </a:extLst>
          </p:cNvPr>
          <p:cNvSpPr/>
          <p:nvPr/>
        </p:nvSpPr>
        <p:spPr>
          <a:xfrm>
            <a:off x="7013358" y="2056279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B1E95-1CAF-4BBE-9347-C5D123EC7146}"/>
              </a:ext>
            </a:extLst>
          </p:cNvPr>
          <p:cNvSpPr txBox="1"/>
          <p:nvPr/>
        </p:nvSpPr>
        <p:spPr>
          <a:xfrm>
            <a:off x="6436310" y="1669025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Big drop for GDP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0D639-B984-46BD-ADBF-74751FEE20F1}"/>
              </a:ext>
            </a:extLst>
          </p:cNvPr>
          <p:cNvSpPr txBox="1"/>
          <p:nvPr/>
        </p:nvSpPr>
        <p:spPr>
          <a:xfrm>
            <a:off x="1492513" y="4150620"/>
            <a:ext cx="282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 is decreasing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4457B-20FC-4C18-A25F-AC6FBD5D7B45}"/>
              </a:ext>
            </a:extLst>
          </p:cNvPr>
          <p:cNvSpPr txBox="1"/>
          <p:nvPr/>
        </p:nvSpPr>
        <p:spPr>
          <a:xfrm>
            <a:off x="460544" y="3783309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79A6A-C9A2-4118-B45F-DA82517CC5BA}"/>
              </a:ext>
            </a:extLst>
          </p:cNvPr>
          <p:cNvSpPr txBox="1"/>
          <p:nvPr/>
        </p:nvSpPr>
        <p:spPr>
          <a:xfrm>
            <a:off x="491990" y="1514937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0B191-8D24-4942-AB91-B0411935FDA7}"/>
              </a:ext>
            </a:extLst>
          </p:cNvPr>
          <p:cNvSpPr txBox="1"/>
          <p:nvPr/>
        </p:nvSpPr>
        <p:spPr>
          <a:xfrm>
            <a:off x="5117484" y="3807419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150D8-5D9F-4F50-A506-C3AE4681C561}"/>
              </a:ext>
            </a:extLst>
          </p:cNvPr>
          <p:cNvSpPr txBox="1"/>
          <p:nvPr/>
        </p:nvSpPr>
        <p:spPr>
          <a:xfrm>
            <a:off x="5098384" y="1526225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6438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8C1BF3-1335-4CEB-AFC3-AE754305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8" y="973667"/>
            <a:ext cx="8937143" cy="49219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6;p1">
            <a:extLst>
              <a:ext uri="{FF2B5EF4-FFF2-40B4-BE49-F238E27FC236}">
                <a16:creationId xmlns:a16="http://schemas.microsoft.com/office/drawing/2014/main" id="{E288D72E-EF96-486A-92A9-B4E0E85BB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390" y="7757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A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Overview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79C0B-CCA8-417F-8124-2BC77C916E5D}"/>
              </a:ext>
            </a:extLst>
          </p:cNvPr>
          <p:cNvSpPr txBox="1"/>
          <p:nvPr/>
        </p:nvSpPr>
        <p:spPr>
          <a:xfrm>
            <a:off x="668675" y="4362327"/>
            <a:ext cx="255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Trend is opposite, increase with time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752389-00F1-4350-B49F-915EBF66121C}"/>
              </a:ext>
            </a:extLst>
          </p:cNvPr>
          <p:cNvSpPr/>
          <p:nvPr/>
        </p:nvSpPr>
        <p:spPr>
          <a:xfrm rot="10800000">
            <a:off x="3852907" y="3988015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47E64-3536-4AB6-86A2-30B5021A23A3}"/>
              </a:ext>
            </a:extLst>
          </p:cNvPr>
          <p:cNvSpPr txBox="1"/>
          <p:nvPr/>
        </p:nvSpPr>
        <p:spPr>
          <a:xfrm>
            <a:off x="2805341" y="4698553"/>
            <a:ext cx="1482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After 2016 the slope turns flat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BE6EDC-9A6B-4855-AA01-18F2AF47EBA2}"/>
              </a:ext>
            </a:extLst>
          </p:cNvPr>
          <p:cNvSpPr/>
          <p:nvPr/>
        </p:nvSpPr>
        <p:spPr>
          <a:xfrm rot="10800000">
            <a:off x="8287558" y="4398503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3E2C1-0544-43E9-A01E-DBC60004286E}"/>
              </a:ext>
            </a:extLst>
          </p:cNvPr>
          <p:cNvSpPr txBox="1"/>
          <p:nvPr/>
        </p:nvSpPr>
        <p:spPr>
          <a:xfrm>
            <a:off x="5954822" y="4698553"/>
            <a:ext cx="161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Plateau I: 2008-2010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AB35475-2C9C-493A-A699-EECCE2D46F03}"/>
              </a:ext>
            </a:extLst>
          </p:cNvPr>
          <p:cNvSpPr/>
          <p:nvPr/>
        </p:nvSpPr>
        <p:spPr>
          <a:xfrm rot="10800000">
            <a:off x="6835802" y="5145096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11129-2A39-44F9-9838-529C18610CA7}"/>
              </a:ext>
            </a:extLst>
          </p:cNvPr>
          <p:cNvSpPr txBox="1"/>
          <p:nvPr/>
        </p:nvSpPr>
        <p:spPr>
          <a:xfrm>
            <a:off x="7195605" y="3899078"/>
            <a:ext cx="1477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Plateau II: 2015-2016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1450AF-B504-483A-A77B-264619D37C42}"/>
              </a:ext>
            </a:extLst>
          </p:cNvPr>
          <p:cNvSpPr txBox="1"/>
          <p:nvPr/>
        </p:nvSpPr>
        <p:spPr>
          <a:xfrm>
            <a:off x="6289824" y="3897773"/>
            <a:ext cx="127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Oil Price Crash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8BAF1C-745E-4D96-A3A9-C37FFE4F109C}"/>
              </a:ext>
            </a:extLst>
          </p:cNvPr>
          <p:cNvSpPr txBox="1"/>
          <p:nvPr/>
        </p:nvSpPr>
        <p:spPr>
          <a:xfrm>
            <a:off x="6429891" y="1545645"/>
            <a:ext cx="164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 big drop at 2008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B1C84C-A78F-4A77-A105-9F15D06F8D87}"/>
              </a:ext>
            </a:extLst>
          </p:cNvPr>
          <p:cNvSpPr txBox="1"/>
          <p:nvPr/>
        </p:nvSpPr>
        <p:spPr>
          <a:xfrm>
            <a:off x="711576" y="2137325"/>
            <a:ext cx="282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One Trend, overall increase with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45726-7443-4C7E-B4CA-3712C05DEB1E}"/>
              </a:ext>
            </a:extLst>
          </p:cNvPr>
          <p:cNvSpPr txBox="1"/>
          <p:nvPr/>
        </p:nvSpPr>
        <p:spPr>
          <a:xfrm>
            <a:off x="3333562" y="3058391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159k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9308F6-1D54-499E-8464-457F286127F2}"/>
              </a:ext>
            </a:extLst>
          </p:cNvPr>
          <p:cNvSpPr txBox="1"/>
          <p:nvPr/>
        </p:nvSpPr>
        <p:spPr>
          <a:xfrm>
            <a:off x="7892243" y="3058391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375M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52A80A-4215-4DC5-B4A2-CB705472AF29}"/>
              </a:ext>
            </a:extLst>
          </p:cNvPr>
          <p:cNvSpPr txBox="1"/>
          <p:nvPr/>
        </p:nvSpPr>
        <p:spPr>
          <a:xfrm>
            <a:off x="7768214" y="5336952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3.51M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69554-B9F4-4369-A779-83CB5C7C4C7A}"/>
              </a:ext>
            </a:extLst>
          </p:cNvPr>
          <p:cNvSpPr txBox="1"/>
          <p:nvPr/>
        </p:nvSpPr>
        <p:spPr>
          <a:xfrm>
            <a:off x="3151825" y="5315481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2.13M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B1F3521-AA5A-4B02-BEE3-0050E3BD7479}"/>
              </a:ext>
            </a:extLst>
          </p:cNvPr>
          <p:cNvSpPr/>
          <p:nvPr/>
        </p:nvSpPr>
        <p:spPr>
          <a:xfrm>
            <a:off x="6929018" y="1868652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CF00B-557D-4C24-9CCB-67F5734700B4}"/>
              </a:ext>
            </a:extLst>
          </p:cNvPr>
          <p:cNvSpPr txBox="1"/>
          <p:nvPr/>
        </p:nvSpPr>
        <p:spPr>
          <a:xfrm>
            <a:off x="460544" y="3800595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AFB44-C3AC-4799-B80C-0BCE5E648C63}"/>
              </a:ext>
            </a:extLst>
          </p:cNvPr>
          <p:cNvSpPr txBox="1"/>
          <p:nvPr/>
        </p:nvSpPr>
        <p:spPr>
          <a:xfrm>
            <a:off x="491990" y="1532223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51CF2-9A2C-42F2-AA18-A1058F8014DF}"/>
              </a:ext>
            </a:extLst>
          </p:cNvPr>
          <p:cNvSpPr txBox="1"/>
          <p:nvPr/>
        </p:nvSpPr>
        <p:spPr>
          <a:xfrm>
            <a:off x="5117484" y="3813416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03DBE-DE20-4099-A290-6EB04025D843}"/>
              </a:ext>
            </a:extLst>
          </p:cNvPr>
          <p:cNvSpPr txBox="1"/>
          <p:nvPr/>
        </p:nvSpPr>
        <p:spPr>
          <a:xfrm>
            <a:off x="5098384" y="1532222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399494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;p1">
            <a:extLst>
              <a:ext uri="{FF2B5EF4-FFF2-40B4-BE49-F238E27FC236}">
                <a16:creationId xmlns:a16="http://schemas.microsoft.com/office/drawing/2014/main" id="{AB62717E-F3AD-464D-9AA2-74DD73E31F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503" y="13033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AU" sz="2400" b="1" dirty="0">
                <a:solidFill>
                  <a:srgbClr val="0000FF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Chicago</a:t>
            </a:r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Cross Plot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1680E2-0DD5-4A2C-BFA7-28CB9A10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626" y="848076"/>
            <a:ext cx="5741493" cy="569896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C08688-49ED-4AC7-9E62-F6B64C02CF38}"/>
              </a:ext>
            </a:extLst>
          </p:cNvPr>
          <p:cNvSpPr txBox="1"/>
          <p:nvPr/>
        </p:nvSpPr>
        <p:spPr>
          <a:xfrm>
            <a:off x="6538656" y="512475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94C87-F9D1-4AA5-993C-625E6FF52360}"/>
              </a:ext>
            </a:extLst>
          </p:cNvPr>
          <p:cNvSpPr txBox="1"/>
          <p:nvPr/>
        </p:nvSpPr>
        <p:spPr>
          <a:xfrm>
            <a:off x="2320790" y="515884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8CBEE-61B7-4C80-9A6C-8D0BAFBAD5A2}"/>
              </a:ext>
            </a:extLst>
          </p:cNvPr>
          <p:cNvSpPr txBox="1"/>
          <p:nvPr/>
        </p:nvSpPr>
        <p:spPr>
          <a:xfrm>
            <a:off x="5117483" y="515882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B86AE-C772-4840-B5DC-8F75D6BD5172}"/>
              </a:ext>
            </a:extLst>
          </p:cNvPr>
          <p:cNvSpPr txBox="1"/>
          <p:nvPr/>
        </p:nvSpPr>
        <p:spPr>
          <a:xfrm>
            <a:off x="3956252" y="515883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F0A86-ABCD-4524-B477-6803D13C53EF}"/>
              </a:ext>
            </a:extLst>
          </p:cNvPr>
          <p:cNvSpPr txBox="1"/>
          <p:nvPr/>
        </p:nvSpPr>
        <p:spPr>
          <a:xfrm rot="16200000">
            <a:off x="898206" y="5736737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791AF-0F84-4962-9FC6-D1462B3E0F59}"/>
              </a:ext>
            </a:extLst>
          </p:cNvPr>
          <p:cNvSpPr txBox="1"/>
          <p:nvPr/>
        </p:nvSpPr>
        <p:spPr>
          <a:xfrm rot="16200000">
            <a:off x="937901" y="1266592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627E1-FF9B-4266-AF07-C61035BFC106}"/>
              </a:ext>
            </a:extLst>
          </p:cNvPr>
          <p:cNvSpPr txBox="1"/>
          <p:nvPr/>
        </p:nvSpPr>
        <p:spPr>
          <a:xfrm rot="16200000">
            <a:off x="824313" y="4189581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13AEE-04EA-4DCE-A944-14BD8370283B}"/>
              </a:ext>
            </a:extLst>
          </p:cNvPr>
          <p:cNvSpPr txBox="1"/>
          <p:nvPr/>
        </p:nvSpPr>
        <p:spPr>
          <a:xfrm rot="16200000">
            <a:off x="947122" y="2564814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115672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;p1">
            <a:extLst>
              <a:ext uri="{FF2B5EF4-FFF2-40B4-BE49-F238E27FC236}">
                <a16:creationId xmlns:a16="http://schemas.microsoft.com/office/drawing/2014/main" id="{A394370A-E724-487B-AD90-6B3A6EEF4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503" y="13033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A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Cross Plot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E3C65C-F092-4396-A3D6-2A20FBAE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89" y="848076"/>
            <a:ext cx="5760000" cy="571733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BC80A-73F4-4077-B323-A1FB38CC6B9A}"/>
              </a:ext>
            </a:extLst>
          </p:cNvPr>
          <p:cNvSpPr txBox="1"/>
          <p:nvPr/>
        </p:nvSpPr>
        <p:spPr>
          <a:xfrm>
            <a:off x="6538656" y="512475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8408-5BC8-46B0-AE39-5D7B0137BD2A}"/>
              </a:ext>
            </a:extLst>
          </p:cNvPr>
          <p:cNvSpPr txBox="1"/>
          <p:nvPr/>
        </p:nvSpPr>
        <p:spPr>
          <a:xfrm>
            <a:off x="2320790" y="515884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54FA6-233C-48E1-A057-9AF5C3FD96AD}"/>
              </a:ext>
            </a:extLst>
          </p:cNvPr>
          <p:cNvSpPr txBox="1"/>
          <p:nvPr/>
        </p:nvSpPr>
        <p:spPr>
          <a:xfrm>
            <a:off x="5117483" y="515882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7612A-AFFD-4FDA-91F7-A13050A49218}"/>
              </a:ext>
            </a:extLst>
          </p:cNvPr>
          <p:cNvSpPr txBox="1"/>
          <p:nvPr/>
        </p:nvSpPr>
        <p:spPr>
          <a:xfrm>
            <a:off x="3956252" y="515883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8D22D-C557-4CDB-8174-EF5FFF9F0CCC}"/>
              </a:ext>
            </a:extLst>
          </p:cNvPr>
          <p:cNvSpPr txBox="1"/>
          <p:nvPr/>
        </p:nvSpPr>
        <p:spPr>
          <a:xfrm rot="16200000">
            <a:off x="898206" y="5736737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1AB42-5693-4BE9-9E72-430AD1D40D3E}"/>
              </a:ext>
            </a:extLst>
          </p:cNvPr>
          <p:cNvSpPr txBox="1"/>
          <p:nvPr/>
        </p:nvSpPr>
        <p:spPr>
          <a:xfrm rot="16200000">
            <a:off x="937901" y="1266592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F79DF-549F-4340-A877-C2A8821948A3}"/>
              </a:ext>
            </a:extLst>
          </p:cNvPr>
          <p:cNvSpPr txBox="1"/>
          <p:nvPr/>
        </p:nvSpPr>
        <p:spPr>
          <a:xfrm rot="16200000">
            <a:off x="824313" y="4189581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01401-AEBD-4AE8-8EDA-AF548F7EA8F1}"/>
              </a:ext>
            </a:extLst>
          </p:cNvPr>
          <p:cNvSpPr txBox="1"/>
          <p:nvPr/>
        </p:nvSpPr>
        <p:spPr>
          <a:xfrm rot="16200000">
            <a:off x="947122" y="2564814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373930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F18F2F-219D-4BF3-BA85-033F15257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47668"/>
              </p:ext>
            </p:extLst>
          </p:nvPr>
        </p:nvGraphicFramePr>
        <p:xfrm>
          <a:off x="153651" y="838200"/>
          <a:ext cx="8836697" cy="3383280"/>
        </p:xfrm>
        <a:graphic>
          <a:graphicData uri="http://schemas.openxmlformats.org/drawingml/2006/table">
            <a:tbl>
              <a:tblPr/>
              <a:tblGrid>
                <a:gridCol w="1767339">
                  <a:extLst>
                    <a:ext uri="{9D8B030D-6E8A-4147-A177-3AD203B41FA5}">
                      <a16:colId xmlns:a16="http://schemas.microsoft.com/office/drawing/2014/main" val="2167025951"/>
                    </a:ext>
                  </a:extLst>
                </a:gridCol>
                <a:gridCol w="1767339">
                  <a:extLst>
                    <a:ext uri="{9D8B030D-6E8A-4147-A177-3AD203B41FA5}">
                      <a16:colId xmlns:a16="http://schemas.microsoft.com/office/drawing/2014/main" val="2543218687"/>
                    </a:ext>
                  </a:extLst>
                </a:gridCol>
                <a:gridCol w="1744288">
                  <a:extLst>
                    <a:ext uri="{9D8B030D-6E8A-4147-A177-3AD203B41FA5}">
                      <a16:colId xmlns:a16="http://schemas.microsoft.com/office/drawing/2014/main" val="3818509860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4232223872"/>
                    </a:ext>
                  </a:extLst>
                </a:gridCol>
                <a:gridCol w="1767339">
                  <a:extLst>
                    <a:ext uri="{9D8B030D-6E8A-4147-A177-3AD203B41FA5}">
                      <a16:colId xmlns:a16="http://schemas.microsoft.com/office/drawing/2014/main" val="1202017837"/>
                    </a:ext>
                  </a:extLst>
                </a:gridCol>
              </a:tblGrid>
              <a:tr h="1240503">
                <a:tc>
                  <a:txBody>
                    <a:bodyPr/>
                    <a:lstStyle/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House Price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Real GDP (thousands of chained 2012 dollars)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Total Employment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Population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18408"/>
                  </a:ext>
                </a:extLst>
              </a:tr>
              <a:tr h="317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House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0.100000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A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0.090000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-0.260000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41411"/>
                  </a:ext>
                </a:extLst>
              </a:tr>
              <a:tr h="1009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Real GDP (thousands of chained 2012 dollars)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0.100000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0.970000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16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-0.630000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23693"/>
                  </a:ext>
                </a:extLst>
              </a:tr>
              <a:tr h="317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Total Employment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0.090000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0.970000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16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-0.560000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E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12643"/>
                  </a:ext>
                </a:extLst>
              </a:tr>
              <a:tr h="317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-0.260000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-0.630000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-0.560000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04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96679"/>
                  </a:ext>
                </a:extLst>
              </a:tr>
            </a:tbl>
          </a:graphicData>
        </a:graphic>
      </p:graphicFrame>
      <p:sp>
        <p:nvSpPr>
          <p:cNvPr id="7" name="Google Shape;46;p1">
            <a:extLst>
              <a:ext uri="{FF2B5EF4-FFF2-40B4-BE49-F238E27FC236}">
                <a16:creationId xmlns:a16="http://schemas.microsoft.com/office/drawing/2014/main" id="{042BD9FD-3505-406D-9333-217336AC1575}"/>
              </a:ext>
            </a:extLst>
          </p:cNvPr>
          <p:cNvSpPr txBox="1">
            <a:spLocks/>
          </p:cNvSpPr>
          <p:nvPr/>
        </p:nvSpPr>
        <p:spPr>
          <a:xfrm>
            <a:off x="0" y="130336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Chicago</a:t>
            </a:r>
            <a:r>
              <a:rPr lang="en-US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Correlation Coefficient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48;p1">
            <a:extLst>
              <a:ext uri="{FF2B5EF4-FFF2-40B4-BE49-F238E27FC236}">
                <a16:creationId xmlns:a16="http://schemas.microsoft.com/office/drawing/2014/main" id="{D3329B6D-AE58-4F07-9601-C328BE7CE5D9}"/>
              </a:ext>
            </a:extLst>
          </p:cNvPr>
          <p:cNvSpPr txBox="1"/>
          <p:nvPr/>
        </p:nvSpPr>
        <p:spPr>
          <a:xfrm>
            <a:off x="427807" y="4686300"/>
            <a:ext cx="8288384" cy="168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House price has very low correlation with GDP, total employment and population.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GDP has very high correlation with total employment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GDP has negative relationship with population</a:t>
            </a:r>
            <a:endParaRPr lang="en-US" sz="20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7B2268-DE81-449C-9326-F75334D1C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62276"/>
              </p:ext>
            </p:extLst>
          </p:nvPr>
        </p:nvGraphicFramePr>
        <p:xfrm>
          <a:off x="169295" y="838200"/>
          <a:ext cx="8822305" cy="3422802"/>
        </p:xfrm>
        <a:graphic>
          <a:graphicData uri="http://schemas.openxmlformats.org/drawingml/2006/table">
            <a:tbl>
              <a:tblPr/>
              <a:tblGrid>
                <a:gridCol w="1764461">
                  <a:extLst>
                    <a:ext uri="{9D8B030D-6E8A-4147-A177-3AD203B41FA5}">
                      <a16:colId xmlns:a16="http://schemas.microsoft.com/office/drawing/2014/main" val="769719001"/>
                    </a:ext>
                  </a:extLst>
                </a:gridCol>
                <a:gridCol w="1764461">
                  <a:extLst>
                    <a:ext uri="{9D8B030D-6E8A-4147-A177-3AD203B41FA5}">
                      <a16:colId xmlns:a16="http://schemas.microsoft.com/office/drawing/2014/main" val="3241290813"/>
                    </a:ext>
                  </a:extLst>
                </a:gridCol>
                <a:gridCol w="1764461">
                  <a:extLst>
                    <a:ext uri="{9D8B030D-6E8A-4147-A177-3AD203B41FA5}">
                      <a16:colId xmlns:a16="http://schemas.microsoft.com/office/drawing/2014/main" val="2173477868"/>
                    </a:ext>
                  </a:extLst>
                </a:gridCol>
                <a:gridCol w="1764461">
                  <a:extLst>
                    <a:ext uri="{9D8B030D-6E8A-4147-A177-3AD203B41FA5}">
                      <a16:colId xmlns:a16="http://schemas.microsoft.com/office/drawing/2014/main" val="4146375958"/>
                    </a:ext>
                  </a:extLst>
                </a:gridCol>
                <a:gridCol w="1764461">
                  <a:extLst>
                    <a:ext uri="{9D8B030D-6E8A-4147-A177-3AD203B41FA5}">
                      <a16:colId xmlns:a16="http://schemas.microsoft.com/office/drawing/2014/main" val="1665037539"/>
                    </a:ext>
                  </a:extLst>
                </a:gridCol>
              </a:tblGrid>
              <a:tr h="1050849">
                <a:tc>
                  <a:txBody>
                    <a:bodyPr/>
                    <a:lstStyle/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House Price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Real GDP (thousands of chained 2012 dollars)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Total Employment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Population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90455"/>
                  </a:ext>
                </a:extLst>
              </a:tr>
              <a:tr h="42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House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0.840000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0.900000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0.900000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99827"/>
                  </a:ext>
                </a:extLst>
              </a:tr>
              <a:tr h="1050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Real GDP (thousands of chained 2012 dollars)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0.840000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846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11978"/>
                  </a:ext>
                </a:extLst>
              </a:tr>
              <a:tr h="42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Total Employment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0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1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84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13052"/>
                  </a:ext>
                </a:extLst>
              </a:tr>
              <a:tr h="42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0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0.940000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5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846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4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88927"/>
                  </a:ext>
                </a:extLst>
              </a:tr>
            </a:tbl>
          </a:graphicData>
        </a:graphic>
      </p:graphicFrame>
      <p:sp>
        <p:nvSpPr>
          <p:cNvPr id="8" name="Google Shape;46;p1">
            <a:extLst>
              <a:ext uri="{FF2B5EF4-FFF2-40B4-BE49-F238E27FC236}">
                <a16:creationId xmlns:a16="http://schemas.microsoft.com/office/drawing/2014/main" id="{B05347B6-9450-40F2-9769-61B324164723}"/>
              </a:ext>
            </a:extLst>
          </p:cNvPr>
          <p:cNvSpPr txBox="1">
            <a:spLocks/>
          </p:cNvSpPr>
          <p:nvPr/>
        </p:nvSpPr>
        <p:spPr>
          <a:xfrm>
            <a:off x="0" y="130336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r>
              <a:rPr lang="en-US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Correlation  Coefficient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8;p1">
            <a:extLst>
              <a:ext uri="{FF2B5EF4-FFF2-40B4-BE49-F238E27FC236}">
                <a16:creationId xmlns:a16="http://schemas.microsoft.com/office/drawing/2014/main" id="{A548984E-9C26-45AA-910B-FC320A3514D1}"/>
              </a:ext>
            </a:extLst>
          </p:cNvPr>
          <p:cNvSpPr txBox="1"/>
          <p:nvPr/>
        </p:nvSpPr>
        <p:spPr>
          <a:xfrm>
            <a:off x="1" y="4372480"/>
            <a:ext cx="9144000" cy="248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House price has very high correlation with GDP, total employment and population.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GDP, total employment and population has very high correlation with each other, so we can drop features like total employment and population, decrease the prediction model order to one.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Linear Regression model both multi-variable and single variable models are tested.</a:t>
            </a:r>
            <a:endParaRPr lang="en-US" sz="20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833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7359</TotalTime>
  <Words>813</Words>
  <Application>Microsoft Office PowerPoint</Application>
  <PresentationFormat>On-screen Show (4:3)</PresentationFormat>
  <Paragraphs>198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medium-content-sans-serif-font</vt:lpstr>
      <vt:lpstr>medium-content-serif-font</vt:lpstr>
      <vt:lpstr>Arial</vt:lpstr>
      <vt:lpstr>Calibri</vt:lpstr>
      <vt:lpstr>Modern Love</vt:lpstr>
      <vt:lpstr>Modern No. 20</vt:lpstr>
      <vt:lpstr>Sitka Banner</vt:lpstr>
      <vt:lpstr>Times New Roman</vt:lpstr>
      <vt:lpstr>Tw Cen MT</vt:lpstr>
      <vt:lpstr>Wingdings</vt:lpstr>
      <vt:lpstr>Droplet</vt:lpstr>
      <vt:lpstr>Houston vs Chicago Housing Price</vt:lpstr>
      <vt:lpstr>Motivation</vt:lpstr>
      <vt:lpstr>Highlights</vt:lpstr>
      <vt:lpstr>  Chicago -  All features Overview </vt:lpstr>
      <vt:lpstr>  Houston -  All features Overview </vt:lpstr>
      <vt:lpstr>  Chicago -  All features Cross Plot</vt:lpstr>
      <vt:lpstr>  Houston -  All features Cross Plot</vt:lpstr>
      <vt:lpstr>PowerPoint Presentation</vt:lpstr>
      <vt:lpstr>PowerPoint Presentation</vt:lpstr>
      <vt:lpstr>House Price = -38699.16*GDP+61567.69*Total_Employment-1527.66*Population</vt:lpstr>
      <vt:lpstr>House Price = 0.00042*GDP-695.3363</vt:lpstr>
      <vt:lpstr>   House Price = -11176.31*GDP+12039.75*Total_Employment-9225.55*Population</vt:lpstr>
      <vt:lpstr>PowerPoint Presentation</vt:lpstr>
      <vt:lpstr>     Data Stationary or Non-Stationary</vt:lpstr>
      <vt:lpstr>PowerPoint Presentation</vt:lpstr>
      <vt:lpstr>Autoregressive Integrated Moving Average Model   </vt:lpstr>
      <vt:lpstr>ARIMA Model parameter selection </vt:lpstr>
      <vt:lpstr>PowerPoint Presentation</vt:lpstr>
      <vt:lpstr>Autoregressive Integrated Moving Average Model - Chicago </vt:lpstr>
      <vt:lpstr>Conclusion</vt:lpstr>
      <vt:lpstr>Future Work</vt:lpstr>
      <vt:lpstr>                                          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9203</cp:lastModifiedBy>
  <cp:revision>163</cp:revision>
  <dcterms:modified xsi:type="dcterms:W3CDTF">2020-10-12T01:54:52Z</dcterms:modified>
</cp:coreProperties>
</file>