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95566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95715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5259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841688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5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998753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1197583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6902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41329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1134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1808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A05DA-F005-4096-9B87-DEB81B56321E}"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40917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A05DA-F005-4096-9B87-DEB81B56321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23408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A05DA-F005-4096-9B87-DEB81B56321E}"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17139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7351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419715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1A05DA-F005-4096-9B87-DEB81B56321E}" type="datetimeFigureOut">
              <a:rPr lang="en-US" smtClean="0"/>
              <a:t>7/17/2020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C6C6B2-B7AC-4F5D-A4FB-06132CCDB9D7}" type="slidenum">
              <a:rPr lang="en-US" smtClean="0"/>
              <a:t>‹#›</a:t>
            </a:fld>
            <a:endParaRPr lang="en-US"/>
          </a:p>
        </p:txBody>
      </p:sp>
    </p:spTree>
    <p:extLst>
      <p:ext uri="{BB962C8B-B14F-4D97-AF65-F5344CB8AC3E}">
        <p14:creationId xmlns:p14="http://schemas.microsoft.com/office/powerpoint/2010/main" val="336497029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london.gov.uk/download/uk-house-price-index/70ac0766-8902-4eb5-aab5-01951aaed773/UK%20House%20price%20index.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7844-75CD-4212-8C3A-5A9CF80F2F2D}"/>
              </a:ext>
            </a:extLst>
          </p:cNvPr>
          <p:cNvSpPr>
            <a:spLocks noGrp="1"/>
          </p:cNvSpPr>
          <p:nvPr>
            <p:ph type="ctrTitle"/>
          </p:nvPr>
        </p:nvSpPr>
        <p:spPr>
          <a:xfrm>
            <a:off x="287130" y="1007165"/>
            <a:ext cx="9144000" cy="863600"/>
          </a:xfrm>
        </p:spPr>
        <p:txBody>
          <a:bodyPr>
            <a:normAutofit fontScale="90000"/>
          </a:bodyPr>
          <a:lstStyle/>
          <a:p>
            <a:r>
              <a:rPr lang="en-US" b="1" dirty="0"/>
              <a:t>London Housing Case Study</a:t>
            </a:r>
          </a:p>
        </p:txBody>
      </p:sp>
      <p:sp>
        <p:nvSpPr>
          <p:cNvPr id="3" name="Subtitle 2">
            <a:extLst>
              <a:ext uri="{FF2B5EF4-FFF2-40B4-BE49-F238E27FC236}">
                <a16:creationId xmlns:a16="http://schemas.microsoft.com/office/drawing/2014/main" id="{5E03EF1E-A85B-4A87-8235-EF5836AD4D1A}"/>
              </a:ext>
            </a:extLst>
          </p:cNvPr>
          <p:cNvSpPr>
            <a:spLocks noGrp="1"/>
          </p:cNvSpPr>
          <p:nvPr>
            <p:ph type="subTitle" idx="1"/>
          </p:nvPr>
        </p:nvSpPr>
        <p:spPr>
          <a:xfrm>
            <a:off x="583096" y="3429000"/>
            <a:ext cx="9144000" cy="1655762"/>
          </a:xfrm>
        </p:spPr>
        <p:txBody>
          <a:bodyPr>
            <a:normAutofit/>
          </a:bodyPr>
          <a:lstStyle/>
          <a:p>
            <a:pPr algn="ctr"/>
            <a:r>
              <a:rPr lang="en-US" sz="3200" b="1" dirty="0">
                <a:solidFill>
                  <a:schemeClr val="tx1"/>
                </a:solidFill>
              </a:rPr>
              <a:t>Grace Yu</a:t>
            </a:r>
          </a:p>
          <a:p>
            <a:pPr algn="ctr"/>
            <a:r>
              <a:rPr lang="en-US" sz="3200" b="1" dirty="0">
                <a:solidFill>
                  <a:schemeClr val="tx1"/>
                </a:solidFill>
              </a:rPr>
              <a:t>7/17/2020</a:t>
            </a:r>
          </a:p>
        </p:txBody>
      </p:sp>
    </p:spTree>
    <p:extLst>
      <p:ext uri="{BB962C8B-B14F-4D97-AF65-F5344CB8AC3E}">
        <p14:creationId xmlns:p14="http://schemas.microsoft.com/office/powerpoint/2010/main" val="184917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F586-0DE0-4765-99F9-68F82782AEAC}"/>
              </a:ext>
            </a:extLst>
          </p:cNvPr>
          <p:cNvSpPr>
            <a:spLocks noGrp="1"/>
          </p:cNvSpPr>
          <p:nvPr>
            <p:ph type="title"/>
          </p:nvPr>
        </p:nvSpPr>
        <p:spPr>
          <a:xfrm>
            <a:off x="255105" y="1093994"/>
            <a:ext cx="10515600" cy="4021345"/>
          </a:xfrm>
        </p:spPr>
        <p:txBody>
          <a:bodyPr>
            <a:noAutofit/>
          </a:bodyPr>
          <a:lstStyle/>
          <a:p>
            <a:r>
              <a:rPr lang="en-US" sz="2000" b="1" i="0" dirty="0">
                <a:solidFill>
                  <a:srgbClr val="000000"/>
                </a:solidFill>
                <a:effectLst/>
                <a:latin typeface="Calibri" panose="020F0502020204030204" pitchFamily="34" charset="0"/>
                <a:cs typeface="Calibri" panose="020F0502020204030204" pitchFamily="34" charset="0"/>
              </a:rPr>
              <a:t>Objectives: </a:t>
            </a:r>
            <a:r>
              <a:rPr lang="en-US" sz="2000" b="0" i="0" u="none" strike="noStrike" baseline="0" dirty="0">
                <a:solidFill>
                  <a:srgbClr val="000000"/>
                </a:solidFill>
                <a:latin typeface="Calibri" panose="020F0502020204030204" pitchFamily="34" charset="0"/>
                <a:cs typeface="Calibri" panose="020F0502020204030204" pitchFamily="34" charset="0"/>
              </a:rPr>
              <a:t>Within Greater London there are 32 London boroughs, and each borough has its own governing council. Their house prices change with time. The objective of this project is to find out which borough has the greatest average housing price increase over approximately two decades, i.e. from year 1998-2018.</a:t>
            </a:r>
            <a:br>
              <a:rPr lang="en-US" sz="2000" b="0" i="0" u="none" strike="noStrike" baseline="0" dirty="0">
                <a:solidFill>
                  <a:srgbClr val="000000"/>
                </a:solidFill>
                <a:latin typeface="Calibri" panose="020F0502020204030204" pitchFamily="34" charset="0"/>
                <a:cs typeface="Calibri" panose="020F0502020204030204" pitchFamily="34" charset="0"/>
              </a:rPr>
            </a:b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1" i="0" u="none" strike="noStrike" baseline="0" dirty="0">
                <a:solidFill>
                  <a:srgbClr val="000000"/>
                </a:solidFill>
                <a:latin typeface="Calibri" panose="020F0502020204030204" pitchFamily="34" charset="0"/>
                <a:cs typeface="Calibri" panose="020F0502020204030204" pitchFamily="34" charset="0"/>
              </a:rPr>
              <a:t>Data source: </a:t>
            </a:r>
            <a:r>
              <a:rPr lang="en-US" sz="2000" b="0" i="0" u="none" strike="noStrike" baseline="0" dirty="0">
                <a:solidFill>
                  <a:srgbClr val="000000"/>
                </a:solidFill>
                <a:latin typeface="Calibri" panose="020F0502020204030204" pitchFamily="34" charset="0"/>
                <a:cs typeface="Calibri" panose="020F0502020204030204" pitchFamily="34" charset="0"/>
                <a:hlinkClick r:id="rId2"/>
              </a:rPr>
              <a:t>https://data.london.gov.uk/download/uk-house-price-index/70ac0766-8902-4eb5-aab5-01951aaed773/UK%20House%20price%20index.xls</a:t>
            </a:r>
            <a:br>
              <a:rPr lang="en-US" sz="2000" b="0" i="0" u="none" strike="noStrike" baseline="0" dirty="0">
                <a:solidFill>
                  <a:srgbClr val="000000"/>
                </a:solidFill>
                <a:latin typeface="Calibri" panose="020F0502020204030204" pitchFamily="34" charset="0"/>
                <a:cs typeface="Calibri" panose="020F0502020204030204" pitchFamily="34" charset="0"/>
              </a:rPr>
            </a:b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1" i="0" u="none" strike="noStrike" baseline="0" dirty="0">
                <a:solidFill>
                  <a:srgbClr val="000000"/>
                </a:solidFill>
                <a:latin typeface="Calibri" panose="020F0502020204030204" pitchFamily="34" charset="0"/>
                <a:cs typeface="Calibri" panose="020F0502020204030204" pitchFamily="34" charset="0"/>
              </a:rPr>
              <a:t>Steps:</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1. Data loading</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2. Data cleaning, transforming and visualizing</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3. Modeling</a:t>
            </a:r>
            <a:br>
              <a:rPr lang="en-US" sz="2000" b="1" i="0" dirty="0">
                <a:solidFill>
                  <a:srgbClr val="000000"/>
                </a:solidFill>
                <a:effectLst/>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C0CD631-D72C-4F02-8888-C66E206E0434}"/>
              </a:ext>
            </a:extLst>
          </p:cNvPr>
          <p:cNvSpPr txBox="1">
            <a:spLocks/>
          </p:cNvSpPr>
          <p:nvPr/>
        </p:nvSpPr>
        <p:spPr>
          <a:xfrm>
            <a:off x="546652" y="11927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 Overview</a:t>
            </a:r>
          </a:p>
        </p:txBody>
      </p:sp>
    </p:spTree>
    <p:extLst>
      <p:ext uri="{BB962C8B-B14F-4D97-AF65-F5344CB8AC3E}">
        <p14:creationId xmlns:p14="http://schemas.microsoft.com/office/powerpoint/2010/main" val="208918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C9C6-7C92-4AFD-9FE4-CAA8E8CD64BD}"/>
              </a:ext>
            </a:extLst>
          </p:cNvPr>
          <p:cNvSpPr>
            <a:spLocks noGrp="1"/>
          </p:cNvSpPr>
          <p:nvPr>
            <p:ph type="title"/>
          </p:nvPr>
        </p:nvSpPr>
        <p:spPr>
          <a:xfrm>
            <a:off x="929306" y="39756"/>
            <a:ext cx="7947992" cy="662781"/>
          </a:xfrm>
        </p:spPr>
        <p:txBody>
          <a:bodyPr>
            <a:normAutofit/>
          </a:bodyPr>
          <a:lstStyle/>
          <a:p>
            <a:pPr algn="ctr"/>
            <a:r>
              <a:rPr lang="en-US" sz="2400" b="1" dirty="0"/>
              <a:t>Results - Top 15 Borough with housing price increase</a:t>
            </a:r>
          </a:p>
        </p:txBody>
      </p:sp>
      <p:sp>
        <p:nvSpPr>
          <p:cNvPr id="8" name="TextBox 7">
            <a:extLst>
              <a:ext uri="{FF2B5EF4-FFF2-40B4-BE49-F238E27FC236}">
                <a16:creationId xmlns:a16="http://schemas.microsoft.com/office/drawing/2014/main" id="{37044129-EB57-486B-A00C-21DC1F14743E}"/>
              </a:ext>
            </a:extLst>
          </p:cNvPr>
          <p:cNvSpPr txBox="1"/>
          <p:nvPr/>
        </p:nvSpPr>
        <p:spPr>
          <a:xfrm>
            <a:off x="558800" y="2158485"/>
            <a:ext cx="2648226" cy="407035"/>
          </a:xfrm>
          <a:prstGeom prst="rect">
            <a:avLst/>
          </a:prstGeom>
          <a:noFill/>
        </p:spPr>
        <p:txBody>
          <a:bodyPr wrap="square">
            <a:spAutoFit/>
          </a:bodyPr>
          <a:lstStyle/>
          <a:p>
            <a:pPr marL="0" marR="0">
              <a:lnSpc>
                <a:spcPct val="107000"/>
              </a:lnSpc>
              <a:spcBef>
                <a:spcPts val="0"/>
              </a:spcBef>
              <a:spcAft>
                <a:spcPts val="800"/>
              </a:spcAft>
            </a:pPr>
            <a:r>
              <a:rPr lang="en-US" sz="2000" dirty="0">
                <a:effectLst/>
                <a:ea typeface="DengXian" panose="02010600030101010101" pitchFamily="2" charset="-122"/>
                <a:cs typeface="Times New Roman" panose="02020603050405020304" pitchFamily="18" charset="0"/>
              </a:rPr>
              <a:t> </a:t>
            </a:r>
            <a:endParaRPr lang="en-US" sz="2000" dirty="0"/>
          </a:p>
        </p:txBody>
      </p:sp>
      <p:graphicFrame>
        <p:nvGraphicFramePr>
          <p:cNvPr id="9" name="Table 9">
            <a:extLst>
              <a:ext uri="{FF2B5EF4-FFF2-40B4-BE49-F238E27FC236}">
                <a16:creationId xmlns:a16="http://schemas.microsoft.com/office/drawing/2014/main" id="{7984AC21-CAC8-41CC-A24E-3AC7CD628BC9}"/>
              </a:ext>
            </a:extLst>
          </p:cNvPr>
          <p:cNvGraphicFramePr>
            <a:graphicFrameLocks noGrp="1"/>
          </p:cNvGraphicFramePr>
          <p:nvPr>
            <p:extLst>
              <p:ext uri="{D42A27DB-BD31-4B8C-83A1-F6EECF244321}">
                <p14:modId xmlns:p14="http://schemas.microsoft.com/office/powerpoint/2010/main" val="1814010819"/>
              </p:ext>
            </p:extLst>
          </p:nvPr>
        </p:nvGraphicFramePr>
        <p:xfrm>
          <a:off x="1107381" y="665480"/>
          <a:ext cx="7591843" cy="6192520"/>
        </p:xfrm>
        <a:graphic>
          <a:graphicData uri="http://schemas.openxmlformats.org/drawingml/2006/table">
            <a:tbl>
              <a:tblPr firstRow="1" bandRow="1">
                <a:tableStyleId>{5C22544A-7EE6-4342-B048-85BDC9FD1C3A}</a:tableStyleId>
              </a:tblPr>
              <a:tblGrid>
                <a:gridCol w="2463250">
                  <a:extLst>
                    <a:ext uri="{9D8B030D-6E8A-4147-A177-3AD203B41FA5}">
                      <a16:colId xmlns:a16="http://schemas.microsoft.com/office/drawing/2014/main" val="1328746839"/>
                    </a:ext>
                  </a:extLst>
                </a:gridCol>
                <a:gridCol w="5128593">
                  <a:extLst>
                    <a:ext uri="{9D8B030D-6E8A-4147-A177-3AD203B41FA5}">
                      <a16:colId xmlns:a16="http://schemas.microsoft.com/office/drawing/2014/main" val="3109812902"/>
                    </a:ext>
                  </a:extLst>
                </a:gridCol>
              </a:tblGrid>
              <a:tr h="327108">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Borough 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DengXian" panose="02010600030101010101" pitchFamily="2" charset="-122"/>
                          <a:cs typeface="Times New Roman" panose="02020603050405020304" pitchFamily="18" charset="0"/>
                        </a:rPr>
                        <a:t>Housing Price Increase (2018_average_price/1998_average_price)</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578204015"/>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Hackney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6.198286</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39194632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Waltham Forest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5.834756</a:t>
                      </a:r>
                      <a:endParaRPr lang="en-US" dirty="0"/>
                    </a:p>
                  </a:txBody>
                  <a:tcPr/>
                </a:tc>
                <a:extLst>
                  <a:ext uri="{0D108BD9-81ED-4DB2-BD59-A6C34878D82A}">
                    <a16:rowId xmlns:a16="http://schemas.microsoft.com/office/drawing/2014/main" val="268404731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Southwark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5.516485</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301927614"/>
                  </a:ext>
                </a:extLst>
              </a:tr>
              <a:tr h="370840">
                <a:tc>
                  <a:txBody>
                    <a:bodyPr/>
                    <a:lstStyle/>
                    <a:p>
                      <a:r>
                        <a:rPr lang="en-US" sz="1800" dirty="0" err="1">
                          <a:solidFill>
                            <a:srgbClr val="000000"/>
                          </a:solidFill>
                          <a:effectLst/>
                          <a:ea typeface="Times New Roman" panose="02020603050405020304" pitchFamily="18" charset="0"/>
                          <a:cs typeface="Times New Roman" panose="02020603050405020304" pitchFamily="18" charset="0"/>
                        </a:rPr>
                        <a:t>Lewisham</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5.449221</a:t>
                      </a:r>
                      <a:endParaRPr lang="en-US" dirty="0"/>
                    </a:p>
                  </a:txBody>
                  <a:tcPr/>
                </a:tc>
                <a:extLst>
                  <a:ext uri="{0D108BD9-81ED-4DB2-BD59-A6C34878D82A}">
                    <a16:rowId xmlns:a16="http://schemas.microsoft.com/office/drawing/2014/main" val="3045827630"/>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Westminster</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5.353565</a:t>
                      </a:r>
                      <a:endParaRPr lang="en-US" dirty="0"/>
                    </a:p>
                  </a:txBody>
                  <a:tcPr/>
                </a:tc>
                <a:extLst>
                  <a:ext uri="{0D108BD9-81ED-4DB2-BD59-A6C34878D82A}">
                    <a16:rowId xmlns:a16="http://schemas.microsoft.com/office/drawing/2014/main" val="563342379"/>
                  </a:ext>
                </a:extLst>
              </a:tr>
              <a:tr h="370840">
                <a:tc>
                  <a:txBody>
                    <a:bodyPr/>
                    <a:lstStyle/>
                    <a:p>
                      <a:r>
                        <a:rPr lang="en-US" sz="1800" dirty="0" err="1">
                          <a:solidFill>
                            <a:srgbClr val="000000"/>
                          </a:solidFill>
                          <a:effectLst/>
                          <a:ea typeface="Times New Roman" panose="02020603050405020304" pitchFamily="18" charset="0"/>
                          <a:cs typeface="Times New Roman" panose="02020603050405020304" pitchFamily="18" charset="0"/>
                        </a:rPr>
                        <a:t>Newham</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5.305390</a:t>
                      </a:r>
                      <a:endParaRPr lang="en-US" dirty="0"/>
                    </a:p>
                  </a:txBody>
                  <a:tcPr/>
                </a:tc>
                <a:extLst>
                  <a:ext uri="{0D108BD9-81ED-4DB2-BD59-A6C34878D82A}">
                    <a16:rowId xmlns:a16="http://schemas.microsoft.com/office/drawing/2014/main" val="198560629"/>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City of London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5.301620</a:t>
                      </a:r>
                      <a:endParaRPr lang="en-US" dirty="0"/>
                    </a:p>
                  </a:txBody>
                  <a:tcPr/>
                </a:tc>
                <a:extLst>
                  <a:ext uri="{0D108BD9-81ED-4DB2-BD59-A6C34878D82A}">
                    <a16:rowId xmlns:a16="http://schemas.microsoft.com/office/drawing/2014/main" val="959318310"/>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Haringey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5.134625</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868622812"/>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Kensington &amp; Chelsea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5.082465</a:t>
                      </a:r>
                      <a:endParaRPr lang="en-US" dirty="0"/>
                    </a:p>
                  </a:txBody>
                  <a:tcPr/>
                </a:tc>
                <a:extLst>
                  <a:ext uri="{0D108BD9-81ED-4DB2-BD59-A6C34878D82A}">
                    <a16:rowId xmlns:a16="http://schemas.microsoft.com/office/drawing/2014/main" val="2589397376"/>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Lambeth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4.957751</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77863816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Camden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4.935353</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823272896"/>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Barking &amp; Dagenham </a:t>
                      </a:r>
                      <a:endParaRPr lang="en-US" dirty="0"/>
                    </a:p>
                  </a:txBody>
                  <a:tcPr/>
                </a:tc>
                <a:tc>
                  <a:txBody>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ea typeface="Times New Roman" panose="02020603050405020304" pitchFamily="18" charset="0"/>
                          <a:cs typeface="Times New Roman" panose="02020603050405020304" pitchFamily="18" charset="0"/>
                        </a:rPr>
                        <a:t>4.896619</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070228582"/>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Brent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4.894554</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508864549"/>
                  </a:ext>
                </a:extLst>
              </a:tr>
              <a:tr h="3200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Islington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4.844048</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61608482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Greenwich</a:t>
                      </a:r>
                      <a:endParaRPr lang="en-US" sz="1800" dirty="0">
                        <a:effectLst/>
                        <a:ea typeface="DengXia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4.763036</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06343623"/>
                  </a:ext>
                </a:extLst>
              </a:tr>
            </a:tbl>
          </a:graphicData>
        </a:graphic>
      </p:graphicFrame>
    </p:spTree>
    <p:extLst>
      <p:ext uri="{BB962C8B-B14F-4D97-AF65-F5344CB8AC3E}">
        <p14:creationId xmlns:p14="http://schemas.microsoft.com/office/powerpoint/2010/main" val="150555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26010C6-7073-4EA1-8504-D41D2C842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634" y="623273"/>
            <a:ext cx="6361043" cy="611503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1145E53-D619-4D67-8A7B-5CE322FBF980}"/>
              </a:ext>
            </a:extLst>
          </p:cNvPr>
          <p:cNvSpPr>
            <a:spLocks noGrp="1"/>
          </p:cNvSpPr>
          <p:nvPr>
            <p:ph type="title"/>
          </p:nvPr>
        </p:nvSpPr>
        <p:spPr>
          <a:xfrm>
            <a:off x="1260610" y="119692"/>
            <a:ext cx="7947992" cy="662781"/>
          </a:xfrm>
        </p:spPr>
        <p:txBody>
          <a:bodyPr>
            <a:normAutofit/>
          </a:bodyPr>
          <a:lstStyle/>
          <a:p>
            <a:pPr algn="ctr"/>
            <a:r>
              <a:rPr lang="en-US" sz="2400" b="1" dirty="0"/>
              <a:t>Top 15 Borough with housing price increase Bar Chart</a:t>
            </a:r>
          </a:p>
        </p:txBody>
      </p:sp>
    </p:spTree>
    <p:extLst>
      <p:ext uri="{BB962C8B-B14F-4D97-AF65-F5344CB8AC3E}">
        <p14:creationId xmlns:p14="http://schemas.microsoft.com/office/powerpoint/2010/main" val="49030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6942AB-C60C-4675-B607-F655C5ADF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1546225"/>
            <a:ext cx="6726237" cy="45943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C962AD6-7598-403E-9201-D0A2E3073B1B}"/>
              </a:ext>
            </a:extLst>
          </p:cNvPr>
          <p:cNvSpPr>
            <a:spLocks noGrp="1"/>
          </p:cNvSpPr>
          <p:nvPr>
            <p:ph type="title"/>
          </p:nvPr>
        </p:nvSpPr>
        <p:spPr>
          <a:xfrm>
            <a:off x="893763" y="487992"/>
            <a:ext cx="7947992" cy="662781"/>
          </a:xfrm>
        </p:spPr>
        <p:txBody>
          <a:bodyPr>
            <a:normAutofit/>
          </a:bodyPr>
          <a:lstStyle/>
          <a:p>
            <a:pPr algn="ctr"/>
            <a:r>
              <a:rPr lang="en-US" sz="2400" b="1" dirty="0"/>
              <a:t>Hackney Borough House Price Trend</a:t>
            </a:r>
          </a:p>
        </p:txBody>
      </p:sp>
    </p:spTree>
    <p:extLst>
      <p:ext uri="{BB962C8B-B14F-4D97-AF65-F5344CB8AC3E}">
        <p14:creationId xmlns:p14="http://schemas.microsoft.com/office/powerpoint/2010/main" val="132201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E5029A-D2E0-4E8B-B9F4-0FD688148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92300"/>
            <a:ext cx="6065274" cy="4000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D874E68-48A9-4A25-8176-825519791219}"/>
              </a:ext>
            </a:extLst>
          </p:cNvPr>
          <p:cNvSpPr>
            <a:spLocks noGrp="1"/>
          </p:cNvSpPr>
          <p:nvPr>
            <p:ph type="title"/>
          </p:nvPr>
        </p:nvSpPr>
        <p:spPr>
          <a:xfrm>
            <a:off x="0" y="736600"/>
            <a:ext cx="9818660" cy="662781"/>
          </a:xfrm>
        </p:spPr>
        <p:txBody>
          <a:bodyPr>
            <a:normAutofit fontScale="90000"/>
          </a:bodyPr>
          <a:lstStyle/>
          <a:p>
            <a:pPr algn="ctr"/>
            <a:r>
              <a:rPr lang="en-US" sz="2400" b="1" dirty="0"/>
              <a:t>Histogram of all Boroughs housing price increase over the two decades</a:t>
            </a:r>
          </a:p>
        </p:txBody>
      </p:sp>
    </p:spTree>
    <p:extLst>
      <p:ext uri="{BB962C8B-B14F-4D97-AF65-F5344CB8AC3E}">
        <p14:creationId xmlns:p14="http://schemas.microsoft.com/office/powerpoint/2010/main" val="412442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F889-AA4C-4C89-9603-5BF6B329A6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5D72DB-7DDF-4BF9-AE4A-89D1DFC854C5}"/>
              </a:ext>
            </a:extLst>
          </p:cNvPr>
          <p:cNvSpPr>
            <a:spLocks noGrp="1"/>
          </p:cNvSpPr>
          <p:nvPr>
            <p:ph idx="1"/>
          </p:nvPr>
        </p:nvSpPr>
        <p:spPr>
          <a:xfrm>
            <a:off x="531560" y="1488613"/>
            <a:ext cx="8596668" cy="3880773"/>
          </a:xfrm>
        </p:spPr>
        <p:txBody>
          <a:bodyPr>
            <a:normAutofit/>
          </a:bodyPr>
          <a:lstStyle/>
          <a:p>
            <a:r>
              <a:rPr lang="en-US" sz="2800" dirty="0"/>
              <a:t>Hackney Borough has the greatest housing price increase over the last two decades in Greater London area. The increase ratio is especially high, needing more in-depth investigation of reasons.</a:t>
            </a:r>
          </a:p>
        </p:txBody>
      </p:sp>
    </p:spTree>
    <p:extLst>
      <p:ext uri="{BB962C8B-B14F-4D97-AF65-F5344CB8AC3E}">
        <p14:creationId xmlns:p14="http://schemas.microsoft.com/office/powerpoint/2010/main" val="92317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243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DengXian</vt:lpstr>
      <vt:lpstr>Arial</vt:lpstr>
      <vt:lpstr>Calibri</vt:lpstr>
      <vt:lpstr>Times New Roman</vt:lpstr>
      <vt:lpstr>Trebuchet MS</vt:lpstr>
      <vt:lpstr>Wingdings 3</vt:lpstr>
      <vt:lpstr>Facet</vt:lpstr>
      <vt:lpstr>London Housing Case Study</vt:lpstr>
      <vt:lpstr>Objectives: Within Greater London there are 32 London boroughs, and each borough has its own governing council. Their house prices change with time. The objective of this project is to find out which borough has the greatest average housing price increase over approximately two decades, i.e. from year 1998-2018.  Data source: https://data.london.gov.uk/download/uk-house-price-index/70ac0766-8902-4eb5-aab5-01951aaed773/UK%20House%20price%20index.xls  Steps: 1. Data loading 2. Data cleaning, transforming and visualizing 3. Modeling </vt:lpstr>
      <vt:lpstr>Results - Top 15 Borough with housing price increase</vt:lpstr>
      <vt:lpstr>Top 15 Borough with housing price increase Bar Chart</vt:lpstr>
      <vt:lpstr>Hackney Borough House Price Trend</vt:lpstr>
      <vt:lpstr>Histogram of all Boroughs housing price increase over the two decades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Housing Case Study</dc:title>
  <dc:creator>9203</dc:creator>
  <cp:lastModifiedBy>9203</cp:lastModifiedBy>
  <cp:revision>10</cp:revision>
  <dcterms:created xsi:type="dcterms:W3CDTF">2020-07-17T20:45:19Z</dcterms:created>
  <dcterms:modified xsi:type="dcterms:W3CDTF">2020-07-17T23:00:33Z</dcterms:modified>
</cp:coreProperties>
</file>