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8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1A05DA-F005-4096-9B87-DEB81B56321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395566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A05DA-F005-4096-9B87-DEB81B56321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95715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A05DA-F005-4096-9B87-DEB81B56321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6B2-B7AC-4F5D-A4FB-06132CCDB9D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55259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A05DA-F005-4096-9B87-DEB81B56321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3841688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A05DA-F005-4096-9B87-DEB81B56321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6B2-B7AC-4F5D-A4FB-06132CCDB9D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5397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A05DA-F005-4096-9B87-DEB81B56321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998753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A05DA-F005-4096-9B87-DEB81B56321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1197583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A05DA-F005-4096-9B87-DEB81B56321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3690276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A05DA-F005-4096-9B87-DEB81B56321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341329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A05DA-F005-4096-9B87-DEB81B56321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2111347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1A05DA-F005-4096-9B87-DEB81B56321E}"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2118086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1A05DA-F005-4096-9B87-DEB81B56321E}" type="datetimeFigureOut">
              <a:rPr lang="en-US" smtClean="0"/>
              <a:t>7/17/2020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40917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1A05DA-F005-4096-9B87-DEB81B56321E}" type="datetimeFigureOut">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223408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A05DA-F005-4096-9B87-DEB81B56321E}" type="datetimeFigureOut">
              <a:rPr lang="en-US" smtClean="0"/>
              <a:t>7/17/2020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171391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1A05DA-F005-4096-9B87-DEB81B56321E}"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2173519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1A05DA-F005-4096-9B87-DEB81B56321E}"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6C6B2-B7AC-4F5D-A4FB-06132CCDB9D7}" type="slidenum">
              <a:rPr lang="en-US" smtClean="0"/>
              <a:t>‹#›</a:t>
            </a:fld>
            <a:endParaRPr lang="en-US"/>
          </a:p>
        </p:txBody>
      </p:sp>
    </p:spTree>
    <p:extLst>
      <p:ext uri="{BB962C8B-B14F-4D97-AF65-F5344CB8AC3E}">
        <p14:creationId xmlns:p14="http://schemas.microsoft.com/office/powerpoint/2010/main" val="4197157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1A05DA-F005-4096-9B87-DEB81B56321E}" type="datetimeFigureOut">
              <a:rPr lang="en-US" smtClean="0"/>
              <a:t>7/17/2020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2C6C6B2-B7AC-4F5D-A4FB-06132CCDB9D7}" type="slidenum">
              <a:rPr lang="en-US" smtClean="0"/>
              <a:t>‹#›</a:t>
            </a:fld>
            <a:endParaRPr lang="en-US"/>
          </a:p>
        </p:txBody>
      </p:sp>
    </p:spTree>
    <p:extLst>
      <p:ext uri="{BB962C8B-B14F-4D97-AF65-F5344CB8AC3E}">
        <p14:creationId xmlns:p14="http://schemas.microsoft.com/office/powerpoint/2010/main" val="336497029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ata.london.gov.uk/download/uk-house-price-index/70ac0766-8902-4eb5-aab5-01951aaed773/UK%20House%20price%20index.x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7844-75CD-4212-8C3A-5A9CF80F2F2D}"/>
              </a:ext>
            </a:extLst>
          </p:cNvPr>
          <p:cNvSpPr>
            <a:spLocks noGrp="1"/>
          </p:cNvSpPr>
          <p:nvPr>
            <p:ph type="ctrTitle"/>
          </p:nvPr>
        </p:nvSpPr>
        <p:spPr>
          <a:xfrm>
            <a:off x="287130" y="1007165"/>
            <a:ext cx="9144000" cy="863600"/>
          </a:xfrm>
        </p:spPr>
        <p:txBody>
          <a:bodyPr>
            <a:normAutofit fontScale="90000"/>
          </a:bodyPr>
          <a:lstStyle/>
          <a:p>
            <a:r>
              <a:rPr lang="en-US" b="1" dirty="0"/>
              <a:t>London Housing Case Study</a:t>
            </a:r>
          </a:p>
        </p:txBody>
      </p:sp>
      <p:sp>
        <p:nvSpPr>
          <p:cNvPr id="3" name="Subtitle 2">
            <a:extLst>
              <a:ext uri="{FF2B5EF4-FFF2-40B4-BE49-F238E27FC236}">
                <a16:creationId xmlns:a16="http://schemas.microsoft.com/office/drawing/2014/main" id="{5E03EF1E-A85B-4A87-8235-EF5836AD4D1A}"/>
              </a:ext>
            </a:extLst>
          </p:cNvPr>
          <p:cNvSpPr>
            <a:spLocks noGrp="1"/>
          </p:cNvSpPr>
          <p:nvPr>
            <p:ph type="subTitle" idx="1"/>
          </p:nvPr>
        </p:nvSpPr>
        <p:spPr>
          <a:xfrm>
            <a:off x="583096" y="3429000"/>
            <a:ext cx="9144000" cy="1655762"/>
          </a:xfrm>
        </p:spPr>
        <p:txBody>
          <a:bodyPr>
            <a:normAutofit/>
          </a:bodyPr>
          <a:lstStyle/>
          <a:p>
            <a:pPr algn="ctr"/>
            <a:r>
              <a:rPr lang="en-US" sz="3200" b="1" dirty="0">
                <a:solidFill>
                  <a:schemeClr val="tx1"/>
                </a:solidFill>
              </a:rPr>
              <a:t>Grace Yu</a:t>
            </a:r>
          </a:p>
          <a:p>
            <a:pPr algn="ctr"/>
            <a:r>
              <a:rPr lang="en-US" sz="3200" b="1" dirty="0">
                <a:solidFill>
                  <a:schemeClr val="tx1"/>
                </a:solidFill>
              </a:rPr>
              <a:t>7/17/2020</a:t>
            </a:r>
          </a:p>
        </p:txBody>
      </p:sp>
    </p:spTree>
    <p:extLst>
      <p:ext uri="{BB962C8B-B14F-4D97-AF65-F5344CB8AC3E}">
        <p14:creationId xmlns:p14="http://schemas.microsoft.com/office/powerpoint/2010/main" val="1849174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5F586-0DE0-4765-99F9-68F82782AEAC}"/>
              </a:ext>
            </a:extLst>
          </p:cNvPr>
          <p:cNvSpPr>
            <a:spLocks noGrp="1"/>
          </p:cNvSpPr>
          <p:nvPr>
            <p:ph type="title"/>
          </p:nvPr>
        </p:nvSpPr>
        <p:spPr>
          <a:xfrm>
            <a:off x="255105" y="1093994"/>
            <a:ext cx="10515600" cy="4021345"/>
          </a:xfrm>
        </p:spPr>
        <p:txBody>
          <a:bodyPr>
            <a:noAutofit/>
          </a:bodyPr>
          <a:lstStyle/>
          <a:p>
            <a:r>
              <a:rPr lang="en-US" sz="2000" b="1" i="0" dirty="0">
                <a:solidFill>
                  <a:srgbClr val="000000"/>
                </a:solidFill>
                <a:effectLst/>
                <a:latin typeface="Calibri" panose="020F0502020204030204" pitchFamily="34" charset="0"/>
                <a:cs typeface="Calibri" panose="020F0502020204030204" pitchFamily="34" charset="0"/>
              </a:rPr>
              <a:t>Objectives: </a:t>
            </a:r>
            <a:r>
              <a:rPr lang="en-US" sz="2000" b="0" i="0" u="none" strike="noStrike" baseline="0" dirty="0">
                <a:solidFill>
                  <a:srgbClr val="000000"/>
                </a:solidFill>
                <a:latin typeface="Calibri" panose="020F0502020204030204" pitchFamily="34" charset="0"/>
                <a:cs typeface="Calibri" panose="020F0502020204030204" pitchFamily="34" charset="0"/>
              </a:rPr>
              <a:t>Within Greater London there are 32 London boroughs, and each borough has its own governing council. Their house prices change with time. The objective of this project is to find out which borough has the greatest average housing price increase over approximately two decades, i.e. from year 1998-2018.</a:t>
            </a:r>
            <a:br>
              <a:rPr lang="en-US" sz="2000" b="0" i="0" u="none" strike="noStrike" baseline="0" dirty="0">
                <a:solidFill>
                  <a:srgbClr val="000000"/>
                </a:solidFill>
                <a:latin typeface="Calibri" panose="020F0502020204030204" pitchFamily="34" charset="0"/>
                <a:cs typeface="Calibri" panose="020F0502020204030204" pitchFamily="34" charset="0"/>
              </a:rPr>
            </a:br>
            <a:br>
              <a:rPr lang="en-US" sz="2000" b="0" i="0" u="none" strike="noStrike" baseline="0" dirty="0">
                <a:solidFill>
                  <a:srgbClr val="000000"/>
                </a:solidFill>
                <a:latin typeface="Calibri" panose="020F0502020204030204" pitchFamily="34" charset="0"/>
                <a:cs typeface="Calibri" panose="020F0502020204030204" pitchFamily="34" charset="0"/>
              </a:rPr>
            </a:br>
            <a:r>
              <a:rPr lang="en-US" sz="2000" b="1" i="0" u="none" strike="noStrike" baseline="0" dirty="0">
                <a:solidFill>
                  <a:srgbClr val="000000"/>
                </a:solidFill>
                <a:latin typeface="Calibri" panose="020F0502020204030204" pitchFamily="34" charset="0"/>
                <a:cs typeface="Calibri" panose="020F0502020204030204" pitchFamily="34" charset="0"/>
              </a:rPr>
              <a:t>Data source: </a:t>
            </a:r>
            <a:r>
              <a:rPr lang="en-US" sz="2000" b="0" i="0" u="none" strike="noStrike" baseline="0" dirty="0">
                <a:solidFill>
                  <a:srgbClr val="000000"/>
                </a:solidFill>
                <a:latin typeface="Calibri" panose="020F0502020204030204" pitchFamily="34" charset="0"/>
                <a:cs typeface="Calibri" panose="020F0502020204030204" pitchFamily="34" charset="0"/>
                <a:hlinkClick r:id="rId2"/>
              </a:rPr>
              <a:t>https://data.london.gov.uk/download/uk-house-price-index/70ac0766-8902-4eb5-aab5-01951aaed773/UK%20House%20price%20index.xls</a:t>
            </a:r>
            <a:br>
              <a:rPr lang="en-US" sz="2000" b="0" i="0" u="none" strike="noStrike" baseline="0" dirty="0">
                <a:solidFill>
                  <a:srgbClr val="000000"/>
                </a:solidFill>
                <a:latin typeface="Calibri" panose="020F0502020204030204" pitchFamily="34" charset="0"/>
                <a:cs typeface="Calibri" panose="020F0502020204030204" pitchFamily="34" charset="0"/>
              </a:rPr>
            </a:br>
            <a:br>
              <a:rPr lang="en-US" sz="2000" b="0" i="0" u="none" strike="noStrike" baseline="0" dirty="0">
                <a:solidFill>
                  <a:srgbClr val="000000"/>
                </a:solidFill>
                <a:latin typeface="Calibri" panose="020F0502020204030204" pitchFamily="34" charset="0"/>
                <a:cs typeface="Calibri" panose="020F0502020204030204" pitchFamily="34" charset="0"/>
              </a:rPr>
            </a:br>
            <a:r>
              <a:rPr lang="en-US" sz="2000" b="1" i="0" u="none" strike="noStrike" baseline="0" dirty="0">
                <a:solidFill>
                  <a:srgbClr val="000000"/>
                </a:solidFill>
                <a:latin typeface="Calibri" panose="020F0502020204030204" pitchFamily="34" charset="0"/>
                <a:cs typeface="Calibri" panose="020F0502020204030204" pitchFamily="34" charset="0"/>
              </a:rPr>
              <a:t>Steps:</a:t>
            </a:r>
            <a:br>
              <a:rPr lang="en-US" sz="2000" b="0" i="0" u="none" strike="noStrike" baseline="0" dirty="0">
                <a:solidFill>
                  <a:srgbClr val="000000"/>
                </a:solidFill>
                <a:latin typeface="Calibri" panose="020F0502020204030204" pitchFamily="34" charset="0"/>
                <a:cs typeface="Calibri" panose="020F0502020204030204" pitchFamily="34" charset="0"/>
              </a:rPr>
            </a:br>
            <a:r>
              <a:rPr lang="en-US" sz="2000" b="0" i="0" u="none" strike="noStrike" baseline="0" dirty="0">
                <a:solidFill>
                  <a:srgbClr val="000000"/>
                </a:solidFill>
                <a:latin typeface="Calibri" panose="020F0502020204030204" pitchFamily="34" charset="0"/>
                <a:cs typeface="Calibri" panose="020F0502020204030204" pitchFamily="34" charset="0"/>
              </a:rPr>
              <a:t>1. Data loading</a:t>
            </a:r>
            <a:br>
              <a:rPr lang="en-US" sz="2000" b="0" i="0" u="none" strike="noStrike" baseline="0" dirty="0">
                <a:solidFill>
                  <a:srgbClr val="000000"/>
                </a:solidFill>
                <a:latin typeface="Calibri" panose="020F0502020204030204" pitchFamily="34" charset="0"/>
                <a:cs typeface="Calibri" panose="020F0502020204030204" pitchFamily="34" charset="0"/>
              </a:rPr>
            </a:br>
            <a:r>
              <a:rPr lang="en-US" sz="2000" b="0" i="0" u="none" strike="noStrike" baseline="0" dirty="0">
                <a:solidFill>
                  <a:srgbClr val="000000"/>
                </a:solidFill>
                <a:latin typeface="Calibri" panose="020F0502020204030204" pitchFamily="34" charset="0"/>
                <a:cs typeface="Calibri" panose="020F0502020204030204" pitchFamily="34" charset="0"/>
              </a:rPr>
              <a:t>2. Data cleaning, transforming and visualizing</a:t>
            </a:r>
            <a:br>
              <a:rPr lang="en-US" sz="2000" b="0" i="0" u="none" strike="noStrike" baseline="0" dirty="0">
                <a:solidFill>
                  <a:srgbClr val="000000"/>
                </a:solidFill>
                <a:latin typeface="Calibri" panose="020F0502020204030204" pitchFamily="34" charset="0"/>
                <a:cs typeface="Calibri" panose="020F0502020204030204" pitchFamily="34" charset="0"/>
              </a:rPr>
            </a:br>
            <a:r>
              <a:rPr lang="en-US" sz="2000" b="0" i="0" u="none" strike="noStrike" baseline="0" dirty="0">
                <a:solidFill>
                  <a:srgbClr val="000000"/>
                </a:solidFill>
                <a:latin typeface="Calibri" panose="020F0502020204030204" pitchFamily="34" charset="0"/>
                <a:cs typeface="Calibri" panose="020F0502020204030204" pitchFamily="34" charset="0"/>
              </a:rPr>
              <a:t>3. Modeling</a:t>
            </a:r>
            <a:br>
              <a:rPr lang="en-US" sz="2000" b="1" i="0" dirty="0">
                <a:solidFill>
                  <a:srgbClr val="000000"/>
                </a:solidFill>
                <a:effectLst/>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EC0CD631-D72C-4F02-8888-C66E206E0434}"/>
              </a:ext>
            </a:extLst>
          </p:cNvPr>
          <p:cNvSpPr txBox="1">
            <a:spLocks/>
          </p:cNvSpPr>
          <p:nvPr/>
        </p:nvSpPr>
        <p:spPr>
          <a:xfrm>
            <a:off x="546652" y="11927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Project Overview</a:t>
            </a:r>
          </a:p>
        </p:txBody>
      </p:sp>
    </p:spTree>
    <p:extLst>
      <p:ext uri="{BB962C8B-B14F-4D97-AF65-F5344CB8AC3E}">
        <p14:creationId xmlns:p14="http://schemas.microsoft.com/office/powerpoint/2010/main" val="208918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C9C6-7C92-4AFD-9FE4-CAA8E8CD64BD}"/>
              </a:ext>
            </a:extLst>
          </p:cNvPr>
          <p:cNvSpPr>
            <a:spLocks noGrp="1"/>
          </p:cNvSpPr>
          <p:nvPr>
            <p:ph type="title"/>
          </p:nvPr>
        </p:nvSpPr>
        <p:spPr>
          <a:xfrm>
            <a:off x="929306" y="39756"/>
            <a:ext cx="7947992" cy="662781"/>
          </a:xfrm>
        </p:spPr>
        <p:txBody>
          <a:bodyPr>
            <a:normAutofit/>
          </a:bodyPr>
          <a:lstStyle/>
          <a:p>
            <a:pPr algn="ctr"/>
            <a:r>
              <a:rPr lang="en-US" sz="2400" b="1" dirty="0"/>
              <a:t>Results - Top 15 Borough with housing price increase</a:t>
            </a:r>
          </a:p>
        </p:txBody>
      </p:sp>
      <p:sp>
        <p:nvSpPr>
          <p:cNvPr id="8" name="TextBox 7">
            <a:extLst>
              <a:ext uri="{FF2B5EF4-FFF2-40B4-BE49-F238E27FC236}">
                <a16:creationId xmlns:a16="http://schemas.microsoft.com/office/drawing/2014/main" id="{37044129-EB57-486B-A00C-21DC1F14743E}"/>
              </a:ext>
            </a:extLst>
          </p:cNvPr>
          <p:cNvSpPr txBox="1"/>
          <p:nvPr/>
        </p:nvSpPr>
        <p:spPr>
          <a:xfrm>
            <a:off x="558800" y="2158485"/>
            <a:ext cx="2648226" cy="407035"/>
          </a:xfrm>
          <a:prstGeom prst="rect">
            <a:avLst/>
          </a:prstGeom>
          <a:noFill/>
        </p:spPr>
        <p:txBody>
          <a:bodyPr wrap="square">
            <a:spAutoFit/>
          </a:bodyPr>
          <a:lstStyle/>
          <a:p>
            <a:pPr marL="0" marR="0">
              <a:lnSpc>
                <a:spcPct val="107000"/>
              </a:lnSpc>
              <a:spcBef>
                <a:spcPts val="0"/>
              </a:spcBef>
              <a:spcAft>
                <a:spcPts val="800"/>
              </a:spcAft>
            </a:pPr>
            <a:r>
              <a:rPr lang="en-US" sz="2000" dirty="0">
                <a:effectLst/>
                <a:ea typeface="DengXian" panose="02010600030101010101" pitchFamily="2" charset="-122"/>
                <a:cs typeface="Times New Roman" panose="02020603050405020304" pitchFamily="18" charset="0"/>
              </a:rPr>
              <a:t> </a:t>
            </a:r>
            <a:endParaRPr lang="en-US" sz="2000" dirty="0"/>
          </a:p>
        </p:txBody>
      </p:sp>
      <p:graphicFrame>
        <p:nvGraphicFramePr>
          <p:cNvPr id="9" name="Table 9">
            <a:extLst>
              <a:ext uri="{FF2B5EF4-FFF2-40B4-BE49-F238E27FC236}">
                <a16:creationId xmlns:a16="http://schemas.microsoft.com/office/drawing/2014/main" id="{7984AC21-CAC8-41CC-A24E-3AC7CD628BC9}"/>
              </a:ext>
            </a:extLst>
          </p:cNvPr>
          <p:cNvGraphicFramePr>
            <a:graphicFrameLocks noGrp="1"/>
          </p:cNvGraphicFramePr>
          <p:nvPr>
            <p:extLst>
              <p:ext uri="{D42A27DB-BD31-4B8C-83A1-F6EECF244321}">
                <p14:modId xmlns:p14="http://schemas.microsoft.com/office/powerpoint/2010/main" val="1814010819"/>
              </p:ext>
            </p:extLst>
          </p:nvPr>
        </p:nvGraphicFramePr>
        <p:xfrm>
          <a:off x="1107381" y="665480"/>
          <a:ext cx="7591843" cy="6192520"/>
        </p:xfrm>
        <a:graphic>
          <a:graphicData uri="http://schemas.openxmlformats.org/drawingml/2006/table">
            <a:tbl>
              <a:tblPr firstRow="1" bandRow="1">
                <a:tableStyleId>{5C22544A-7EE6-4342-B048-85BDC9FD1C3A}</a:tableStyleId>
              </a:tblPr>
              <a:tblGrid>
                <a:gridCol w="2463250">
                  <a:extLst>
                    <a:ext uri="{9D8B030D-6E8A-4147-A177-3AD203B41FA5}">
                      <a16:colId xmlns:a16="http://schemas.microsoft.com/office/drawing/2014/main" val="1328746839"/>
                    </a:ext>
                  </a:extLst>
                </a:gridCol>
                <a:gridCol w="5128593">
                  <a:extLst>
                    <a:ext uri="{9D8B030D-6E8A-4147-A177-3AD203B41FA5}">
                      <a16:colId xmlns:a16="http://schemas.microsoft.com/office/drawing/2014/main" val="3109812902"/>
                    </a:ext>
                  </a:extLst>
                </a:gridCol>
              </a:tblGrid>
              <a:tr h="327108">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Borough Name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ea typeface="DengXian" panose="02010600030101010101" pitchFamily="2" charset="-122"/>
                          <a:cs typeface="Times New Roman" panose="02020603050405020304" pitchFamily="18" charset="0"/>
                        </a:rPr>
                        <a:t>Housing Price Increase (2018_average_price/1998_average_price)</a:t>
                      </a:r>
                      <a:endParaRPr lang="en-US" sz="1800" dirty="0">
                        <a:effectLst/>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3578204015"/>
                  </a:ext>
                </a:extLst>
              </a:tr>
              <a:tr h="3708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Hackney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ea typeface="Times New Roman" panose="02020603050405020304" pitchFamily="18" charset="0"/>
                          <a:cs typeface="Times New Roman" panose="02020603050405020304" pitchFamily="18" charset="0"/>
                        </a:rPr>
                        <a:t>6.198286</a:t>
                      </a:r>
                      <a:endParaRPr lang="en-US" sz="1800" dirty="0">
                        <a:effectLst/>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3391946327"/>
                  </a:ext>
                </a:extLst>
              </a:tr>
              <a:tr h="3708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Waltham Forest </a:t>
                      </a:r>
                      <a:endParaRPr lang="en-US" dirty="0"/>
                    </a:p>
                  </a:txBody>
                  <a:tcPr/>
                </a:tc>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5.834756</a:t>
                      </a:r>
                      <a:endParaRPr lang="en-US" dirty="0"/>
                    </a:p>
                  </a:txBody>
                  <a:tcPr/>
                </a:tc>
                <a:extLst>
                  <a:ext uri="{0D108BD9-81ED-4DB2-BD59-A6C34878D82A}">
                    <a16:rowId xmlns:a16="http://schemas.microsoft.com/office/drawing/2014/main" val="2684047317"/>
                  </a:ext>
                </a:extLst>
              </a:tr>
              <a:tr h="3708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Southwark</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ea typeface="Times New Roman" panose="02020603050405020304" pitchFamily="18" charset="0"/>
                          <a:cs typeface="Times New Roman" panose="02020603050405020304" pitchFamily="18" charset="0"/>
                        </a:rPr>
                        <a:t>5.516485</a:t>
                      </a:r>
                      <a:endParaRPr lang="en-US" sz="1800" dirty="0">
                        <a:effectLst/>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2301927614"/>
                  </a:ext>
                </a:extLst>
              </a:tr>
              <a:tr h="370840">
                <a:tc>
                  <a:txBody>
                    <a:bodyPr/>
                    <a:lstStyle/>
                    <a:p>
                      <a:r>
                        <a:rPr lang="en-US" sz="1800" dirty="0" err="1">
                          <a:solidFill>
                            <a:srgbClr val="000000"/>
                          </a:solidFill>
                          <a:effectLst/>
                          <a:ea typeface="Times New Roman" panose="02020603050405020304" pitchFamily="18" charset="0"/>
                          <a:cs typeface="Times New Roman" panose="02020603050405020304" pitchFamily="18" charset="0"/>
                        </a:rPr>
                        <a:t>Lewisham</a:t>
                      </a:r>
                      <a:endParaRPr lang="en-US" dirty="0"/>
                    </a:p>
                  </a:txBody>
                  <a:tcPr/>
                </a:tc>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5.449221</a:t>
                      </a:r>
                      <a:endParaRPr lang="en-US" dirty="0"/>
                    </a:p>
                  </a:txBody>
                  <a:tcPr/>
                </a:tc>
                <a:extLst>
                  <a:ext uri="{0D108BD9-81ED-4DB2-BD59-A6C34878D82A}">
                    <a16:rowId xmlns:a16="http://schemas.microsoft.com/office/drawing/2014/main" val="3045827630"/>
                  </a:ext>
                </a:extLst>
              </a:tr>
              <a:tr h="3708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Westminster</a:t>
                      </a:r>
                      <a:endParaRPr lang="en-US" dirty="0"/>
                    </a:p>
                  </a:txBody>
                  <a:tcPr/>
                </a:tc>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5.353565</a:t>
                      </a:r>
                      <a:endParaRPr lang="en-US" dirty="0"/>
                    </a:p>
                  </a:txBody>
                  <a:tcPr/>
                </a:tc>
                <a:extLst>
                  <a:ext uri="{0D108BD9-81ED-4DB2-BD59-A6C34878D82A}">
                    <a16:rowId xmlns:a16="http://schemas.microsoft.com/office/drawing/2014/main" val="563342379"/>
                  </a:ext>
                </a:extLst>
              </a:tr>
              <a:tr h="370840">
                <a:tc>
                  <a:txBody>
                    <a:bodyPr/>
                    <a:lstStyle/>
                    <a:p>
                      <a:r>
                        <a:rPr lang="en-US" sz="1800" dirty="0" err="1">
                          <a:solidFill>
                            <a:srgbClr val="000000"/>
                          </a:solidFill>
                          <a:effectLst/>
                          <a:ea typeface="Times New Roman" panose="02020603050405020304" pitchFamily="18" charset="0"/>
                          <a:cs typeface="Times New Roman" panose="02020603050405020304" pitchFamily="18" charset="0"/>
                        </a:rPr>
                        <a:t>Newham</a:t>
                      </a:r>
                      <a:endParaRPr lang="en-US" dirty="0"/>
                    </a:p>
                  </a:txBody>
                  <a:tcPr/>
                </a:tc>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5.305390</a:t>
                      </a:r>
                      <a:endParaRPr lang="en-US" dirty="0"/>
                    </a:p>
                  </a:txBody>
                  <a:tcPr/>
                </a:tc>
                <a:extLst>
                  <a:ext uri="{0D108BD9-81ED-4DB2-BD59-A6C34878D82A}">
                    <a16:rowId xmlns:a16="http://schemas.microsoft.com/office/drawing/2014/main" val="198560629"/>
                  </a:ext>
                </a:extLst>
              </a:tr>
              <a:tr h="3708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City of London </a:t>
                      </a:r>
                      <a:endParaRPr lang="en-US" dirty="0"/>
                    </a:p>
                  </a:txBody>
                  <a:tcPr/>
                </a:tc>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5.301620</a:t>
                      </a:r>
                      <a:endParaRPr lang="en-US" dirty="0"/>
                    </a:p>
                  </a:txBody>
                  <a:tcPr/>
                </a:tc>
                <a:extLst>
                  <a:ext uri="{0D108BD9-81ED-4DB2-BD59-A6C34878D82A}">
                    <a16:rowId xmlns:a16="http://schemas.microsoft.com/office/drawing/2014/main" val="959318310"/>
                  </a:ext>
                </a:extLst>
              </a:tr>
              <a:tr h="3708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Haringey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ea typeface="Times New Roman" panose="02020603050405020304" pitchFamily="18" charset="0"/>
                          <a:cs typeface="Times New Roman" panose="02020603050405020304" pitchFamily="18" charset="0"/>
                        </a:rPr>
                        <a:t>5.134625</a:t>
                      </a:r>
                      <a:endParaRPr lang="en-US" sz="1800" dirty="0">
                        <a:effectLst/>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3868622812"/>
                  </a:ext>
                </a:extLst>
              </a:tr>
              <a:tr h="3708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Kensington &amp; Chelsea </a:t>
                      </a:r>
                      <a:endParaRPr lang="en-US" dirty="0"/>
                    </a:p>
                  </a:txBody>
                  <a:tcPr/>
                </a:tc>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5.082465</a:t>
                      </a:r>
                      <a:endParaRPr lang="en-US" dirty="0"/>
                    </a:p>
                  </a:txBody>
                  <a:tcPr/>
                </a:tc>
                <a:extLst>
                  <a:ext uri="{0D108BD9-81ED-4DB2-BD59-A6C34878D82A}">
                    <a16:rowId xmlns:a16="http://schemas.microsoft.com/office/drawing/2014/main" val="2589397376"/>
                  </a:ext>
                </a:extLst>
              </a:tr>
              <a:tr h="3708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Lambeth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ea typeface="Times New Roman" panose="02020603050405020304" pitchFamily="18" charset="0"/>
                          <a:cs typeface="Times New Roman" panose="02020603050405020304" pitchFamily="18" charset="0"/>
                        </a:rPr>
                        <a:t>4.957751</a:t>
                      </a:r>
                      <a:endParaRPr lang="en-US" sz="1800" dirty="0">
                        <a:effectLst/>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778638167"/>
                  </a:ext>
                </a:extLst>
              </a:tr>
              <a:tr h="3708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Camden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ea typeface="Times New Roman" panose="02020603050405020304" pitchFamily="18" charset="0"/>
                          <a:cs typeface="Times New Roman" panose="02020603050405020304" pitchFamily="18" charset="0"/>
                        </a:rPr>
                        <a:t>4.935353</a:t>
                      </a:r>
                      <a:endParaRPr lang="en-US" sz="1800" dirty="0">
                        <a:effectLst/>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2823272896"/>
                  </a:ext>
                </a:extLst>
              </a:tr>
              <a:tr h="3708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Barking &amp; Dagenham </a:t>
                      </a:r>
                      <a:endParaRPr lang="en-US" dirty="0"/>
                    </a:p>
                  </a:txBody>
                  <a:tcPr/>
                </a:tc>
                <a:tc>
                  <a:txBody>
                    <a:bodyPr/>
                    <a:lstStyle/>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ea typeface="Times New Roman" panose="02020603050405020304" pitchFamily="18" charset="0"/>
                          <a:cs typeface="Times New Roman" panose="02020603050405020304" pitchFamily="18" charset="0"/>
                        </a:rPr>
                        <a:t>4.896619</a:t>
                      </a:r>
                      <a:endParaRPr lang="en-US" sz="1800" dirty="0">
                        <a:effectLst/>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2070228582"/>
                  </a:ext>
                </a:extLst>
              </a:tr>
              <a:tr h="3708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Brent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ea typeface="Times New Roman" panose="02020603050405020304" pitchFamily="18" charset="0"/>
                          <a:cs typeface="Times New Roman" panose="02020603050405020304" pitchFamily="18" charset="0"/>
                        </a:rPr>
                        <a:t>4.894554</a:t>
                      </a:r>
                      <a:endParaRPr lang="en-US" sz="1800" dirty="0">
                        <a:effectLst/>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2508864549"/>
                  </a:ext>
                </a:extLst>
              </a:tr>
              <a:tr h="320040">
                <a:tc>
                  <a:txBody>
                    <a:bodyPr/>
                    <a:lstStyle/>
                    <a:p>
                      <a:r>
                        <a:rPr lang="en-US" sz="1800" dirty="0">
                          <a:solidFill>
                            <a:srgbClr val="000000"/>
                          </a:solidFill>
                          <a:effectLst/>
                          <a:ea typeface="Times New Roman" panose="02020603050405020304" pitchFamily="18" charset="0"/>
                          <a:cs typeface="Times New Roman" panose="02020603050405020304" pitchFamily="18" charset="0"/>
                        </a:rPr>
                        <a:t>Islington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ea typeface="Times New Roman" panose="02020603050405020304" pitchFamily="18" charset="0"/>
                          <a:cs typeface="Times New Roman" panose="02020603050405020304" pitchFamily="18" charset="0"/>
                        </a:rPr>
                        <a:t>4.844048</a:t>
                      </a:r>
                      <a:endParaRPr lang="en-US" sz="1800" dirty="0">
                        <a:effectLst/>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616084820"/>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ea typeface="Times New Roman" panose="02020603050405020304" pitchFamily="18" charset="0"/>
                          <a:cs typeface="Times New Roman" panose="02020603050405020304" pitchFamily="18" charset="0"/>
                        </a:rPr>
                        <a:t>Greenwich</a:t>
                      </a:r>
                      <a:endParaRPr lang="en-US" sz="1800" dirty="0">
                        <a:effectLst/>
                        <a:ea typeface="DengXian" panose="0201060003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ea typeface="Times New Roman" panose="02020603050405020304" pitchFamily="18" charset="0"/>
                          <a:cs typeface="Times New Roman" panose="02020603050405020304" pitchFamily="18" charset="0"/>
                        </a:rPr>
                        <a:t>4.763036</a:t>
                      </a:r>
                      <a:endParaRPr lang="en-US" sz="1800" dirty="0">
                        <a:effectLst/>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206343623"/>
                  </a:ext>
                </a:extLst>
              </a:tr>
            </a:tbl>
          </a:graphicData>
        </a:graphic>
      </p:graphicFrame>
    </p:spTree>
    <p:extLst>
      <p:ext uri="{BB962C8B-B14F-4D97-AF65-F5344CB8AC3E}">
        <p14:creationId xmlns:p14="http://schemas.microsoft.com/office/powerpoint/2010/main" val="1505556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26010C6-7073-4EA1-8504-D41D2C842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634" y="623273"/>
            <a:ext cx="6361043" cy="611503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1145E53-D619-4D67-8A7B-5CE322FBF980}"/>
              </a:ext>
            </a:extLst>
          </p:cNvPr>
          <p:cNvSpPr>
            <a:spLocks noGrp="1"/>
          </p:cNvSpPr>
          <p:nvPr>
            <p:ph type="title"/>
          </p:nvPr>
        </p:nvSpPr>
        <p:spPr>
          <a:xfrm>
            <a:off x="1260610" y="119692"/>
            <a:ext cx="7947992" cy="662781"/>
          </a:xfrm>
        </p:spPr>
        <p:txBody>
          <a:bodyPr>
            <a:normAutofit/>
          </a:bodyPr>
          <a:lstStyle/>
          <a:p>
            <a:pPr algn="ctr"/>
            <a:r>
              <a:rPr lang="en-US" sz="2400" b="1" dirty="0"/>
              <a:t>Top 15 Borough with housing price increase Bar Chart</a:t>
            </a:r>
          </a:p>
        </p:txBody>
      </p:sp>
    </p:spTree>
    <p:extLst>
      <p:ext uri="{BB962C8B-B14F-4D97-AF65-F5344CB8AC3E}">
        <p14:creationId xmlns:p14="http://schemas.microsoft.com/office/powerpoint/2010/main" val="490304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F889-AA4C-4C89-9603-5BF6B329A68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75D72DB-7DDF-4BF9-AE4A-89D1DFC854C5}"/>
              </a:ext>
            </a:extLst>
          </p:cNvPr>
          <p:cNvSpPr>
            <a:spLocks noGrp="1"/>
          </p:cNvSpPr>
          <p:nvPr>
            <p:ph idx="1"/>
          </p:nvPr>
        </p:nvSpPr>
        <p:spPr>
          <a:xfrm>
            <a:off x="531560" y="1488613"/>
            <a:ext cx="8596668" cy="3880773"/>
          </a:xfrm>
        </p:spPr>
        <p:txBody>
          <a:bodyPr>
            <a:normAutofit/>
          </a:bodyPr>
          <a:lstStyle/>
          <a:p>
            <a:r>
              <a:rPr lang="en-US" sz="2800" dirty="0"/>
              <a:t>Hackney Borough has the greatest housing price increase over the last two decades in Greater London area.</a:t>
            </a:r>
          </a:p>
        </p:txBody>
      </p:sp>
    </p:spTree>
    <p:extLst>
      <p:ext uri="{BB962C8B-B14F-4D97-AF65-F5344CB8AC3E}">
        <p14:creationId xmlns:p14="http://schemas.microsoft.com/office/powerpoint/2010/main" val="923178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TotalTime>
  <Words>213</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DengXian</vt:lpstr>
      <vt:lpstr>Arial</vt:lpstr>
      <vt:lpstr>Calibri</vt:lpstr>
      <vt:lpstr>Times New Roman</vt:lpstr>
      <vt:lpstr>Trebuchet MS</vt:lpstr>
      <vt:lpstr>Wingdings 3</vt:lpstr>
      <vt:lpstr>Facet</vt:lpstr>
      <vt:lpstr>London Housing Case Study</vt:lpstr>
      <vt:lpstr>Objectives: Within Greater London there are 32 London boroughs, and each borough has its own governing council. Their house prices change with time. The objective of this project is to find out which borough has the greatest average housing price increase over approximately two decades, i.e. from year 1998-2018.  Data source: https://data.london.gov.uk/download/uk-house-price-index/70ac0766-8902-4eb5-aab5-01951aaed773/UK%20House%20price%20index.xls  Steps: 1. Data loading 2. Data cleaning, transforming and visualizing 3. Modeling </vt:lpstr>
      <vt:lpstr>Results - Top 15 Borough with housing price increase</vt:lpstr>
      <vt:lpstr>Top 15 Borough with housing price increase Bar 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 Housing Case Study</dc:title>
  <dc:creator>9203</dc:creator>
  <cp:lastModifiedBy>9203</cp:lastModifiedBy>
  <cp:revision>7</cp:revision>
  <dcterms:created xsi:type="dcterms:W3CDTF">2020-07-17T20:45:19Z</dcterms:created>
  <dcterms:modified xsi:type="dcterms:W3CDTF">2020-07-17T21:26:49Z</dcterms:modified>
</cp:coreProperties>
</file>