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CDDAFB-876E-4667-A4D6-B0D494F83B33}">
  <a:tblStyle styleId="{86CDDAFB-876E-4667-A4D6-B0D494F83B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F5DF72-3AF9-40B8-937F-61B2259536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7c64e66b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7c64e66b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b7c64e66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b7c64e66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b7c64e66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b7c64e66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9acb4e7a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9acb4e7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b7c64e66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b7c64e66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b7c64e66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b7c64e66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b7c64e6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b7c64e6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b7c64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b7c64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7c64e6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7c64e6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acb4e7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acb4e7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7c64e6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7c64e6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b7c64e66b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b7c64e66b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b7c64e66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b7c64e66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b7c64e66b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b7c64e66b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The  left section has filters. It presents a view when the “Accuracy” metric is selected and user enters “3” for the “Enter Top Models by Anomaly Score” input box. The top 3 models with the highest anomaly scores in accuracy data are displayed in a line graph and table. The anomaly scores are calculated by Isolation Forest algorithm.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9acb4e7a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9acb4e7a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b7c64e66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b7c64e66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b7c64e66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b7c64e66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mockup for a KPI page in the Intuit AI dashboard. The goal is to monitor and measure models’ usage and impact and to identify anomalies in model performance. It presents a view when the “MXS Calls” metric is selected.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b7c64e66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b7c64e66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b7c64e66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b7c64e66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b7c64e66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7c64e66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b7c64e66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b7c64e66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tableau.a.intuit.com/t/CDO/views/IntuitAIDashboard/IntuitAIDashboard?iframeSizedToWindow=true&amp;:embed=y&amp;:showAppBanner=false&amp;:display_count=no&amp;:showVizHome=no#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Anomaly Detection on Model Performance</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Intuit AI Executive Dashboard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nvSpPr>
        <p:spPr>
          <a:xfrm>
            <a:off x="489850" y="998400"/>
            <a:ext cx="8184600" cy="34917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Stationary of original time series: Constant mean and variance</a:t>
            </a:r>
            <a:endParaRPr/>
          </a:p>
          <a:p>
            <a:pPr indent="-317500" lvl="0" marL="457200" rtl="0" algn="l">
              <a:lnSpc>
                <a:spcPct val="200000"/>
              </a:lnSpc>
              <a:spcBef>
                <a:spcPts val="0"/>
              </a:spcBef>
              <a:spcAft>
                <a:spcPts val="0"/>
              </a:spcAft>
              <a:buSzPts val="1400"/>
              <a:buAutoNum type="arabicPeriod"/>
            </a:pPr>
            <a:r>
              <a:rPr lang="en"/>
              <a:t>Model residuals:</a:t>
            </a:r>
            <a:endParaRPr/>
          </a:p>
          <a:p>
            <a:pPr indent="-317500" lvl="1" marL="914400" rtl="0" algn="l">
              <a:lnSpc>
                <a:spcPct val="200000"/>
              </a:lnSpc>
              <a:spcBef>
                <a:spcPts val="0"/>
              </a:spcBef>
              <a:spcAft>
                <a:spcPts val="0"/>
              </a:spcAft>
              <a:buSzPts val="1400"/>
              <a:buAutoNum type="alphaLcPeriod"/>
            </a:pPr>
            <a:r>
              <a:rPr lang="en"/>
              <a:t>Zero autocorrelation</a:t>
            </a:r>
            <a:endParaRPr/>
          </a:p>
          <a:p>
            <a:pPr indent="-317500" lvl="1" marL="914400" rtl="0" algn="l">
              <a:lnSpc>
                <a:spcPct val="200000"/>
              </a:lnSpc>
              <a:spcBef>
                <a:spcPts val="0"/>
              </a:spcBef>
              <a:spcAft>
                <a:spcPts val="0"/>
              </a:spcAft>
              <a:buSzPts val="1400"/>
              <a:buAutoNum type="alphaLcPeriod"/>
            </a:pPr>
            <a:r>
              <a:rPr lang="en"/>
              <a:t>Normality</a:t>
            </a:r>
            <a:endParaRPr/>
          </a:p>
          <a:p>
            <a:pPr indent="-317500" lvl="1" marL="914400" rtl="0" algn="l">
              <a:lnSpc>
                <a:spcPct val="200000"/>
              </a:lnSpc>
              <a:spcBef>
                <a:spcPts val="0"/>
              </a:spcBef>
              <a:spcAft>
                <a:spcPts val="0"/>
              </a:spcAft>
              <a:buSzPts val="1400"/>
              <a:buAutoNum type="alphaLcPeriod"/>
            </a:pPr>
            <a:r>
              <a:rPr lang="en"/>
              <a:t>Constant mean and variance</a:t>
            </a:r>
            <a:endParaRPr/>
          </a:p>
        </p:txBody>
      </p:sp>
      <p:sp>
        <p:nvSpPr>
          <p:cNvPr id="137" name="Google Shape;137;p22"/>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Assumptions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nvSpPr>
        <p:spPr>
          <a:xfrm>
            <a:off x="275550" y="918475"/>
            <a:ext cx="8541900" cy="39291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Check data’s stationarity with visuals and test</a:t>
            </a:r>
            <a:endParaRPr/>
          </a:p>
          <a:p>
            <a:pPr indent="-317500" lvl="0" marL="457200" rtl="0" algn="l">
              <a:lnSpc>
                <a:spcPct val="200000"/>
              </a:lnSpc>
              <a:spcBef>
                <a:spcPts val="0"/>
              </a:spcBef>
              <a:spcAft>
                <a:spcPts val="0"/>
              </a:spcAft>
              <a:buSzPts val="1400"/>
              <a:buAutoNum type="arabicPeriod"/>
            </a:pPr>
            <a:r>
              <a:rPr lang="en"/>
              <a:t>Transform data if it is not stationary</a:t>
            </a:r>
            <a:endParaRPr/>
          </a:p>
          <a:p>
            <a:pPr indent="-317500" lvl="0" marL="457200" rtl="0" algn="l">
              <a:lnSpc>
                <a:spcPct val="200000"/>
              </a:lnSpc>
              <a:spcBef>
                <a:spcPts val="0"/>
              </a:spcBef>
              <a:spcAft>
                <a:spcPts val="0"/>
              </a:spcAft>
              <a:buSzPts val="1400"/>
              <a:buAutoNum type="arabicPeriod"/>
            </a:pPr>
            <a:r>
              <a:rPr lang="en"/>
              <a:t>Determine model’s order by examining ACF and PACF plots</a:t>
            </a:r>
            <a:endParaRPr/>
          </a:p>
          <a:p>
            <a:pPr indent="-317500" lvl="0" marL="457200" rtl="0" algn="l">
              <a:lnSpc>
                <a:spcPct val="200000"/>
              </a:lnSpc>
              <a:spcBef>
                <a:spcPts val="0"/>
              </a:spcBef>
              <a:spcAft>
                <a:spcPts val="0"/>
              </a:spcAft>
              <a:buSzPts val="1400"/>
              <a:buAutoNum type="arabicPeriod"/>
            </a:pPr>
            <a:r>
              <a:rPr lang="en"/>
              <a:t>Fit model</a:t>
            </a:r>
            <a:endParaRPr/>
          </a:p>
          <a:p>
            <a:pPr indent="-317500" lvl="0" marL="457200" rtl="0" algn="l">
              <a:lnSpc>
                <a:spcPct val="200000"/>
              </a:lnSpc>
              <a:spcBef>
                <a:spcPts val="0"/>
              </a:spcBef>
              <a:spcAft>
                <a:spcPts val="0"/>
              </a:spcAft>
              <a:buSzPts val="1400"/>
              <a:buAutoNum type="arabicPeriod"/>
            </a:pPr>
            <a:r>
              <a:rPr lang="en"/>
              <a:t>Conduct model diagnostics with residual analysis</a:t>
            </a:r>
            <a:endParaRPr/>
          </a:p>
          <a:p>
            <a:pPr indent="-317500" lvl="0" marL="457200" rtl="0" algn="l">
              <a:lnSpc>
                <a:spcPct val="200000"/>
              </a:lnSpc>
              <a:spcBef>
                <a:spcPts val="0"/>
              </a:spcBef>
              <a:spcAft>
                <a:spcPts val="0"/>
              </a:spcAft>
              <a:buSzPts val="1400"/>
              <a:buAutoNum type="arabicPeriod"/>
            </a:pPr>
            <a:r>
              <a:rPr lang="en"/>
              <a:t>Make predictions and construct confidence intervals</a:t>
            </a:r>
            <a:endParaRPr/>
          </a:p>
        </p:txBody>
      </p:sp>
      <p:sp>
        <p:nvSpPr>
          <p:cNvPr id="143" name="Google Shape;143;p23"/>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Procedure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Google Shape;148;p24"/>
          <p:cNvPicPr preferRelativeResize="0"/>
          <p:nvPr/>
        </p:nvPicPr>
        <p:blipFill>
          <a:blip r:embed="rId3">
            <a:alphaModFix/>
          </a:blip>
          <a:stretch>
            <a:fillRect/>
          </a:stretch>
        </p:blipFill>
        <p:spPr>
          <a:xfrm>
            <a:off x="275550" y="874850"/>
            <a:ext cx="8399001" cy="4116249"/>
          </a:xfrm>
          <a:prstGeom prst="rect">
            <a:avLst/>
          </a:prstGeom>
          <a:noFill/>
          <a:ln>
            <a:noFill/>
          </a:ln>
        </p:spPr>
      </p:pic>
      <p:sp>
        <p:nvSpPr>
          <p:cNvPr id="149" name="Google Shape;149;p24"/>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Performance</a:t>
            </a:r>
            <a:endParaRPr/>
          </a:p>
        </p:txBody>
      </p:sp>
      <p:graphicFrame>
        <p:nvGraphicFramePr>
          <p:cNvPr id="155" name="Google Shape;155;p25"/>
          <p:cNvGraphicFramePr/>
          <p:nvPr/>
        </p:nvGraphicFramePr>
        <p:xfrm>
          <a:off x="462150" y="1178350"/>
          <a:ext cx="3000000" cy="3000000"/>
        </p:xfrm>
        <a:graphic>
          <a:graphicData uri="http://schemas.openxmlformats.org/drawingml/2006/table">
            <a:tbl>
              <a:tblPr>
                <a:noFill/>
                <a:tableStyleId>{86CDDAFB-876E-4667-A4D6-B0D494F83B33}</a:tableStyleId>
              </a:tblPr>
              <a:tblGrid>
                <a:gridCol w="3955950"/>
                <a:gridCol w="3955950"/>
              </a:tblGrid>
              <a:tr h="555725">
                <a:tc>
                  <a:txBody>
                    <a:bodyPr>
                      <a:noAutofit/>
                    </a:bodyPr>
                    <a:lstStyle/>
                    <a:p>
                      <a:pPr indent="0" lvl="0" marL="0" rtl="0" algn="ctr">
                        <a:spcBef>
                          <a:spcPts val="0"/>
                        </a:spcBef>
                        <a:spcAft>
                          <a:spcPts val="0"/>
                        </a:spcAft>
                        <a:buNone/>
                      </a:pPr>
                      <a:r>
                        <a:rPr b="1" lang="en"/>
                        <a:t>Metric</a:t>
                      </a:r>
                      <a:endParaRPr b="1"/>
                    </a:p>
                  </a:txBody>
                  <a:tcPr marT="91425" marB="91425" marR="91425" marL="91425"/>
                </a:tc>
                <a:tc>
                  <a:txBody>
                    <a:bodyPr>
                      <a:noAutofit/>
                    </a:bodyPr>
                    <a:lstStyle/>
                    <a:p>
                      <a:pPr indent="0" lvl="0" marL="0" rtl="0" algn="ctr">
                        <a:spcBef>
                          <a:spcPts val="0"/>
                        </a:spcBef>
                        <a:spcAft>
                          <a:spcPts val="0"/>
                        </a:spcAft>
                        <a:buNone/>
                      </a:pPr>
                      <a:r>
                        <a:rPr b="1" lang="en"/>
                        <a:t>Value</a:t>
                      </a:r>
                      <a:endParaRPr b="1"/>
                    </a:p>
                  </a:txBody>
                  <a:tcPr marT="91425" marB="91425" marR="91425" marL="91425"/>
                </a:tc>
              </a:tr>
              <a:tr h="555725">
                <a:tc>
                  <a:txBody>
                    <a:bodyPr>
                      <a:noAutofit/>
                    </a:bodyPr>
                    <a:lstStyle/>
                    <a:p>
                      <a:pPr indent="0" lvl="0" marL="0" rtl="0" algn="l">
                        <a:spcBef>
                          <a:spcPts val="0"/>
                        </a:spcBef>
                        <a:spcAft>
                          <a:spcPts val="0"/>
                        </a:spcAft>
                        <a:buNone/>
                      </a:pPr>
                      <a:r>
                        <a:rPr lang="en"/>
                        <a:t>Mean Absolute Percentage Error</a:t>
                      </a:r>
                      <a:endParaRPr/>
                    </a:p>
                  </a:txBody>
                  <a:tcPr marT="91425" marB="91425" marR="91425" marL="91425"/>
                </a:tc>
                <a:tc>
                  <a:txBody>
                    <a:bodyPr>
                      <a:noAutofit/>
                    </a:bodyPr>
                    <a:lstStyle/>
                    <a:p>
                      <a:pPr indent="0" lvl="0" marL="0" rtl="0" algn="r">
                        <a:spcBef>
                          <a:spcPts val="0"/>
                        </a:spcBef>
                        <a:spcAft>
                          <a:spcPts val="0"/>
                        </a:spcAft>
                        <a:buNone/>
                      </a:pPr>
                      <a:r>
                        <a:rPr lang="en"/>
                        <a:t>0.09</a:t>
                      </a:r>
                      <a:endParaRPr/>
                    </a:p>
                  </a:txBody>
                  <a:tcPr marT="91425" marB="91425" marR="91425" marL="91425"/>
                </a:tc>
              </a:tr>
              <a:tr h="555725">
                <a:tc>
                  <a:txBody>
                    <a:bodyPr>
                      <a:noAutofit/>
                    </a:bodyPr>
                    <a:lstStyle/>
                    <a:p>
                      <a:pPr indent="0" lvl="0" marL="0" rtl="0" algn="l">
                        <a:spcBef>
                          <a:spcPts val="0"/>
                        </a:spcBef>
                        <a:spcAft>
                          <a:spcPts val="0"/>
                        </a:spcAft>
                        <a:buNone/>
                      </a:pPr>
                      <a:r>
                        <a:rPr lang="en"/>
                        <a:t>Mean Error</a:t>
                      </a:r>
                      <a:endParaRPr/>
                    </a:p>
                  </a:txBody>
                  <a:tcPr marT="91425" marB="91425" marR="91425" marL="91425"/>
                </a:tc>
                <a:tc>
                  <a:txBody>
                    <a:bodyPr>
                      <a:noAutofit/>
                    </a:bodyPr>
                    <a:lstStyle/>
                    <a:p>
                      <a:pPr indent="0" lvl="0" marL="0" rtl="0" algn="r">
                        <a:spcBef>
                          <a:spcPts val="0"/>
                        </a:spcBef>
                        <a:spcAft>
                          <a:spcPts val="0"/>
                        </a:spcAft>
                        <a:buNone/>
                      </a:pPr>
                      <a:r>
                        <a:rPr lang="en"/>
                        <a:t>0.06</a:t>
                      </a:r>
                      <a:endParaRPr/>
                    </a:p>
                  </a:txBody>
                  <a:tcPr marT="91425" marB="91425" marR="91425" marL="91425"/>
                </a:tc>
              </a:tr>
              <a:tr h="555725">
                <a:tc>
                  <a:txBody>
                    <a:bodyPr>
                      <a:noAutofit/>
                    </a:bodyPr>
                    <a:lstStyle/>
                    <a:p>
                      <a:pPr indent="0" lvl="0" marL="0" rtl="0" algn="l">
                        <a:spcBef>
                          <a:spcPts val="0"/>
                        </a:spcBef>
                        <a:spcAft>
                          <a:spcPts val="0"/>
                        </a:spcAft>
                        <a:buNone/>
                      </a:pPr>
                      <a:r>
                        <a:rPr lang="en"/>
                        <a:t>Mean Absolute Error</a:t>
                      </a:r>
                      <a:endParaRPr/>
                    </a:p>
                  </a:txBody>
                  <a:tcPr marT="91425" marB="91425" marR="91425" marL="91425"/>
                </a:tc>
                <a:tc>
                  <a:txBody>
                    <a:bodyPr>
                      <a:noAutofit/>
                    </a:bodyPr>
                    <a:lstStyle/>
                    <a:p>
                      <a:pPr indent="0" lvl="0" marL="0" rtl="0" algn="r">
                        <a:spcBef>
                          <a:spcPts val="0"/>
                        </a:spcBef>
                        <a:spcAft>
                          <a:spcPts val="0"/>
                        </a:spcAft>
                        <a:buNone/>
                      </a:pPr>
                      <a:r>
                        <a:rPr lang="en"/>
                        <a:t>0.06</a:t>
                      </a:r>
                      <a:endParaRPr/>
                    </a:p>
                  </a:txBody>
                  <a:tcPr marT="91425" marB="91425" marR="91425" marL="91425"/>
                </a:tc>
              </a:tr>
              <a:tr h="555725">
                <a:tc>
                  <a:txBody>
                    <a:bodyPr>
                      <a:noAutofit/>
                    </a:bodyPr>
                    <a:lstStyle/>
                    <a:p>
                      <a:pPr indent="0" lvl="0" marL="0" rtl="0" algn="l">
                        <a:spcBef>
                          <a:spcPts val="0"/>
                        </a:spcBef>
                        <a:spcAft>
                          <a:spcPts val="0"/>
                        </a:spcAft>
                        <a:buNone/>
                      </a:pPr>
                      <a:r>
                        <a:rPr lang="en"/>
                        <a:t>Mean Percentage Error</a:t>
                      </a:r>
                      <a:endParaRPr/>
                    </a:p>
                  </a:txBody>
                  <a:tcPr marT="91425" marB="91425" marR="91425" marL="91425"/>
                </a:tc>
                <a:tc>
                  <a:txBody>
                    <a:bodyPr>
                      <a:noAutofit/>
                    </a:bodyPr>
                    <a:lstStyle/>
                    <a:p>
                      <a:pPr indent="0" lvl="0" marL="0" rtl="0" algn="r">
                        <a:spcBef>
                          <a:spcPts val="0"/>
                        </a:spcBef>
                        <a:spcAft>
                          <a:spcPts val="0"/>
                        </a:spcAft>
                        <a:buNone/>
                      </a:pPr>
                      <a:r>
                        <a:rPr lang="en"/>
                        <a:t>0.09</a:t>
                      </a:r>
                      <a:endParaRPr/>
                    </a:p>
                  </a:txBody>
                  <a:tcPr marT="91425" marB="91425" marR="91425" marL="91425"/>
                </a:tc>
              </a:tr>
              <a:tr h="555725">
                <a:tc>
                  <a:txBody>
                    <a:bodyPr>
                      <a:noAutofit/>
                    </a:bodyPr>
                    <a:lstStyle/>
                    <a:p>
                      <a:pPr indent="0" lvl="0" marL="0" rtl="0" algn="l">
                        <a:spcBef>
                          <a:spcPts val="0"/>
                        </a:spcBef>
                        <a:spcAft>
                          <a:spcPts val="0"/>
                        </a:spcAft>
                        <a:buNone/>
                      </a:pPr>
                      <a:r>
                        <a:rPr lang="en"/>
                        <a:t>Root Mean Squared Error</a:t>
                      </a:r>
                      <a:endParaRPr/>
                    </a:p>
                  </a:txBody>
                  <a:tcPr marT="91425" marB="91425" marR="91425" marL="91425"/>
                </a:tc>
                <a:tc>
                  <a:txBody>
                    <a:bodyPr>
                      <a:noAutofit/>
                    </a:bodyPr>
                    <a:lstStyle/>
                    <a:p>
                      <a:pPr indent="0" lvl="0" marL="0" rtl="0" algn="r">
                        <a:spcBef>
                          <a:spcPts val="0"/>
                        </a:spcBef>
                        <a:spcAft>
                          <a:spcPts val="0"/>
                        </a:spcAft>
                        <a:buNone/>
                      </a:pPr>
                      <a:r>
                        <a:rPr lang="en"/>
                        <a:t>0.08</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91150" y="874850"/>
            <a:ext cx="8839196" cy="4195501"/>
          </a:xfrm>
          <a:prstGeom prst="rect">
            <a:avLst/>
          </a:prstGeom>
          <a:noFill/>
          <a:ln>
            <a:noFill/>
          </a:ln>
        </p:spPr>
      </p:pic>
      <p:sp>
        <p:nvSpPr>
          <p:cNvPr id="161" name="Google Shape;161;p26"/>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 Forecasts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nvSpPr>
        <p:spPr>
          <a:xfrm>
            <a:off x="418425" y="1030750"/>
            <a:ext cx="8348100" cy="37350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No anomalies identified because no observations lie outside the confidence interval</a:t>
            </a:r>
            <a:endParaRPr/>
          </a:p>
          <a:p>
            <a:pPr indent="-317500" lvl="0" marL="457200" rtl="0" algn="l">
              <a:lnSpc>
                <a:spcPct val="200000"/>
              </a:lnSpc>
              <a:spcBef>
                <a:spcPts val="0"/>
              </a:spcBef>
              <a:spcAft>
                <a:spcPts val="0"/>
              </a:spcAft>
              <a:buSzPts val="1400"/>
              <a:buAutoNum type="arabicPeriod"/>
            </a:pPr>
            <a:r>
              <a:rPr lang="en"/>
              <a:t>Checking multiple assumptions and recursiviely fitting models may be time-consuming, so it may not be scalable </a:t>
            </a:r>
            <a:endParaRPr/>
          </a:p>
        </p:txBody>
      </p:sp>
      <p:sp>
        <p:nvSpPr>
          <p:cNvPr id="167" name="Google Shape;167;p27"/>
          <p:cNvSpPr txBox="1"/>
          <p:nvPr>
            <p:ph idx="4294967295"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from ARIMA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Isolation Forest</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29"/>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30"/>
          <p:cNvPicPr preferRelativeResize="0"/>
          <p:nvPr/>
        </p:nvPicPr>
        <p:blipFill>
          <a:blip r:embed="rId3">
            <a:alphaModFix/>
          </a:blip>
          <a:stretch>
            <a:fillRect/>
          </a:stretch>
        </p:blipFill>
        <p:spPr>
          <a:xfrm>
            <a:off x="40825" y="40825"/>
            <a:ext cx="9052149" cy="5051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Explanations about Anomalies</a:t>
            </a:r>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 Integration issues between model prediction and a categorization service (which some of the legacy systems overrides IRIS predictions)</a:t>
            </a:r>
            <a:endParaRPr sz="1400"/>
          </a:p>
          <a:p>
            <a:pPr indent="0" lvl="0" marL="0" rtl="0" algn="l">
              <a:spcBef>
                <a:spcPts val="1600"/>
              </a:spcBef>
              <a:spcAft>
                <a:spcPts val="0"/>
              </a:spcAft>
              <a:buNone/>
            </a:pPr>
            <a:r>
              <a:rPr lang="en" sz="1400"/>
              <a:t>2. Deduplications of a table was not well understood that time period</a:t>
            </a:r>
            <a:endParaRPr sz="1400"/>
          </a:p>
          <a:p>
            <a:pPr indent="0" lvl="0" marL="0" rtl="0" algn="l">
              <a:spcBef>
                <a:spcPts val="1600"/>
              </a:spcBef>
              <a:spcAft>
                <a:spcPts val="1600"/>
              </a:spcAft>
              <a:buNone/>
            </a:pPr>
            <a:r>
              <a:rPr lang="en" sz="1400"/>
              <a:t>3. The most important reason is that IRIS was turned off by accident at the time period</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459250" y="1222925"/>
            <a:ext cx="7786800" cy="28782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My team develops an executive dashboard (</a:t>
            </a:r>
            <a:r>
              <a:rPr lang="en" u="sng">
                <a:solidFill>
                  <a:schemeClr val="hlink"/>
                </a:solidFill>
                <a:hlinkClick r:id="rId3"/>
              </a:rPr>
              <a:t>link</a:t>
            </a:r>
            <a:r>
              <a:rPr lang="en"/>
              <a:t>) to monitor projects’ return-on-investment</a:t>
            </a:r>
            <a:endParaRPr/>
          </a:p>
          <a:p>
            <a:pPr indent="-317500" lvl="0" marL="457200" rtl="0" algn="l">
              <a:lnSpc>
                <a:spcPct val="200000"/>
              </a:lnSpc>
              <a:spcBef>
                <a:spcPts val="0"/>
              </a:spcBef>
              <a:spcAft>
                <a:spcPts val="0"/>
              </a:spcAft>
              <a:buSzPts val="1400"/>
              <a:buAutoNum type="arabicPeriod"/>
            </a:pPr>
            <a:r>
              <a:rPr lang="en"/>
              <a:t>The data science community has a need of monitoring model performance to proactively identify risks</a:t>
            </a:r>
            <a:endParaRPr/>
          </a:p>
          <a:p>
            <a:pPr indent="-317500" lvl="0" marL="457200" rtl="0" algn="l">
              <a:lnSpc>
                <a:spcPct val="200000"/>
              </a:lnSpc>
              <a:spcBef>
                <a:spcPts val="0"/>
              </a:spcBef>
              <a:spcAft>
                <a:spcPts val="0"/>
              </a:spcAft>
              <a:buSzPts val="1400"/>
              <a:buAutoNum type="arabicPeriod"/>
            </a:pPr>
            <a:r>
              <a:rPr lang="en"/>
              <a:t>We are in process of developing a new KPI summary dashboard to monitor KPIs that are consistent across the org. </a:t>
            </a:r>
            <a:endParaRPr/>
          </a:p>
        </p:txBody>
      </p:sp>
      <p:sp>
        <p:nvSpPr>
          <p:cNvPr id="61" name="Google Shape;61;p1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Implement Isolation Forest algorithm to detect anomalies in model performance for in-production models for the dashboard because it is efficient and have no assumptions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Apply an internal anomaly detection service called Sherlock to testing data for the dashboard </a:t>
            </a:r>
            <a:endParaRPr/>
          </a:p>
          <a:p>
            <a:pPr indent="-342900" lvl="0" marL="457200" rtl="0" algn="l">
              <a:spcBef>
                <a:spcPts val="0"/>
              </a:spcBef>
              <a:spcAft>
                <a:spcPts val="0"/>
              </a:spcAft>
              <a:buSzPts val="1800"/>
              <a:buChar char="●"/>
            </a:pPr>
            <a:r>
              <a:rPr lang="en"/>
              <a:t>Implement a prototype dashboard with the algorithm </a:t>
            </a:r>
            <a:endParaRPr/>
          </a:p>
          <a:p>
            <a:pPr indent="-342900" lvl="0" marL="457200" rtl="0" algn="l">
              <a:spcBef>
                <a:spcPts val="0"/>
              </a:spcBef>
              <a:spcAft>
                <a:spcPts val="0"/>
              </a:spcAft>
              <a:buSzPts val="1800"/>
              <a:buChar char="●"/>
            </a:pPr>
            <a:r>
              <a:rPr lang="en"/>
              <a:t>Learn other algorithms such as Local Outlier Factor algorithm and Finite Rank Deep Kernel Learning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206" name="Google Shape;206;p34"/>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34"/>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208" name="Google Shape;208;p34"/>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cxnSp>
        <p:nvCxnSpPr>
          <p:cNvPr id="209" name="Google Shape;209;p34"/>
          <p:cNvCxnSpPr/>
          <p:nvPr/>
        </p:nvCxnSpPr>
        <p:spPr>
          <a:xfrm>
            <a:off x="1473788" y="409625"/>
            <a:ext cx="10500" cy="47079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34"/>
          <p:cNvSpPr txBox="1"/>
          <p:nvPr/>
        </p:nvSpPr>
        <p:spPr>
          <a:xfrm>
            <a:off x="4338975" y="415225"/>
            <a:ext cx="13920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Accuracy Overview</a:t>
            </a:r>
            <a:endParaRPr b="1" sz="1000" u="sng"/>
          </a:p>
        </p:txBody>
      </p:sp>
      <p:sp>
        <p:nvSpPr>
          <p:cNvPr id="211" name="Google Shape;211;p34"/>
          <p:cNvSpPr txBox="1"/>
          <p:nvPr/>
        </p:nvSpPr>
        <p:spPr>
          <a:xfrm>
            <a:off x="1558000"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87% </a:t>
            </a:r>
            <a:endParaRPr b="1" sz="1200">
              <a:solidFill>
                <a:srgbClr val="3C78D8"/>
              </a:solidFill>
            </a:endParaRPr>
          </a:p>
          <a:p>
            <a:pPr indent="0" lvl="0" marL="0" rtl="0" algn="ctr">
              <a:spcBef>
                <a:spcPts val="0"/>
              </a:spcBef>
              <a:spcAft>
                <a:spcPts val="0"/>
              </a:spcAft>
              <a:buNone/>
            </a:pPr>
            <a:r>
              <a:rPr lang="en" sz="1000"/>
              <a:t>Average Accuracy in FY19 Q3</a:t>
            </a:r>
            <a:endParaRPr sz="1000"/>
          </a:p>
        </p:txBody>
      </p:sp>
      <p:sp>
        <p:nvSpPr>
          <p:cNvPr id="212" name="Google Shape;212;p34"/>
          <p:cNvSpPr txBox="1"/>
          <p:nvPr/>
        </p:nvSpPr>
        <p:spPr>
          <a:xfrm>
            <a:off x="3418075" y="621938"/>
            <a:ext cx="1262400" cy="6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79% </a:t>
            </a:r>
            <a:endParaRPr b="1" sz="1200">
              <a:solidFill>
                <a:srgbClr val="3C78D8"/>
              </a:solidFill>
            </a:endParaRPr>
          </a:p>
          <a:p>
            <a:pPr indent="0" lvl="0" marL="0" rtl="0" algn="ctr">
              <a:spcBef>
                <a:spcPts val="0"/>
              </a:spcBef>
              <a:spcAft>
                <a:spcPts val="0"/>
              </a:spcAft>
              <a:buNone/>
            </a:pPr>
            <a:r>
              <a:rPr lang="en" sz="1000"/>
              <a:t>Average Accuracy in April 2019</a:t>
            </a:r>
            <a:endParaRPr sz="1000"/>
          </a:p>
        </p:txBody>
      </p:sp>
      <p:sp>
        <p:nvSpPr>
          <p:cNvPr id="213" name="Google Shape;213;p34"/>
          <p:cNvSpPr txBox="1"/>
          <p:nvPr/>
        </p:nvSpPr>
        <p:spPr>
          <a:xfrm>
            <a:off x="5586288"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- 12% </a:t>
            </a:r>
            <a:endParaRPr b="1" sz="1200">
              <a:solidFill>
                <a:srgbClr val="3C78D8"/>
              </a:solidFill>
            </a:endParaRPr>
          </a:p>
          <a:p>
            <a:pPr indent="0" lvl="0" marL="0" rtl="0" algn="ctr">
              <a:spcBef>
                <a:spcPts val="0"/>
              </a:spcBef>
              <a:spcAft>
                <a:spcPts val="0"/>
              </a:spcAft>
              <a:buNone/>
            </a:pPr>
            <a:r>
              <a:rPr lang="en" sz="1000"/>
              <a:t>MoM Change  </a:t>
            </a:r>
            <a:endParaRPr sz="1000"/>
          </a:p>
        </p:txBody>
      </p:sp>
      <p:sp>
        <p:nvSpPr>
          <p:cNvPr id="214" name="Google Shape;214;p34"/>
          <p:cNvSpPr txBox="1"/>
          <p:nvPr/>
        </p:nvSpPr>
        <p:spPr>
          <a:xfrm>
            <a:off x="7686750" y="605150"/>
            <a:ext cx="1262400" cy="7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rgbClr val="3C78D8"/>
                </a:solidFill>
              </a:rPr>
              <a:t>32 </a:t>
            </a:r>
            <a:endParaRPr b="1" sz="1200">
              <a:solidFill>
                <a:srgbClr val="3C78D8"/>
              </a:solidFill>
            </a:endParaRPr>
          </a:p>
          <a:p>
            <a:pPr indent="0" lvl="0" marL="0" rtl="0" algn="ctr">
              <a:spcBef>
                <a:spcPts val="0"/>
              </a:spcBef>
              <a:spcAft>
                <a:spcPts val="0"/>
              </a:spcAft>
              <a:buNone/>
            </a:pPr>
            <a:r>
              <a:rPr lang="en" sz="1000"/>
              <a:t>Models Measure Accuracy  </a:t>
            </a:r>
            <a:endParaRPr sz="1000"/>
          </a:p>
        </p:txBody>
      </p:sp>
      <p:sp>
        <p:nvSpPr>
          <p:cNvPr id="215" name="Google Shape;215;p34"/>
          <p:cNvSpPr txBox="1"/>
          <p:nvPr/>
        </p:nvSpPr>
        <p:spPr>
          <a:xfrm>
            <a:off x="3008050" y="3103325"/>
            <a:ext cx="43197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			Anomalous Model Accuracy</a:t>
            </a:r>
            <a:endParaRPr b="1" sz="1000" u="sng"/>
          </a:p>
        </p:txBody>
      </p:sp>
      <p:pic>
        <p:nvPicPr>
          <p:cNvPr id="216" name="Google Shape;216;p34" title="Chart"/>
          <p:cNvPicPr preferRelativeResize="0"/>
          <p:nvPr/>
        </p:nvPicPr>
        <p:blipFill>
          <a:blip r:embed="rId3">
            <a:alphaModFix/>
          </a:blip>
          <a:stretch>
            <a:fillRect/>
          </a:stretch>
        </p:blipFill>
        <p:spPr>
          <a:xfrm>
            <a:off x="1644525" y="3527850"/>
            <a:ext cx="7265901" cy="1615649"/>
          </a:xfrm>
          <a:prstGeom prst="rect">
            <a:avLst/>
          </a:prstGeom>
          <a:noFill/>
          <a:ln>
            <a:noFill/>
          </a:ln>
        </p:spPr>
      </p:pic>
      <p:cxnSp>
        <p:nvCxnSpPr>
          <p:cNvPr id="217" name="Google Shape;217;p34"/>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218" name="Google Shape;218;p34"/>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219" name="Google Shape;219;p34"/>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220" name="Google Shape;220;p34"/>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221" name="Google Shape;221;p34"/>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2" name="Google Shape;222;p34"/>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MXS Calls</a:t>
            </a:r>
            <a:endParaRPr sz="1000"/>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highlight>
                  <a:srgbClr val="D9D9D9"/>
                </a:highlight>
              </a:rPr>
              <a:t>Accuracy</a:t>
            </a:r>
            <a:endParaRPr sz="1000">
              <a:highlight>
                <a:srgbClr val="D9D9D9"/>
              </a:highlight>
            </a:endParaRPr>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223" name="Google Shape;223;p34"/>
          <p:cNvSpPr/>
          <p:nvPr/>
        </p:nvSpPr>
        <p:spPr>
          <a:xfrm>
            <a:off x="144875" y="722263"/>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4"/>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225" name="Google Shape;225;p34"/>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226" name="Google Shape;226;p34"/>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27" name="Google Shape;227;p34"/>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229" name="Google Shape;229;p34"/>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0" name="Google Shape;230;p34"/>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231" name="Google Shape;231;p34"/>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233" name="Google Shape;233;p34"/>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4" name="Google Shape;234;p34"/>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235" name="Google Shape;235;p34"/>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237" name="Google Shape;237;p34"/>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38" name="Google Shape;238;p34"/>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239" name="Google Shape;239;p34"/>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241" name="Google Shape;241;p34"/>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242" name="Google Shape;242;p34"/>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243" name="Google Shape;243;p34"/>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nvSpPr>
        <p:spPr>
          <a:xfrm>
            <a:off x="4496200" y="1611263"/>
            <a:ext cx="13434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t>Anomaly Summary</a:t>
            </a:r>
            <a:endParaRPr b="1" sz="1000" u="sng"/>
          </a:p>
        </p:txBody>
      </p:sp>
      <p:sp>
        <p:nvSpPr>
          <p:cNvPr id="245" name="Google Shape;245;p34"/>
          <p:cNvSpPr txBox="1"/>
          <p:nvPr/>
        </p:nvSpPr>
        <p:spPr>
          <a:xfrm>
            <a:off x="3588350" y="1345500"/>
            <a:ext cx="2935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Enter Top Models by Anomaly Score:   3</a:t>
            </a:r>
            <a:endParaRPr b="1" sz="1000"/>
          </a:p>
        </p:txBody>
      </p:sp>
      <p:sp>
        <p:nvSpPr>
          <p:cNvPr id="246" name="Google Shape;246;p34"/>
          <p:cNvSpPr/>
          <p:nvPr/>
        </p:nvSpPr>
        <p:spPr>
          <a:xfrm>
            <a:off x="5941100" y="1400925"/>
            <a:ext cx="286200" cy="19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47" name="Google Shape;247;p34"/>
          <p:cNvGraphicFramePr/>
          <p:nvPr/>
        </p:nvGraphicFramePr>
        <p:xfrm>
          <a:off x="1601575" y="1969238"/>
          <a:ext cx="3000000" cy="3000000"/>
        </p:xfrm>
        <a:graphic>
          <a:graphicData uri="http://schemas.openxmlformats.org/drawingml/2006/table">
            <a:tbl>
              <a:tblPr>
                <a:noFill/>
                <a:tableStyleId>{F9F5DF72-3AF9-40B8-937F-61B22595363C}</a:tableStyleId>
              </a:tblPr>
              <a:tblGrid>
                <a:gridCol w="1085850"/>
                <a:gridCol w="1450350"/>
                <a:gridCol w="1533675"/>
                <a:gridCol w="1705000"/>
                <a:gridCol w="1485900"/>
              </a:tblGrid>
              <a:tr h="333375">
                <a:tc>
                  <a:txBody>
                    <a:bodyPr>
                      <a:noAutofit/>
                    </a:bodyPr>
                    <a:lstStyle/>
                    <a:p>
                      <a:pPr indent="0" lvl="0" marL="0" rtl="0" algn="ctr">
                        <a:lnSpc>
                          <a:spcPct val="115000"/>
                        </a:lnSpc>
                        <a:spcBef>
                          <a:spcPts val="0"/>
                        </a:spcBef>
                        <a:spcAft>
                          <a:spcPts val="0"/>
                        </a:spcAft>
                        <a:buNone/>
                      </a:pPr>
                      <a:r>
                        <a:rPr b="1" lang="en" sz="1000"/>
                        <a:t>Model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April Accuracy</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Anomaly Score</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Change: March</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000"/>
                        <a:t>MoM Change: April</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noAutofit/>
                    </a:bodyPr>
                    <a:lstStyle/>
                    <a:p>
                      <a:pPr indent="0" lvl="0" marL="0" rtl="0" algn="l">
                        <a:lnSpc>
                          <a:spcPct val="115000"/>
                        </a:lnSpc>
                        <a:spcBef>
                          <a:spcPts val="0"/>
                        </a:spcBef>
                        <a:spcAft>
                          <a:spcPts val="0"/>
                        </a:spcAft>
                        <a:buNone/>
                      </a:pPr>
                      <a:r>
                        <a:rPr lang="en" sz="1000"/>
                        <a:t>QBO Churn Model</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33%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-54%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IRIS</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E1CD"/>
                    </a:solidFill>
                  </a:tcPr>
                </a:tc>
                <a:tc>
                  <a:txBody>
                    <a:bodyPr>
                      <a:noAutofit/>
                    </a:bodyPr>
                    <a:lstStyle/>
                    <a:p>
                      <a:pPr indent="0" lvl="0" marL="0" rtl="0" algn="r">
                        <a:lnSpc>
                          <a:spcPct val="115000"/>
                        </a:lnSpc>
                        <a:spcBef>
                          <a:spcPts val="0"/>
                        </a:spcBef>
                        <a:spcAft>
                          <a:spcPts val="0"/>
                        </a:spcAft>
                        <a:buNone/>
                      </a:pPr>
                      <a:r>
                        <a:rPr lang="en" sz="1000"/>
                        <a:t>-23%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noAutofit/>
                    </a:bodyPr>
                    <a:lstStyle/>
                    <a:p>
                      <a:pPr indent="0" lvl="0" marL="0" rtl="0" algn="l">
                        <a:lnSpc>
                          <a:spcPct val="115000"/>
                        </a:lnSpc>
                        <a:spcBef>
                          <a:spcPts val="0"/>
                        </a:spcBef>
                        <a:spcAft>
                          <a:spcPts val="0"/>
                        </a:spcAft>
                        <a:buNone/>
                      </a:pPr>
                      <a:r>
                        <a:rPr lang="en" sz="1000"/>
                        <a:t>MintCat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000"/>
                        <a:t>55%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r">
                        <a:lnSpc>
                          <a:spcPct val="115000"/>
                        </a:lnSpc>
                        <a:spcBef>
                          <a:spcPts val="0"/>
                        </a:spcBef>
                        <a:spcAft>
                          <a:spcPts val="0"/>
                        </a:spcAft>
                        <a:buNone/>
                      </a:pPr>
                      <a:r>
                        <a:rPr lang="en"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c>
                  <a:txBody>
                    <a:bodyPr>
                      <a:noAutofit/>
                    </a:bodyPr>
                    <a:lstStyle/>
                    <a:p>
                      <a:pPr indent="0" lvl="0" marL="0" rtl="0" algn="r">
                        <a:lnSpc>
                          <a:spcPct val="115000"/>
                        </a:lnSpc>
                        <a:spcBef>
                          <a:spcPts val="0"/>
                        </a:spcBef>
                        <a:spcAft>
                          <a:spcPts val="0"/>
                        </a:spcAft>
                        <a:buNone/>
                      </a:pPr>
                      <a:r>
                        <a:rPr lang="en" sz="1000"/>
                        <a:t>-10%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nvSpPr>
        <p:spPr>
          <a:xfrm>
            <a:off x="374100" y="1361200"/>
            <a:ext cx="8395800" cy="32418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SzPts val="1400"/>
              <a:buAutoNum type="arabicPeriod"/>
            </a:pPr>
            <a:r>
              <a:rPr lang="en"/>
              <a:t>Data scientists want to understand anomalies in model performance because they may be caused by</a:t>
            </a:r>
            <a:endParaRPr/>
          </a:p>
          <a:p>
            <a:pPr indent="-317500" lvl="1" marL="1828800" rtl="0" algn="l">
              <a:lnSpc>
                <a:spcPct val="200000"/>
              </a:lnSpc>
              <a:spcBef>
                <a:spcPts val="0"/>
              </a:spcBef>
              <a:spcAft>
                <a:spcPts val="0"/>
              </a:spcAft>
              <a:buClr>
                <a:schemeClr val="dk1"/>
              </a:buClr>
              <a:buSzPts val="1400"/>
              <a:buChar char="○"/>
            </a:pPr>
            <a:r>
              <a:rPr lang="en">
                <a:solidFill>
                  <a:schemeClr val="dk1"/>
                </a:solidFill>
              </a:rPr>
              <a:t>broken data pipelines or system issues</a:t>
            </a:r>
            <a:endParaRPr>
              <a:solidFill>
                <a:schemeClr val="dk1"/>
              </a:solidFill>
            </a:endParaRPr>
          </a:p>
          <a:p>
            <a:pPr indent="-317500" lvl="1" marL="1828800" rtl="0" algn="l">
              <a:lnSpc>
                <a:spcPct val="200000"/>
              </a:lnSpc>
              <a:spcBef>
                <a:spcPts val="0"/>
              </a:spcBef>
              <a:spcAft>
                <a:spcPts val="0"/>
              </a:spcAft>
              <a:buClr>
                <a:schemeClr val="dk1"/>
              </a:buClr>
              <a:buSzPts val="1400"/>
              <a:buChar char="○"/>
            </a:pPr>
            <a:r>
              <a:rPr lang="en">
                <a:solidFill>
                  <a:schemeClr val="dk1"/>
                </a:solidFill>
              </a:rPr>
              <a:t>Unclean or problematic input data</a:t>
            </a:r>
            <a:endParaRPr/>
          </a:p>
          <a:p>
            <a:pPr indent="-317500" lvl="0" marL="457200" rtl="0" algn="l">
              <a:lnSpc>
                <a:spcPct val="200000"/>
              </a:lnSpc>
              <a:spcBef>
                <a:spcPts val="0"/>
              </a:spcBef>
              <a:spcAft>
                <a:spcPts val="0"/>
              </a:spcAft>
              <a:buSzPts val="1400"/>
              <a:buAutoNum type="arabicPeriod"/>
            </a:pPr>
            <a:r>
              <a:rPr lang="en"/>
              <a:t>This analysis paves way for a model performance monitoring service that alerts scientists about issues about in-production models and risks in data</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Mockup for New KPI Dashboard</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nvSpPr>
        <p:spPr>
          <a:xfrm>
            <a:off x="82975" y="82950"/>
            <a:ext cx="40548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Intuit AI KPI: Model Usage, Performance &amp; Impact</a:t>
            </a:r>
            <a:endParaRPr b="1" sz="1200"/>
          </a:p>
        </p:txBody>
      </p:sp>
      <p:cxnSp>
        <p:nvCxnSpPr>
          <p:cNvPr id="78" name="Google Shape;78;p17"/>
          <p:cNvCxnSpPr/>
          <p:nvPr/>
        </p:nvCxnSpPr>
        <p:spPr>
          <a:xfrm flipH="1" rot="10800000">
            <a:off x="82975" y="394025"/>
            <a:ext cx="8980500" cy="15600"/>
          </a:xfrm>
          <a:prstGeom prst="straightConnector1">
            <a:avLst/>
          </a:prstGeom>
          <a:noFill/>
          <a:ln cap="flat" cmpd="sng" w="9525">
            <a:solidFill>
              <a:schemeClr val="dk2"/>
            </a:solidFill>
            <a:prstDash val="solid"/>
            <a:round/>
            <a:headEnd len="med" w="med" type="none"/>
            <a:tailEnd len="med" w="med" type="none"/>
          </a:ln>
        </p:spPr>
      </p:cxnSp>
      <p:sp>
        <p:nvSpPr>
          <p:cNvPr id="79" name="Google Shape;79;p17"/>
          <p:cNvSpPr txBox="1"/>
          <p:nvPr/>
        </p:nvSpPr>
        <p:spPr>
          <a:xfrm>
            <a:off x="5320075" y="103650"/>
            <a:ext cx="21465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Technical Lead: Ashok Srivastava</a:t>
            </a:r>
            <a:endParaRPr sz="1000"/>
          </a:p>
        </p:txBody>
      </p:sp>
      <p:sp>
        <p:nvSpPr>
          <p:cNvPr id="80" name="Google Shape;80;p17"/>
          <p:cNvSpPr txBox="1"/>
          <p:nvPr/>
        </p:nvSpPr>
        <p:spPr>
          <a:xfrm>
            <a:off x="7466575" y="103650"/>
            <a:ext cx="159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PMO: Kavita Sangawan</a:t>
            </a:r>
            <a:endParaRPr sz="1000"/>
          </a:p>
        </p:txBody>
      </p:sp>
      <p:sp>
        <p:nvSpPr>
          <p:cNvPr id="81" name="Google Shape;81;p17"/>
          <p:cNvSpPr txBox="1"/>
          <p:nvPr/>
        </p:nvSpPr>
        <p:spPr>
          <a:xfrm>
            <a:off x="88475" y="417325"/>
            <a:ext cx="11136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Metric</a:t>
            </a:r>
            <a:endParaRPr b="1" sz="1000"/>
          </a:p>
        </p:txBody>
      </p:sp>
      <p:sp>
        <p:nvSpPr>
          <p:cNvPr id="82" name="Google Shape;82;p17"/>
          <p:cNvSpPr/>
          <p:nvPr/>
        </p:nvSpPr>
        <p:spPr>
          <a:xfrm flipH="1">
            <a:off x="1024350" y="507999"/>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83" name="Google Shape;83;p17"/>
          <p:cNvCxnSpPr/>
          <p:nvPr/>
        </p:nvCxnSpPr>
        <p:spPr>
          <a:xfrm flipH="1">
            <a:off x="1625025" y="449925"/>
            <a:ext cx="21300" cy="4675200"/>
          </a:xfrm>
          <a:prstGeom prst="straightConnector1">
            <a:avLst/>
          </a:prstGeom>
          <a:noFill/>
          <a:ln cap="flat" cmpd="sng" w="9525">
            <a:solidFill>
              <a:schemeClr val="dk2"/>
            </a:solidFill>
            <a:prstDash val="solid"/>
            <a:round/>
            <a:headEnd len="med" w="med" type="none"/>
            <a:tailEnd len="med" w="med" type="none"/>
          </a:ln>
        </p:spPr>
      </p:cxnSp>
      <p:sp>
        <p:nvSpPr>
          <p:cNvPr id="84" name="Google Shape;84;p17"/>
          <p:cNvSpPr txBox="1"/>
          <p:nvPr/>
        </p:nvSpPr>
        <p:spPr>
          <a:xfrm>
            <a:off x="175950" y="677225"/>
            <a:ext cx="1055700" cy="9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D9D9D9"/>
                </a:highlight>
              </a:rPr>
              <a:t>MXS Calls</a:t>
            </a:r>
            <a:endParaRPr sz="1000">
              <a:highlight>
                <a:srgbClr val="D9D9D9"/>
              </a:highlight>
            </a:endParaRPr>
          </a:p>
          <a:p>
            <a:pPr indent="0" lvl="0" marL="0" rtl="0" algn="l">
              <a:spcBef>
                <a:spcPts val="0"/>
              </a:spcBef>
              <a:spcAft>
                <a:spcPts val="0"/>
              </a:spcAft>
              <a:buNone/>
            </a:pPr>
            <a:r>
              <a:rPr lang="en" sz="1000"/>
              <a:t>User Counts</a:t>
            </a:r>
            <a:endParaRPr sz="1000"/>
          </a:p>
          <a:p>
            <a:pPr indent="0" lvl="0" marL="0" rtl="0" algn="l">
              <a:spcBef>
                <a:spcPts val="0"/>
              </a:spcBef>
              <a:spcAft>
                <a:spcPts val="0"/>
              </a:spcAft>
              <a:buNone/>
            </a:pPr>
            <a:r>
              <a:rPr lang="en" sz="1000"/>
              <a:t>Accuracy</a:t>
            </a:r>
            <a:endParaRPr sz="1000"/>
          </a:p>
          <a:p>
            <a:pPr indent="0" lvl="0" marL="0" rtl="0" algn="l">
              <a:spcBef>
                <a:spcPts val="0"/>
              </a:spcBef>
              <a:spcAft>
                <a:spcPts val="0"/>
              </a:spcAft>
              <a:buNone/>
            </a:pPr>
            <a:r>
              <a:rPr lang="en" sz="1000"/>
              <a:t>Coverage</a:t>
            </a:r>
            <a:endParaRPr sz="1000"/>
          </a:p>
          <a:p>
            <a:pPr indent="0" lvl="0" marL="0" rtl="0" algn="l">
              <a:spcBef>
                <a:spcPts val="0"/>
              </a:spcBef>
              <a:spcAft>
                <a:spcPts val="0"/>
              </a:spcAft>
              <a:buNone/>
            </a:pPr>
            <a:r>
              <a:rPr lang="en" sz="1000"/>
              <a:t>...</a:t>
            </a:r>
            <a:endParaRPr sz="1000"/>
          </a:p>
          <a:p>
            <a:pPr indent="0" lvl="0" marL="0" rtl="0" algn="l">
              <a:spcBef>
                <a:spcPts val="0"/>
              </a:spcBef>
              <a:spcAft>
                <a:spcPts val="0"/>
              </a:spcAft>
              <a:buNone/>
            </a:pPr>
            <a:r>
              <a:t/>
            </a:r>
            <a:endParaRPr sz="1000"/>
          </a:p>
        </p:txBody>
      </p:sp>
      <p:sp>
        <p:nvSpPr>
          <p:cNvPr id="85" name="Google Shape;85;p17"/>
          <p:cNvSpPr/>
          <p:nvPr/>
        </p:nvSpPr>
        <p:spPr>
          <a:xfrm>
            <a:off x="144875" y="668588"/>
            <a:ext cx="1076400" cy="86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nvSpPr>
        <p:spPr>
          <a:xfrm>
            <a:off x="155225" y="1561575"/>
            <a:ext cx="9801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BU</a:t>
            </a:r>
            <a:endParaRPr b="1" sz="1000"/>
          </a:p>
        </p:txBody>
      </p:sp>
      <p:sp>
        <p:nvSpPr>
          <p:cNvPr id="87" name="Google Shape;87;p17"/>
          <p:cNvSpPr txBox="1"/>
          <p:nvPr/>
        </p:nvSpPr>
        <p:spPr>
          <a:xfrm>
            <a:off x="155225" y="1812850"/>
            <a:ext cx="10557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CG/PCG</a:t>
            </a:r>
            <a:endParaRPr sz="1000"/>
          </a:p>
          <a:p>
            <a:pPr indent="0" lvl="0" marL="0" rtl="0" algn="l">
              <a:spcBef>
                <a:spcPts val="0"/>
              </a:spcBef>
              <a:spcAft>
                <a:spcPts val="0"/>
              </a:spcAft>
              <a:buNone/>
            </a:pPr>
            <a:r>
              <a:rPr lang="en" sz="1000"/>
              <a:t>SBSEG</a:t>
            </a:r>
            <a:endParaRPr sz="1000"/>
          </a:p>
          <a:p>
            <a:pPr indent="0" lvl="0" marL="0" rtl="0" algn="l">
              <a:spcBef>
                <a:spcPts val="0"/>
              </a:spcBef>
              <a:spcAft>
                <a:spcPts val="0"/>
              </a:spcAft>
              <a:buNone/>
            </a:pPr>
            <a:r>
              <a:rPr lang="en" sz="1000"/>
              <a:t>...</a:t>
            </a:r>
            <a:endParaRPr sz="1000"/>
          </a:p>
        </p:txBody>
      </p:sp>
      <p:sp>
        <p:nvSpPr>
          <p:cNvPr id="88" name="Google Shape;88;p17"/>
          <p:cNvSpPr/>
          <p:nvPr/>
        </p:nvSpPr>
        <p:spPr>
          <a:xfrm>
            <a:off x="923225" y="1686677"/>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89" name="Google Shape;89;p17"/>
          <p:cNvSpPr/>
          <p:nvPr/>
        </p:nvSpPr>
        <p:spPr>
          <a:xfrm>
            <a:off x="155225" y="1831900"/>
            <a:ext cx="1055700" cy="55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33275" y="2405300"/>
            <a:ext cx="12240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Product</a:t>
            </a:r>
            <a:endParaRPr b="1" sz="1000"/>
          </a:p>
        </p:txBody>
      </p:sp>
      <p:sp>
        <p:nvSpPr>
          <p:cNvPr id="91" name="Google Shape;91;p17"/>
          <p:cNvSpPr/>
          <p:nvPr/>
        </p:nvSpPr>
        <p:spPr>
          <a:xfrm>
            <a:off x="1017038" y="2488488"/>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2" name="Google Shape;92;p17"/>
          <p:cNvSpPr txBox="1"/>
          <p:nvPr/>
        </p:nvSpPr>
        <p:spPr>
          <a:xfrm>
            <a:off x="175950" y="2705450"/>
            <a:ext cx="10557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QBO</a:t>
            </a:r>
            <a:endParaRPr sz="1000"/>
          </a:p>
          <a:p>
            <a:pPr indent="0" lvl="0" marL="0" rtl="0" algn="l">
              <a:spcBef>
                <a:spcPts val="0"/>
              </a:spcBef>
              <a:spcAft>
                <a:spcPts val="0"/>
              </a:spcAft>
              <a:buNone/>
            </a:pPr>
            <a:r>
              <a:rPr lang="en" sz="1000"/>
              <a:t>...</a:t>
            </a:r>
            <a:endParaRPr sz="1000"/>
          </a:p>
        </p:txBody>
      </p:sp>
      <p:sp>
        <p:nvSpPr>
          <p:cNvPr id="93" name="Google Shape;93;p17"/>
          <p:cNvSpPr/>
          <p:nvPr/>
        </p:nvSpPr>
        <p:spPr>
          <a:xfrm>
            <a:off x="144875" y="2647500"/>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33276" y="3100325"/>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Customers</a:t>
            </a:r>
            <a:endParaRPr b="1" sz="1000"/>
          </a:p>
        </p:txBody>
      </p:sp>
      <p:sp>
        <p:nvSpPr>
          <p:cNvPr id="95" name="Google Shape;95;p17"/>
          <p:cNvSpPr/>
          <p:nvPr/>
        </p:nvSpPr>
        <p:spPr>
          <a:xfrm>
            <a:off x="1204900" y="32148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96" name="Google Shape;96;p17"/>
          <p:cNvSpPr txBox="1"/>
          <p:nvPr/>
        </p:nvSpPr>
        <p:spPr>
          <a:xfrm>
            <a:off x="144875" y="3404350"/>
            <a:ext cx="10764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IFDP</a:t>
            </a:r>
            <a:endParaRPr sz="1000"/>
          </a:p>
          <a:p>
            <a:pPr indent="0" lvl="0" marL="0" rtl="0" algn="l">
              <a:spcBef>
                <a:spcPts val="0"/>
              </a:spcBef>
              <a:spcAft>
                <a:spcPts val="0"/>
              </a:spcAft>
              <a:buNone/>
            </a:pPr>
            <a:r>
              <a:rPr lang="en" sz="1000"/>
              <a:t>...</a:t>
            </a:r>
            <a:endParaRPr sz="1000"/>
          </a:p>
        </p:txBody>
      </p:sp>
      <p:sp>
        <p:nvSpPr>
          <p:cNvPr id="97" name="Google Shape;97;p17"/>
          <p:cNvSpPr/>
          <p:nvPr/>
        </p:nvSpPr>
        <p:spPr>
          <a:xfrm>
            <a:off x="155225" y="3375748"/>
            <a:ext cx="10557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82975" y="4525025"/>
            <a:ext cx="10557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Region</a:t>
            </a:r>
            <a:endParaRPr b="1" sz="1000"/>
          </a:p>
        </p:txBody>
      </p:sp>
      <p:sp>
        <p:nvSpPr>
          <p:cNvPr id="99" name="Google Shape;99;p17"/>
          <p:cNvSpPr/>
          <p:nvPr/>
        </p:nvSpPr>
        <p:spPr>
          <a:xfrm>
            <a:off x="1118400" y="461795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0" name="Google Shape;100;p17"/>
          <p:cNvSpPr txBox="1"/>
          <p:nvPr/>
        </p:nvSpPr>
        <p:spPr>
          <a:xfrm>
            <a:off x="213750" y="4685100"/>
            <a:ext cx="9801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US</a:t>
            </a:r>
            <a:endParaRPr sz="1000"/>
          </a:p>
          <a:p>
            <a:pPr indent="0" lvl="0" marL="0" rtl="0" algn="l">
              <a:spcBef>
                <a:spcPts val="0"/>
              </a:spcBef>
              <a:spcAft>
                <a:spcPts val="0"/>
              </a:spcAft>
              <a:buNone/>
            </a:pPr>
            <a:r>
              <a:rPr lang="en" sz="1000"/>
              <a:t>...</a:t>
            </a:r>
            <a:endParaRPr sz="1000"/>
          </a:p>
        </p:txBody>
      </p:sp>
      <p:sp>
        <p:nvSpPr>
          <p:cNvPr id="101" name="Google Shape;101;p17"/>
          <p:cNvSpPr/>
          <p:nvPr/>
        </p:nvSpPr>
        <p:spPr>
          <a:xfrm>
            <a:off x="144875" y="4784100"/>
            <a:ext cx="1076400" cy="34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5550" y="3812676"/>
            <a:ext cx="13965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Select Time Period</a:t>
            </a:r>
            <a:r>
              <a:rPr lang="en"/>
              <a:t> </a:t>
            </a:r>
            <a:endParaRPr/>
          </a:p>
        </p:txBody>
      </p:sp>
      <p:sp>
        <p:nvSpPr>
          <p:cNvPr id="103" name="Google Shape;103;p17"/>
          <p:cNvSpPr/>
          <p:nvPr/>
        </p:nvSpPr>
        <p:spPr>
          <a:xfrm>
            <a:off x="1281275" y="3983800"/>
            <a:ext cx="195175" cy="119275"/>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4" name="Google Shape;104;p17"/>
          <p:cNvSpPr txBox="1"/>
          <p:nvPr/>
        </p:nvSpPr>
        <p:spPr>
          <a:xfrm>
            <a:off x="124200" y="4121975"/>
            <a:ext cx="115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Last Quarter</a:t>
            </a:r>
            <a:endParaRPr sz="1000"/>
          </a:p>
          <a:p>
            <a:pPr indent="0" lvl="0" marL="0" rtl="0" algn="l">
              <a:spcBef>
                <a:spcPts val="0"/>
              </a:spcBef>
              <a:spcAft>
                <a:spcPts val="0"/>
              </a:spcAft>
              <a:buNone/>
            </a:pPr>
            <a:r>
              <a:rPr lang="en" sz="1000"/>
              <a:t>...</a:t>
            </a:r>
            <a:endParaRPr sz="1000"/>
          </a:p>
        </p:txBody>
      </p:sp>
      <p:sp>
        <p:nvSpPr>
          <p:cNvPr id="105" name="Google Shape;105;p17"/>
          <p:cNvSpPr/>
          <p:nvPr/>
        </p:nvSpPr>
        <p:spPr>
          <a:xfrm>
            <a:off x="144875" y="4103247"/>
            <a:ext cx="1076400" cy="43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7"/>
          <p:cNvPicPr preferRelativeResize="0"/>
          <p:nvPr/>
        </p:nvPicPr>
        <p:blipFill>
          <a:blip r:embed="rId3">
            <a:alphaModFix/>
          </a:blip>
          <a:stretch>
            <a:fillRect/>
          </a:stretch>
        </p:blipFill>
        <p:spPr>
          <a:xfrm>
            <a:off x="1728125" y="499250"/>
            <a:ext cx="7110021" cy="2314149"/>
          </a:xfrm>
          <a:prstGeom prst="rect">
            <a:avLst/>
          </a:prstGeom>
          <a:noFill/>
          <a:ln>
            <a:noFill/>
          </a:ln>
        </p:spPr>
      </p:pic>
      <p:pic>
        <p:nvPicPr>
          <p:cNvPr id="107" name="Google Shape;107;p17"/>
          <p:cNvPicPr preferRelativeResize="0"/>
          <p:nvPr/>
        </p:nvPicPr>
        <p:blipFill>
          <a:blip r:embed="rId4">
            <a:alphaModFix/>
          </a:blip>
          <a:stretch>
            <a:fillRect/>
          </a:stretch>
        </p:blipFill>
        <p:spPr>
          <a:xfrm>
            <a:off x="1728125" y="2846000"/>
            <a:ext cx="7290925" cy="2271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p:txBody>
      </p:sp>
      <p:sp>
        <p:nvSpPr>
          <p:cNvPr id="113" name="Google Shape;11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sz="1400">
                <a:solidFill>
                  <a:schemeClr val="dk1"/>
                </a:solidFill>
              </a:rPr>
              <a:t>The goal of this project is to learn and explore algorithms to detect anomalies in model performance in order to determine an algorithm to be implemented for a prototype dashboard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119" name="Google Shape;11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Time Series Analysis: ARIMA</a:t>
            </a:r>
            <a:endParaRPr sz="1400"/>
          </a:p>
          <a:p>
            <a:pPr indent="-317500" lvl="1" marL="914400" rtl="0" algn="l">
              <a:spcBef>
                <a:spcPts val="0"/>
              </a:spcBef>
              <a:spcAft>
                <a:spcPts val="0"/>
              </a:spcAft>
              <a:buSzPts val="1400"/>
              <a:buChar char="○"/>
            </a:pPr>
            <a:r>
              <a:rPr lang="en"/>
              <a:t>Build ARIMA model on model performance time series</a:t>
            </a:r>
            <a:endParaRPr/>
          </a:p>
          <a:p>
            <a:pPr indent="-317500" lvl="1" marL="914400" rtl="0" algn="l">
              <a:spcBef>
                <a:spcPts val="0"/>
              </a:spcBef>
              <a:spcAft>
                <a:spcPts val="0"/>
              </a:spcAft>
              <a:buSzPts val="1400"/>
              <a:buChar char="○"/>
            </a:pPr>
            <a:r>
              <a:rPr lang="en"/>
              <a:t>If an observation falls outside a 95% confidence interval around predictions, it is an anomaly</a:t>
            </a:r>
            <a:endParaRPr/>
          </a:p>
          <a:p>
            <a:pPr indent="-317500" lvl="0" marL="457200" rtl="0" algn="l">
              <a:spcBef>
                <a:spcPts val="0"/>
              </a:spcBef>
              <a:spcAft>
                <a:spcPts val="0"/>
              </a:spcAft>
              <a:buSzPts val="1400"/>
              <a:buAutoNum type="arabicPeriod"/>
            </a:pPr>
            <a:r>
              <a:rPr lang="en" sz="1400"/>
              <a:t>Isolation Forest</a:t>
            </a:r>
            <a:endParaRPr sz="1400"/>
          </a:p>
          <a:p>
            <a:pPr indent="-317500" lvl="1" marL="914400" rtl="0" algn="l">
              <a:spcBef>
                <a:spcPts val="0"/>
              </a:spcBef>
              <a:spcAft>
                <a:spcPts val="0"/>
              </a:spcAft>
              <a:buSzPts val="1400"/>
              <a:buChar char="○"/>
            </a:pPr>
            <a:r>
              <a:rPr lang="en"/>
              <a:t>Isolate observations by recursively and randomly partitioning features</a:t>
            </a:r>
            <a:endParaRPr/>
          </a:p>
          <a:p>
            <a:pPr indent="-317500" lvl="1" marL="914400" rtl="0" algn="l">
              <a:spcBef>
                <a:spcPts val="0"/>
              </a:spcBef>
              <a:spcAft>
                <a:spcPts val="0"/>
              </a:spcAft>
              <a:buSzPts val="1400"/>
              <a:buChar char="○"/>
            </a:pPr>
            <a:r>
              <a:rPr lang="en"/>
              <a:t>Classifies observations as anomalous or normal</a:t>
            </a:r>
            <a:endParaRPr/>
          </a:p>
          <a:p>
            <a:pPr indent="-317500" lvl="1" marL="914400" rtl="0" algn="l">
              <a:spcBef>
                <a:spcPts val="0"/>
              </a:spcBef>
              <a:spcAft>
                <a:spcPts val="0"/>
              </a:spcAft>
              <a:buSzPts val="1400"/>
              <a:buChar char="○"/>
            </a:pPr>
            <a:r>
              <a:rPr lang="en"/>
              <a:t>Outputs anomaly scores</a:t>
            </a:r>
            <a:endParaRPr/>
          </a:p>
          <a:p>
            <a:pPr indent="-317500" lvl="1" marL="914400" rtl="0" algn="l">
              <a:spcBef>
                <a:spcPts val="0"/>
              </a:spcBef>
              <a:spcAft>
                <a:spcPts val="0"/>
              </a:spcAft>
              <a:buSzPts val="1400"/>
              <a:buChar char="○"/>
            </a:pPr>
            <a:r>
              <a:rPr lang="en"/>
              <a:t>Anomaly score is a function of the number of splitings required to isolate observations</a:t>
            </a:r>
            <a:endParaRPr/>
          </a:p>
          <a:p>
            <a:pPr indent="-317500" lvl="1" marL="914400" rtl="0" algn="l">
              <a:spcBef>
                <a:spcPts val="0"/>
              </a:spcBef>
              <a:spcAft>
                <a:spcPts val="0"/>
              </a:spcAft>
              <a:buSzPts val="1400"/>
              <a:buChar char="○"/>
            </a:pPr>
            <a:r>
              <a:rPr lang="en"/>
              <a:t>Anomaly score is a measure of normality</a:t>
            </a:r>
            <a:endParaRPr/>
          </a:p>
          <a:p>
            <a:pPr indent="0" lvl="0" marL="9144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47988" y="30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125" name="Google Shape;125;p20"/>
          <p:cNvSpPr txBox="1"/>
          <p:nvPr>
            <p:ph idx="1" type="body"/>
          </p:nvPr>
        </p:nvSpPr>
        <p:spPr>
          <a:xfrm>
            <a:off x="393350" y="8259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IRIS models categorize bank transactions’ Chart-of-Account categories in QBO and QBSE</a:t>
            </a:r>
            <a:endParaRPr sz="1400"/>
          </a:p>
          <a:p>
            <a:pPr indent="-317500" lvl="0" marL="457200" rtl="0" algn="l">
              <a:spcBef>
                <a:spcPts val="0"/>
              </a:spcBef>
              <a:spcAft>
                <a:spcPts val="0"/>
              </a:spcAft>
              <a:buSzPts val="1400"/>
              <a:buChar char="●"/>
            </a:pPr>
            <a:r>
              <a:rPr lang="en" sz="1400"/>
              <a:t>The data sets are the IRIS models’ accuracy </a:t>
            </a:r>
            <a:endParaRPr sz="1400"/>
          </a:p>
        </p:txBody>
      </p:sp>
      <p:pic>
        <p:nvPicPr>
          <p:cNvPr id="126" name="Google Shape;126;p20"/>
          <p:cNvPicPr preferRelativeResize="0"/>
          <p:nvPr/>
        </p:nvPicPr>
        <p:blipFill>
          <a:blip r:embed="rId3">
            <a:alphaModFix/>
          </a:blip>
          <a:stretch>
            <a:fillRect/>
          </a:stretch>
        </p:blipFill>
        <p:spPr>
          <a:xfrm>
            <a:off x="234725" y="1469575"/>
            <a:ext cx="8633875" cy="367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Detect Anomalies in Model Accuracy with ARIMA</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