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10550B9-35ED-4DEA-940A-9281E666AC97}">
  <a:tblStyle styleId="{610550B9-35ED-4DEA-940A-9281E666AC9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b7c64e66b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b7c64e66b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b7c64e66b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b7c64e66b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b7c64e66b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b7c64e66b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b7c64e66b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b7c64e66b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b7c64e66b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b7c64e66b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b7c64e66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b7c64e66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b7c64e6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b7c64e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b7c64e6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b7c64e6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b7c64e66b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b7c64e66b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b7c64e66b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b7c64e66b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b7c64e66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b7c64e66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b7c64e66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b7c64e66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b7c64e66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b7c64e66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mockup for a KPI page in the Intuit AI dashboard. The goal is to monitor and measure models’ usage and impact and to identify anomalies in model performance. It presents a view when the “MXS Calls” metric is selected.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b7c64e66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b7c64e66b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mockup for a KPI page in the Intuit AI dashboard. The goal is to monitor and measure models’ usage and impact and to identify anomalies in model performance. The  left section has filters. It presents a view when the “Accuracy” metric is selected and user enters “3” for the “Enter Top Models by Anomaly Score” input box. The top 3 models with the highest anomaly scores in accuracy data are displayed in a line graph and table. The anomaly scores are calculated by Isolation Forest algorithm.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b7c64e66b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b7c64e66b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b7c64e66b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b7c64e66b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b7c64e66b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b7c64e66b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b7c64e66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b7c64e66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tableau.a.intuit.com/t/CDO/views/IntuitAIDashboard/IntuitAIDashboard?iframeSizedToWindow=true&amp;:embed=y&amp;:showAppBanner=false&amp;:display_count=no&amp;:showVizHome=no#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Anomaly Detection on Model Performance</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Intuit AI Executive Dashboard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2"/>
          <p:cNvSpPr txBox="1"/>
          <p:nvPr/>
        </p:nvSpPr>
        <p:spPr>
          <a:xfrm>
            <a:off x="489850" y="998400"/>
            <a:ext cx="8184600" cy="34917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a:pPr>
            <a:r>
              <a:rPr lang="en"/>
              <a:t>Stationary of original time series: Constant mean and variance</a:t>
            </a:r>
            <a:endParaRPr/>
          </a:p>
          <a:p>
            <a:pPr indent="-317500" lvl="0" marL="457200" rtl="0" algn="l">
              <a:lnSpc>
                <a:spcPct val="200000"/>
              </a:lnSpc>
              <a:spcBef>
                <a:spcPts val="0"/>
              </a:spcBef>
              <a:spcAft>
                <a:spcPts val="0"/>
              </a:spcAft>
              <a:buSzPts val="1400"/>
              <a:buAutoNum type="arabicPeriod"/>
            </a:pPr>
            <a:r>
              <a:rPr lang="en"/>
              <a:t>Model residuals:</a:t>
            </a:r>
            <a:endParaRPr/>
          </a:p>
          <a:p>
            <a:pPr indent="-317500" lvl="1" marL="914400" rtl="0" algn="l">
              <a:lnSpc>
                <a:spcPct val="200000"/>
              </a:lnSpc>
              <a:spcBef>
                <a:spcPts val="0"/>
              </a:spcBef>
              <a:spcAft>
                <a:spcPts val="0"/>
              </a:spcAft>
              <a:buSzPts val="1400"/>
              <a:buAutoNum type="alphaLcPeriod"/>
            </a:pPr>
            <a:r>
              <a:rPr lang="en"/>
              <a:t>Zero autocorrelation</a:t>
            </a:r>
            <a:endParaRPr/>
          </a:p>
          <a:p>
            <a:pPr indent="-317500" lvl="1" marL="914400" rtl="0" algn="l">
              <a:lnSpc>
                <a:spcPct val="200000"/>
              </a:lnSpc>
              <a:spcBef>
                <a:spcPts val="0"/>
              </a:spcBef>
              <a:spcAft>
                <a:spcPts val="0"/>
              </a:spcAft>
              <a:buSzPts val="1400"/>
              <a:buAutoNum type="alphaLcPeriod"/>
            </a:pPr>
            <a:r>
              <a:rPr lang="en"/>
              <a:t>Normality</a:t>
            </a:r>
            <a:endParaRPr/>
          </a:p>
          <a:p>
            <a:pPr indent="-317500" lvl="1" marL="914400" rtl="0" algn="l">
              <a:lnSpc>
                <a:spcPct val="200000"/>
              </a:lnSpc>
              <a:spcBef>
                <a:spcPts val="0"/>
              </a:spcBef>
              <a:spcAft>
                <a:spcPts val="0"/>
              </a:spcAft>
              <a:buSzPts val="1400"/>
              <a:buAutoNum type="alphaLcPeriod"/>
            </a:pPr>
            <a:r>
              <a:rPr lang="en"/>
              <a:t>Constant mean and variance</a:t>
            </a:r>
            <a:endParaRPr/>
          </a:p>
        </p:txBody>
      </p:sp>
      <p:sp>
        <p:nvSpPr>
          <p:cNvPr id="178" name="Google Shape;178;p22"/>
          <p:cNvSpPr txBox="1"/>
          <p:nvPr>
            <p:ph idx="4294967295" type="title"/>
          </p:nvPr>
        </p:nvSpPr>
        <p:spPr>
          <a:xfrm>
            <a:off x="347988" y="3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Model Assumptions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3"/>
          <p:cNvSpPr txBox="1"/>
          <p:nvPr/>
        </p:nvSpPr>
        <p:spPr>
          <a:xfrm>
            <a:off x="275550" y="918475"/>
            <a:ext cx="8541900" cy="39291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a:pPr>
            <a:r>
              <a:rPr lang="en"/>
              <a:t>Check data’s stationarity with visuals and test</a:t>
            </a:r>
            <a:endParaRPr/>
          </a:p>
          <a:p>
            <a:pPr indent="-317500" lvl="0" marL="457200" rtl="0" algn="l">
              <a:lnSpc>
                <a:spcPct val="200000"/>
              </a:lnSpc>
              <a:spcBef>
                <a:spcPts val="0"/>
              </a:spcBef>
              <a:spcAft>
                <a:spcPts val="0"/>
              </a:spcAft>
              <a:buSzPts val="1400"/>
              <a:buAutoNum type="arabicPeriod"/>
            </a:pPr>
            <a:r>
              <a:rPr lang="en"/>
              <a:t>Transform data if it is not stationary</a:t>
            </a:r>
            <a:endParaRPr/>
          </a:p>
          <a:p>
            <a:pPr indent="-317500" lvl="0" marL="457200" rtl="0" algn="l">
              <a:lnSpc>
                <a:spcPct val="200000"/>
              </a:lnSpc>
              <a:spcBef>
                <a:spcPts val="0"/>
              </a:spcBef>
              <a:spcAft>
                <a:spcPts val="0"/>
              </a:spcAft>
              <a:buSzPts val="1400"/>
              <a:buAutoNum type="arabicPeriod"/>
            </a:pPr>
            <a:r>
              <a:rPr lang="en"/>
              <a:t>Determine model’s order by examining ACF and PACF plots</a:t>
            </a:r>
            <a:endParaRPr/>
          </a:p>
          <a:p>
            <a:pPr indent="-317500" lvl="0" marL="457200" rtl="0" algn="l">
              <a:lnSpc>
                <a:spcPct val="200000"/>
              </a:lnSpc>
              <a:spcBef>
                <a:spcPts val="0"/>
              </a:spcBef>
              <a:spcAft>
                <a:spcPts val="0"/>
              </a:spcAft>
              <a:buSzPts val="1400"/>
              <a:buAutoNum type="arabicPeriod"/>
            </a:pPr>
            <a:r>
              <a:rPr lang="en"/>
              <a:t>Fit model</a:t>
            </a:r>
            <a:endParaRPr/>
          </a:p>
          <a:p>
            <a:pPr indent="-317500" lvl="0" marL="457200" rtl="0" algn="l">
              <a:lnSpc>
                <a:spcPct val="200000"/>
              </a:lnSpc>
              <a:spcBef>
                <a:spcPts val="0"/>
              </a:spcBef>
              <a:spcAft>
                <a:spcPts val="0"/>
              </a:spcAft>
              <a:buSzPts val="1400"/>
              <a:buAutoNum type="arabicPeriod"/>
            </a:pPr>
            <a:r>
              <a:rPr lang="en"/>
              <a:t>Conduct model diagnostics with residual analysis</a:t>
            </a:r>
            <a:endParaRPr/>
          </a:p>
          <a:p>
            <a:pPr indent="-317500" lvl="0" marL="457200" rtl="0" algn="l">
              <a:lnSpc>
                <a:spcPct val="200000"/>
              </a:lnSpc>
              <a:spcBef>
                <a:spcPts val="0"/>
              </a:spcBef>
              <a:spcAft>
                <a:spcPts val="0"/>
              </a:spcAft>
              <a:buSzPts val="1400"/>
              <a:buAutoNum type="arabicPeriod"/>
            </a:pPr>
            <a:r>
              <a:rPr lang="en"/>
              <a:t>Make predictions and construct confidence intervals</a:t>
            </a:r>
            <a:endParaRPr/>
          </a:p>
        </p:txBody>
      </p:sp>
      <p:sp>
        <p:nvSpPr>
          <p:cNvPr id="184" name="Google Shape;184;p23"/>
          <p:cNvSpPr txBox="1"/>
          <p:nvPr>
            <p:ph idx="4294967295" type="title"/>
          </p:nvPr>
        </p:nvSpPr>
        <p:spPr>
          <a:xfrm>
            <a:off x="347988" y="3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Model Procedure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p24"/>
          <p:cNvPicPr preferRelativeResize="0"/>
          <p:nvPr/>
        </p:nvPicPr>
        <p:blipFill>
          <a:blip r:embed="rId3">
            <a:alphaModFix/>
          </a:blip>
          <a:stretch>
            <a:fillRect/>
          </a:stretch>
        </p:blipFill>
        <p:spPr>
          <a:xfrm>
            <a:off x="275550" y="874850"/>
            <a:ext cx="8399001" cy="4116249"/>
          </a:xfrm>
          <a:prstGeom prst="rect">
            <a:avLst/>
          </a:prstGeom>
          <a:noFill/>
          <a:ln>
            <a:noFill/>
          </a:ln>
        </p:spPr>
      </p:pic>
      <p:sp>
        <p:nvSpPr>
          <p:cNvPr id="190" name="Google Shape;190;p24"/>
          <p:cNvSpPr txBox="1"/>
          <p:nvPr>
            <p:ph idx="4294967295" type="title"/>
          </p:nvPr>
        </p:nvSpPr>
        <p:spPr>
          <a:xfrm>
            <a:off x="347988" y="3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Model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25"/>
          <p:cNvPicPr preferRelativeResize="0"/>
          <p:nvPr/>
        </p:nvPicPr>
        <p:blipFill>
          <a:blip r:embed="rId3">
            <a:alphaModFix/>
          </a:blip>
          <a:stretch>
            <a:fillRect/>
          </a:stretch>
        </p:blipFill>
        <p:spPr>
          <a:xfrm>
            <a:off x="91150" y="874850"/>
            <a:ext cx="8839196" cy="4195501"/>
          </a:xfrm>
          <a:prstGeom prst="rect">
            <a:avLst/>
          </a:prstGeom>
          <a:noFill/>
          <a:ln>
            <a:noFill/>
          </a:ln>
        </p:spPr>
      </p:pic>
      <p:sp>
        <p:nvSpPr>
          <p:cNvPr id="196" name="Google Shape;196;p25"/>
          <p:cNvSpPr txBox="1"/>
          <p:nvPr>
            <p:ph idx="4294967295" type="title"/>
          </p:nvPr>
        </p:nvSpPr>
        <p:spPr>
          <a:xfrm>
            <a:off x="347988" y="3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Model Forecasts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6"/>
          <p:cNvSpPr txBox="1"/>
          <p:nvPr/>
        </p:nvSpPr>
        <p:spPr>
          <a:xfrm>
            <a:off x="418425" y="1030750"/>
            <a:ext cx="8348100" cy="37350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a:pPr>
            <a:r>
              <a:rPr lang="en"/>
              <a:t>No anomalies identified because no observations lie outside the confidence interval</a:t>
            </a:r>
            <a:endParaRPr/>
          </a:p>
          <a:p>
            <a:pPr indent="-317500" lvl="0" marL="457200" rtl="0" algn="l">
              <a:lnSpc>
                <a:spcPct val="200000"/>
              </a:lnSpc>
              <a:spcBef>
                <a:spcPts val="0"/>
              </a:spcBef>
              <a:spcAft>
                <a:spcPts val="0"/>
              </a:spcAft>
              <a:buSzPts val="1400"/>
              <a:buAutoNum type="arabicPeriod"/>
            </a:pPr>
            <a:r>
              <a:rPr lang="en"/>
              <a:t>Checking multiple assumptions and recursiviely fitting models may be time-consuming</a:t>
            </a:r>
            <a:endParaRPr/>
          </a:p>
        </p:txBody>
      </p:sp>
      <p:sp>
        <p:nvSpPr>
          <p:cNvPr id="202" name="Google Shape;202;p26"/>
          <p:cNvSpPr txBox="1"/>
          <p:nvPr>
            <p:ph idx="4294967295" type="title"/>
          </p:nvPr>
        </p:nvSpPr>
        <p:spPr>
          <a:xfrm>
            <a:off x="347988" y="3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from ARIMA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t>Detect Anomalies in Model Accuracy with Isolation Forest</a:t>
            </a:r>
            <a:endParaRPr b="1"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28"/>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Google Shape;217;p29"/>
          <p:cNvPicPr preferRelativeResize="0"/>
          <p:nvPr/>
        </p:nvPicPr>
        <p:blipFill>
          <a:blip r:embed="rId3">
            <a:alphaModFix/>
          </a:blip>
          <a:stretch>
            <a:fillRect/>
          </a:stretch>
        </p:blipFill>
        <p:spPr>
          <a:xfrm>
            <a:off x="40825" y="40825"/>
            <a:ext cx="9052149" cy="50516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223" name="Google Shape;22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Implement Isolation Forest algorithm to detect anomalies in model performance for in-production models for the dashboard because it is efficient and have no assumptions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229" name="Google Shape;22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Apply an internal anomaly detection service called Sherlock to testing data for the dashboard </a:t>
            </a:r>
            <a:endParaRPr/>
          </a:p>
          <a:p>
            <a:pPr indent="-342900" lvl="0" marL="457200" rtl="0" algn="l">
              <a:spcBef>
                <a:spcPts val="0"/>
              </a:spcBef>
              <a:spcAft>
                <a:spcPts val="0"/>
              </a:spcAft>
              <a:buSzPts val="1800"/>
              <a:buChar char="●"/>
            </a:pPr>
            <a:r>
              <a:rPr lang="en"/>
              <a:t>Implement a prototype dashboard with the algorithm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459250" y="1222925"/>
            <a:ext cx="7786800" cy="28782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a:pPr>
            <a:r>
              <a:rPr lang="en"/>
              <a:t>My team develops an executive dashboard (</a:t>
            </a:r>
            <a:r>
              <a:rPr lang="en" u="sng">
                <a:solidFill>
                  <a:schemeClr val="hlink"/>
                </a:solidFill>
                <a:hlinkClick r:id="rId3"/>
              </a:rPr>
              <a:t>link</a:t>
            </a:r>
            <a:r>
              <a:rPr lang="en"/>
              <a:t>) to monitor projects’ return-on-investment</a:t>
            </a:r>
            <a:endParaRPr/>
          </a:p>
          <a:p>
            <a:pPr indent="-317500" lvl="0" marL="457200" rtl="0" algn="l">
              <a:lnSpc>
                <a:spcPct val="200000"/>
              </a:lnSpc>
              <a:spcBef>
                <a:spcPts val="0"/>
              </a:spcBef>
              <a:spcAft>
                <a:spcPts val="0"/>
              </a:spcAft>
              <a:buSzPts val="1400"/>
              <a:buAutoNum type="arabicPeriod"/>
            </a:pPr>
            <a:r>
              <a:rPr lang="en"/>
              <a:t>The data science community has a need of monitoring model performance to proactively identify risks</a:t>
            </a:r>
            <a:endParaRPr/>
          </a:p>
          <a:p>
            <a:pPr indent="-317500" lvl="0" marL="457200" rtl="0" algn="l">
              <a:lnSpc>
                <a:spcPct val="200000"/>
              </a:lnSpc>
              <a:spcBef>
                <a:spcPts val="0"/>
              </a:spcBef>
              <a:spcAft>
                <a:spcPts val="0"/>
              </a:spcAft>
              <a:buSzPts val="1400"/>
              <a:buAutoNum type="arabicPeriod"/>
            </a:pPr>
            <a:r>
              <a:rPr lang="en"/>
              <a:t>We are in process of developing a new KPI summary dashboard to monitor KPIs that are consistent across the org. </a:t>
            </a:r>
            <a:endParaRPr/>
          </a:p>
        </p:txBody>
      </p:sp>
      <p:sp>
        <p:nvSpPr>
          <p:cNvPr id="61" name="Google Shape;61;p14"/>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t>Mockup for New KPI Dashboard</a:t>
            </a:r>
            <a:endParaRPr b="1"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nvSpPr>
        <p:spPr>
          <a:xfrm>
            <a:off x="82975" y="82950"/>
            <a:ext cx="40548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Intuit AI KPI: Model Usage, Performance &amp; Impact</a:t>
            </a:r>
            <a:endParaRPr b="1" sz="1200"/>
          </a:p>
        </p:txBody>
      </p:sp>
      <p:cxnSp>
        <p:nvCxnSpPr>
          <p:cNvPr id="72" name="Google Shape;72;p16"/>
          <p:cNvCxnSpPr/>
          <p:nvPr/>
        </p:nvCxnSpPr>
        <p:spPr>
          <a:xfrm flipH="1" rot="10800000">
            <a:off x="82975" y="394025"/>
            <a:ext cx="8980500" cy="15600"/>
          </a:xfrm>
          <a:prstGeom prst="straightConnector1">
            <a:avLst/>
          </a:prstGeom>
          <a:noFill/>
          <a:ln cap="flat" cmpd="sng" w="9525">
            <a:solidFill>
              <a:schemeClr val="dk2"/>
            </a:solidFill>
            <a:prstDash val="solid"/>
            <a:round/>
            <a:headEnd len="med" w="med" type="none"/>
            <a:tailEnd len="med" w="med" type="none"/>
          </a:ln>
        </p:spPr>
      </p:cxnSp>
      <p:sp>
        <p:nvSpPr>
          <p:cNvPr id="73" name="Google Shape;73;p16"/>
          <p:cNvSpPr txBox="1"/>
          <p:nvPr/>
        </p:nvSpPr>
        <p:spPr>
          <a:xfrm>
            <a:off x="5320075" y="103650"/>
            <a:ext cx="21465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Technical Lead: Ashok Srivastava</a:t>
            </a:r>
            <a:endParaRPr sz="1000"/>
          </a:p>
        </p:txBody>
      </p:sp>
      <p:sp>
        <p:nvSpPr>
          <p:cNvPr id="74" name="Google Shape;74;p16"/>
          <p:cNvSpPr txBox="1"/>
          <p:nvPr/>
        </p:nvSpPr>
        <p:spPr>
          <a:xfrm>
            <a:off x="7466575" y="103650"/>
            <a:ext cx="15969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PMO: Kavita Sangawan</a:t>
            </a:r>
            <a:endParaRPr sz="1000"/>
          </a:p>
        </p:txBody>
      </p:sp>
      <p:sp>
        <p:nvSpPr>
          <p:cNvPr id="75" name="Google Shape;75;p16"/>
          <p:cNvSpPr txBox="1"/>
          <p:nvPr/>
        </p:nvSpPr>
        <p:spPr>
          <a:xfrm>
            <a:off x="88475" y="417325"/>
            <a:ext cx="11136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Metric</a:t>
            </a:r>
            <a:endParaRPr b="1" sz="1000"/>
          </a:p>
        </p:txBody>
      </p:sp>
      <p:sp>
        <p:nvSpPr>
          <p:cNvPr id="76" name="Google Shape;76;p16"/>
          <p:cNvSpPr/>
          <p:nvPr/>
        </p:nvSpPr>
        <p:spPr>
          <a:xfrm flipH="1">
            <a:off x="1024350" y="507999"/>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cxnSp>
        <p:nvCxnSpPr>
          <p:cNvPr id="77" name="Google Shape;77;p16"/>
          <p:cNvCxnSpPr/>
          <p:nvPr/>
        </p:nvCxnSpPr>
        <p:spPr>
          <a:xfrm flipH="1">
            <a:off x="1625025" y="449925"/>
            <a:ext cx="21300" cy="4675200"/>
          </a:xfrm>
          <a:prstGeom prst="straightConnector1">
            <a:avLst/>
          </a:prstGeom>
          <a:noFill/>
          <a:ln cap="flat" cmpd="sng" w="9525">
            <a:solidFill>
              <a:schemeClr val="dk2"/>
            </a:solidFill>
            <a:prstDash val="solid"/>
            <a:round/>
            <a:headEnd len="med" w="med" type="none"/>
            <a:tailEnd len="med" w="med" type="none"/>
          </a:ln>
        </p:spPr>
      </p:cxnSp>
      <p:sp>
        <p:nvSpPr>
          <p:cNvPr id="78" name="Google Shape;78;p16"/>
          <p:cNvSpPr txBox="1"/>
          <p:nvPr/>
        </p:nvSpPr>
        <p:spPr>
          <a:xfrm>
            <a:off x="175950" y="677225"/>
            <a:ext cx="1055700" cy="9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D9D9D9"/>
                </a:highlight>
              </a:rPr>
              <a:t>MXS Calls</a:t>
            </a:r>
            <a:endParaRPr sz="1000">
              <a:highlight>
                <a:srgbClr val="D9D9D9"/>
              </a:highlight>
            </a:endParaRPr>
          </a:p>
          <a:p>
            <a:pPr indent="0" lvl="0" marL="0" rtl="0" algn="l">
              <a:spcBef>
                <a:spcPts val="0"/>
              </a:spcBef>
              <a:spcAft>
                <a:spcPts val="0"/>
              </a:spcAft>
              <a:buNone/>
            </a:pPr>
            <a:r>
              <a:rPr lang="en" sz="1000"/>
              <a:t>User Counts</a:t>
            </a:r>
            <a:endParaRPr sz="1000"/>
          </a:p>
          <a:p>
            <a:pPr indent="0" lvl="0" marL="0" rtl="0" algn="l">
              <a:spcBef>
                <a:spcPts val="0"/>
              </a:spcBef>
              <a:spcAft>
                <a:spcPts val="0"/>
              </a:spcAft>
              <a:buNone/>
            </a:pPr>
            <a:r>
              <a:rPr lang="en" sz="1000"/>
              <a:t>Accuracy</a:t>
            </a:r>
            <a:endParaRPr sz="1000"/>
          </a:p>
          <a:p>
            <a:pPr indent="0" lvl="0" marL="0" rtl="0" algn="l">
              <a:spcBef>
                <a:spcPts val="0"/>
              </a:spcBef>
              <a:spcAft>
                <a:spcPts val="0"/>
              </a:spcAft>
              <a:buNone/>
            </a:pPr>
            <a:r>
              <a:rPr lang="en" sz="1000"/>
              <a:t>Coverage</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t/>
            </a:r>
            <a:endParaRPr sz="1000"/>
          </a:p>
        </p:txBody>
      </p:sp>
      <p:sp>
        <p:nvSpPr>
          <p:cNvPr id="79" name="Google Shape;79;p16"/>
          <p:cNvSpPr/>
          <p:nvPr/>
        </p:nvSpPr>
        <p:spPr>
          <a:xfrm>
            <a:off x="144875" y="668588"/>
            <a:ext cx="1076400" cy="8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nvSpPr>
        <p:spPr>
          <a:xfrm>
            <a:off x="155225" y="1561575"/>
            <a:ext cx="9801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BU</a:t>
            </a:r>
            <a:endParaRPr b="1" sz="1000"/>
          </a:p>
        </p:txBody>
      </p:sp>
      <p:sp>
        <p:nvSpPr>
          <p:cNvPr id="81" name="Google Shape;81;p16"/>
          <p:cNvSpPr txBox="1"/>
          <p:nvPr/>
        </p:nvSpPr>
        <p:spPr>
          <a:xfrm>
            <a:off x="155225" y="1812850"/>
            <a:ext cx="10557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CG/PCG</a:t>
            </a:r>
            <a:endParaRPr sz="1000"/>
          </a:p>
          <a:p>
            <a:pPr indent="0" lvl="0" marL="0" rtl="0" algn="l">
              <a:spcBef>
                <a:spcPts val="0"/>
              </a:spcBef>
              <a:spcAft>
                <a:spcPts val="0"/>
              </a:spcAft>
              <a:buNone/>
            </a:pPr>
            <a:r>
              <a:rPr lang="en" sz="1000"/>
              <a:t>SBSEG</a:t>
            </a:r>
            <a:endParaRPr sz="1000"/>
          </a:p>
          <a:p>
            <a:pPr indent="0" lvl="0" marL="0" rtl="0" algn="l">
              <a:spcBef>
                <a:spcPts val="0"/>
              </a:spcBef>
              <a:spcAft>
                <a:spcPts val="0"/>
              </a:spcAft>
              <a:buNone/>
            </a:pPr>
            <a:r>
              <a:rPr lang="en" sz="1000"/>
              <a:t>...</a:t>
            </a:r>
            <a:endParaRPr sz="1000"/>
          </a:p>
        </p:txBody>
      </p:sp>
      <p:sp>
        <p:nvSpPr>
          <p:cNvPr id="82" name="Google Shape;82;p16"/>
          <p:cNvSpPr/>
          <p:nvPr/>
        </p:nvSpPr>
        <p:spPr>
          <a:xfrm>
            <a:off x="923225" y="1686677"/>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83" name="Google Shape;83;p16"/>
          <p:cNvSpPr/>
          <p:nvPr/>
        </p:nvSpPr>
        <p:spPr>
          <a:xfrm>
            <a:off x="155225" y="1831900"/>
            <a:ext cx="1055700" cy="55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nvSpPr>
        <p:spPr>
          <a:xfrm>
            <a:off x="33275" y="2405300"/>
            <a:ext cx="12240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Product</a:t>
            </a:r>
            <a:endParaRPr b="1" sz="1000"/>
          </a:p>
        </p:txBody>
      </p:sp>
      <p:sp>
        <p:nvSpPr>
          <p:cNvPr id="85" name="Google Shape;85;p16"/>
          <p:cNvSpPr/>
          <p:nvPr/>
        </p:nvSpPr>
        <p:spPr>
          <a:xfrm>
            <a:off x="1017038" y="2488488"/>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86" name="Google Shape;86;p16"/>
          <p:cNvSpPr txBox="1"/>
          <p:nvPr/>
        </p:nvSpPr>
        <p:spPr>
          <a:xfrm>
            <a:off x="175950" y="2705450"/>
            <a:ext cx="10557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QBO</a:t>
            </a:r>
            <a:endParaRPr sz="1000"/>
          </a:p>
          <a:p>
            <a:pPr indent="0" lvl="0" marL="0" rtl="0" algn="l">
              <a:spcBef>
                <a:spcPts val="0"/>
              </a:spcBef>
              <a:spcAft>
                <a:spcPts val="0"/>
              </a:spcAft>
              <a:buNone/>
            </a:pPr>
            <a:r>
              <a:rPr lang="en" sz="1000"/>
              <a:t>...</a:t>
            </a:r>
            <a:endParaRPr sz="1000"/>
          </a:p>
        </p:txBody>
      </p:sp>
      <p:sp>
        <p:nvSpPr>
          <p:cNvPr id="87" name="Google Shape;87;p16"/>
          <p:cNvSpPr/>
          <p:nvPr/>
        </p:nvSpPr>
        <p:spPr>
          <a:xfrm>
            <a:off x="144875" y="2647500"/>
            <a:ext cx="1076400" cy="43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nvSpPr>
        <p:spPr>
          <a:xfrm>
            <a:off x="33276" y="3100325"/>
            <a:ext cx="13965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Customers</a:t>
            </a:r>
            <a:endParaRPr b="1" sz="1000"/>
          </a:p>
        </p:txBody>
      </p:sp>
      <p:sp>
        <p:nvSpPr>
          <p:cNvPr id="89" name="Google Shape;89;p16"/>
          <p:cNvSpPr/>
          <p:nvPr/>
        </p:nvSpPr>
        <p:spPr>
          <a:xfrm>
            <a:off x="1204900" y="3214850"/>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90" name="Google Shape;90;p16"/>
          <p:cNvSpPr txBox="1"/>
          <p:nvPr/>
        </p:nvSpPr>
        <p:spPr>
          <a:xfrm>
            <a:off x="144875" y="3404350"/>
            <a:ext cx="10764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IFDP</a:t>
            </a:r>
            <a:endParaRPr sz="1000"/>
          </a:p>
          <a:p>
            <a:pPr indent="0" lvl="0" marL="0" rtl="0" algn="l">
              <a:spcBef>
                <a:spcPts val="0"/>
              </a:spcBef>
              <a:spcAft>
                <a:spcPts val="0"/>
              </a:spcAft>
              <a:buNone/>
            </a:pPr>
            <a:r>
              <a:rPr lang="en" sz="1000"/>
              <a:t>...</a:t>
            </a:r>
            <a:endParaRPr sz="1000"/>
          </a:p>
        </p:txBody>
      </p:sp>
      <p:sp>
        <p:nvSpPr>
          <p:cNvPr id="91" name="Google Shape;91;p16"/>
          <p:cNvSpPr/>
          <p:nvPr/>
        </p:nvSpPr>
        <p:spPr>
          <a:xfrm>
            <a:off x="155225" y="3375748"/>
            <a:ext cx="1055700" cy="43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nvSpPr>
        <p:spPr>
          <a:xfrm>
            <a:off x="82975" y="4525025"/>
            <a:ext cx="10557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Region</a:t>
            </a:r>
            <a:endParaRPr b="1" sz="1000"/>
          </a:p>
        </p:txBody>
      </p:sp>
      <p:sp>
        <p:nvSpPr>
          <p:cNvPr id="93" name="Google Shape;93;p16"/>
          <p:cNvSpPr/>
          <p:nvPr/>
        </p:nvSpPr>
        <p:spPr>
          <a:xfrm>
            <a:off x="1118400" y="4617950"/>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94" name="Google Shape;94;p16"/>
          <p:cNvSpPr txBox="1"/>
          <p:nvPr/>
        </p:nvSpPr>
        <p:spPr>
          <a:xfrm>
            <a:off x="213750" y="4685100"/>
            <a:ext cx="9801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US</a:t>
            </a:r>
            <a:endParaRPr sz="1000"/>
          </a:p>
          <a:p>
            <a:pPr indent="0" lvl="0" marL="0" rtl="0" algn="l">
              <a:spcBef>
                <a:spcPts val="0"/>
              </a:spcBef>
              <a:spcAft>
                <a:spcPts val="0"/>
              </a:spcAft>
              <a:buNone/>
            </a:pPr>
            <a:r>
              <a:rPr lang="en" sz="1000"/>
              <a:t>...</a:t>
            </a:r>
            <a:endParaRPr sz="1000"/>
          </a:p>
        </p:txBody>
      </p:sp>
      <p:sp>
        <p:nvSpPr>
          <p:cNvPr id="95" name="Google Shape;95;p16"/>
          <p:cNvSpPr/>
          <p:nvPr/>
        </p:nvSpPr>
        <p:spPr>
          <a:xfrm>
            <a:off x="144875" y="4784100"/>
            <a:ext cx="1076400" cy="342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nvSpPr>
        <p:spPr>
          <a:xfrm>
            <a:off x="5550" y="3812676"/>
            <a:ext cx="13965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Time Period</a:t>
            </a:r>
            <a:r>
              <a:rPr lang="en"/>
              <a:t> </a:t>
            </a:r>
            <a:endParaRPr/>
          </a:p>
        </p:txBody>
      </p:sp>
      <p:sp>
        <p:nvSpPr>
          <p:cNvPr id="97" name="Google Shape;97;p16"/>
          <p:cNvSpPr/>
          <p:nvPr/>
        </p:nvSpPr>
        <p:spPr>
          <a:xfrm>
            <a:off x="1281275" y="3983800"/>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98" name="Google Shape;98;p16"/>
          <p:cNvSpPr txBox="1"/>
          <p:nvPr/>
        </p:nvSpPr>
        <p:spPr>
          <a:xfrm>
            <a:off x="124200" y="4121975"/>
            <a:ext cx="11592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Last Quarter</a:t>
            </a:r>
            <a:endParaRPr sz="1000"/>
          </a:p>
          <a:p>
            <a:pPr indent="0" lvl="0" marL="0" rtl="0" algn="l">
              <a:spcBef>
                <a:spcPts val="0"/>
              </a:spcBef>
              <a:spcAft>
                <a:spcPts val="0"/>
              </a:spcAft>
              <a:buNone/>
            </a:pPr>
            <a:r>
              <a:rPr lang="en" sz="1000"/>
              <a:t>...</a:t>
            </a:r>
            <a:endParaRPr sz="1000"/>
          </a:p>
        </p:txBody>
      </p:sp>
      <p:sp>
        <p:nvSpPr>
          <p:cNvPr id="99" name="Google Shape;99;p16"/>
          <p:cNvSpPr/>
          <p:nvPr/>
        </p:nvSpPr>
        <p:spPr>
          <a:xfrm>
            <a:off x="144875" y="4103247"/>
            <a:ext cx="1076400" cy="43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16"/>
          <p:cNvPicPr preferRelativeResize="0"/>
          <p:nvPr/>
        </p:nvPicPr>
        <p:blipFill>
          <a:blip r:embed="rId3">
            <a:alphaModFix/>
          </a:blip>
          <a:stretch>
            <a:fillRect/>
          </a:stretch>
        </p:blipFill>
        <p:spPr>
          <a:xfrm>
            <a:off x="1728125" y="499250"/>
            <a:ext cx="7110021" cy="2314149"/>
          </a:xfrm>
          <a:prstGeom prst="rect">
            <a:avLst/>
          </a:prstGeom>
          <a:noFill/>
          <a:ln>
            <a:noFill/>
          </a:ln>
        </p:spPr>
      </p:pic>
      <p:pic>
        <p:nvPicPr>
          <p:cNvPr id="101" name="Google Shape;101;p16"/>
          <p:cNvPicPr preferRelativeResize="0"/>
          <p:nvPr/>
        </p:nvPicPr>
        <p:blipFill>
          <a:blip r:embed="rId4">
            <a:alphaModFix/>
          </a:blip>
          <a:stretch>
            <a:fillRect/>
          </a:stretch>
        </p:blipFill>
        <p:spPr>
          <a:xfrm>
            <a:off x="1728125" y="2846000"/>
            <a:ext cx="7290925" cy="2271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nvSpPr>
        <p:spPr>
          <a:xfrm>
            <a:off x="82975" y="82950"/>
            <a:ext cx="40548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Intuit AI KPI: Model Usage, Performance &amp; Impact</a:t>
            </a:r>
            <a:endParaRPr b="1" sz="1200"/>
          </a:p>
        </p:txBody>
      </p:sp>
      <p:cxnSp>
        <p:nvCxnSpPr>
          <p:cNvPr id="107" name="Google Shape;107;p17"/>
          <p:cNvCxnSpPr/>
          <p:nvPr/>
        </p:nvCxnSpPr>
        <p:spPr>
          <a:xfrm flipH="1" rot="10800000">
            <a:off x="82975" y="394025"/>
            <a:ext cx="8980500" cy="15600"/>
          </a:xfrm>
          <a:prstGeom prst="straightConnector1">
            <a:avLst/>
          </a:prstGeom>
          <a:noFill/>
          <a:ln cap="flat" cmpd="sng" w="9525">
            <a:solidFill>
              <a:schemeClr val="dk2"/>
            </a:solidFill>
            <a:prstDash val="solid"/>
            <a:round/>
            <a:headEnd len="med" w="med" type="none"/>
            <a:tailEnd len="med" w="med" type="none"/>
          </a:ln>
        </p:spPr>
      </p:cxnSp>
      <p:sp>
        <p:nvSpPr>
          <p:cNvPr id="108" name="Google Shape;108;p17"/>
          <p:cNvSpPr txBox="1"/>
          <p:nvPr/>
        </p:nvSpPr>
        <p:spPr>
          <a:xfrm>
            <a:off x="5320075" y="103650"/>
            <a:ext cx="21465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Technical Lead: Ashok Srivastava</a:t>
            </a:r>
            <a:endParaRPr sz="1000"/>
          </a:p>
        </p:txBody>
      </p:sp>
      <p:sp>
        <p:nvSpPr>
          <p:cNvPr id="109" name="Google Shape;109;p17"/>
          <p:cNvSpPr txBox="1"/>
          <p:nvPr/>
        </p:nvSpPr>
        <p:spPr>
          <a:xfrm>
            <a:off x="7466575" y="103650"/>
            <a:ext cx="15969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PMO: Kavita Sangawan</a:t>
            </a:r>
            <a:endParaRPr sz="1000"/>
          </a:p>
        </p:txBody>
      </p:sp>
      <p:cxnSp>
        <p:nvCxnSpPr>
          <p:cNvPr id="110" name="Google Shape;110;p17"/>
          <p:cNvCxnSpPr/>
          <p:nvPr/>
        </p:nvCxnSpPr>
        <p:spPr>
          <a:xfrm>
            <a:off x="1473788" y="409625"/>
            <a:ext cx="10500" cy="4707900"/>
          </a:xfrm>
          <a:prstGeom prst="straightConnector1">
            <a:avLst/>
          </a:prstGeom>
          <a:noFill/>
          <a:ln cap="flat" cmpd="sng" w="9525">
            <a:solidFill>
              <a:schemeClr val="dk2"/>
            </a:solidFill>
            <a:prstDash val="solid"/>
            <a:round/>
            <a:headEnd len="med" w="med" type="none"/>
            <a:tailEnd len="med" w="med" type="none"/>
          </a:ln>
        </p:spPr>
      </p:cxnSp>
      <p:sp>
        <p:nvSpPr>
          <p:cNvPr id="111" name="Google Shape;111;p17"/>
          <p:cNvSpPr txBox="1"/>
          <p:nvPr/>
        </p:nvSpPr>
        <p:spPr>
          <a:xfrm>
            <a:off x="4338975" y="415225"/>
            <a:ext cx="13920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t>Accuracy Overview</a:t>
            </a:r>
            <a:endParaRPr b="1" sz="1000" u="sng"/>
          </a:p>
        </p:txBody>
      </p:sp>
      <p:sp>
        <p:nvSpPr>
          <p:cNvPr id="112" name="Google Shape;112;p17"/>
          <p:cNvSpPr txBox="1"/>
          <p:nvPr/>
        </p:nvSpPr>
        <p:spPr>
          <a:xfrm>
            <a:off x="1558000" y="621938"/>
            <a:ext cx="1262400" cy="63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3C78D8"/>
                </a:solidFill>
              </a:rPr>
              <a:t>87% </a:t>
            </a:r>
            <a:endParaRPr b="1" sz="1200">
              <a:solidFill>
                <a:srgbClr val="3C78D8"/>
              </a:solidFill>
            </a:endParaRPr>
          </a:p>
          <a:p>
            <a:pPr indent="0" lvl="0" marL="0" rtl="0" algn="ctr">
              <a:spcBef>
                <a:spcPts val="0"/>
              </a:spcBef>
              <a:spcAft>
                <a:spcPts val="0"/>
              </a:spcAft>
              <a:buNone/>
            </a:pPr>
            <a:r>
              <a:rPr lang="en" sz="1000"/>
              <a:t>Average Accuracy in FY19 Q3</a:t>
            </a:r>
            <a:endParaRPr sz="1000"/>
          </a:p>
        </p:txBody>
      </p:sp>
      <p:sp>
        <p:nvSpPr>
          <p:cNvPr id="113" name="Google Shape;113;p17"/>
          <p:cNvSpPr txBox="1"/>
          <p:nvPr/>
        </p:nvSpPr>
        <p:spPr>
          <a:xfrm>
            <a:off x="3418075" y="621938"/>
            <a:ext cx="1262400" cy="63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3C78D8"/>
                </a:solidFill>
              </a:rPr>
              <a:t>79% </a:t>
            </a:r>
            <a:endParaRPr b="1" sz="1200">
              <a:solidFill>
                <a:srgbClr val="3C78D8"/>
              </a:solidFill>
            </a:endParaRPr>
          </a:p>
          <a:p>
            <a:pPr indent="0" lvl="0" marL="0" rtl="0" algn="ctr">
              <a:spcBef>
                <a:spcPts val="0"/>
              </a:spcBef>
              <a:spcAft>
                <a:spcPts val="0"/>
              </a:spcAft>
              <a:buNone/>
            </a:pPr>
            <a:r>
              <a:rPr lang="en" sz="1000"/>
              <a:t>Average Accuracy in April 2019</a:t>
            </a:r>
            <a:endParaRPr sz="1000"/>
          </a:p>
        </p:txBody>
      </p:sp>
      <p:sp>
        <p:nvSpPr>
          <p:cNvPr id="114" name="Google Shape;114;p17"/>
          <p:cNvSpPr txBox="1"/>
          <p:nvPr/>
        </p:nvSpPr>
        <p:spPr>
          <a:xfrm>
            <a:off x="5586288" y="605150"/>
            <a:ext cx="1262400" cy="70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3C78D8"/>
                </a:solidFill>
              </a:rPr>
              <a:t>- 12% </a:t>
            </a:r>
            <a:endParaRPr b="1" sz="1200">
              <a:solidFill>
                <a:srgbClr val="3C78D8"/>
              </a:solidFill>
            </a:endParaRPr>
          </a:p>
          <a:p>
            <a:pPr indent="0" lvl="0" marL="0" rtl="0" algn="ctr">
              <a:spcBef>
                <a:spcPts val="0"/>
              </a:spcBef>
              <a:spcAft>
                <a:spcPts val="0"/>
              </a:spcAft>
              <a:buNone/>
            </a:pPr>
            <a:r>
              <a:rPr lang="en" sz="1000"/>
              <a:t>MoM Change  </a:t>
            </a:r>
            <a:endParaRPr sz="1000"/>
          </a:p>
        </p:txBody>
      </p:sp>
      <p:sp>
        <p:nvSpPr>
          <p:cNvPr id="115" name="Google Shape;115;p17"/>
          <p:cNvSpPr txBox="1"/>
          <p:nvPr/>
        </p:nvSpPr>
        <p:spPr>
          <a:xfrm>
            <a:off x="7686750" y="605150"/>
            <a:ext cx="1262400" cy="70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3C78D8"/>
                </a:solidFill>
              </a:rPr>
              <a:t>32 </a:t>
            </a:r>
            <a:endParaRPr b="1" sz="1200">
              <a:solidFill>
                <a:srgbClr val="3C78D8"/>
              </a:solidFill>
            </a:endParaRPr>
          </a:p>
          <a:p>
            <a:pPr indent="0" lvl="0" marL="0" rtl="0" algn="ctr">
              <a:spcBef>
                <a:spcPts val="0"/>
              </a:spcBef>
              <a:spcAft>
                <a:spcPts val="0"/>
              </a:spcAft>
              <a:buNone/>
            </a:pPr>
            <a:r>
              <a:rPr lang="en" sz="1000"/>
              <a:t>Models Measure Accuracy  </a:t>
            </a:r>
            <a:endParaRPr sz="1000"/>
          </a:p>
        </p:txBody>
      </p:sp>
      <p:sp>
        <p:nvSpPr>
          <p:cNvPr id="116" name="Google Shape;116;p17"/>
          <p:cNvSpPr txBox="1"/>
          <p:nvPr/>
        </p:nvSpPr>
        <p:spPr>
          <a:xfrm>
            <a:off x="3008050" y="3103325"/>
            <a:ext cx="43197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t>			Anomalous Model Accuracy</a:t>
            </a:r>
            <a:endParaRPr b="1" sz="1000" u="sng"/>
          </a:p>
        </p:txBody>
      </p:sp>
      <p:pic>
        <p:nvPicPr>
          <p:cNvPr id="117" name="Google Shape;117;p17" title="Chart"/>
          <p:cNvPicPr preferRelativeResize="0"/>
          <p:nvPr/>
        </p:nvPicPr>
        <p:blipFill>
          <a:blip r:embed="rId3">
            <a:alphaModFix/>
          </a:blip>
          <a:stretch>
            <a:fillRect/>
          </a:stretch>
        </p:blipFill>
        <p:spPr>
          <a:xfrm>
            <a:off x="1644525" y="3527850"/>
            <a:ext cx="7265901" cy="1615649"/>
          </a:xfrm>
          <a:prstGeom prst="rect">
            <a:avLst/>
          </a:prstGeom>
          <a:noFill/>
          <a:ln>
            <a:noFill/>
          </a:ln>
        </p:spPr>
      </p:pic>
      <p:cxnSp>
        <p:nvCxnSpPr>
          <p:cNvPr id="118" name="Google Shape;118;p17"/>
          <p:cNvCxnSpPr/>
          <p:nvPr/>
        </p:nvCxnSpPr>
        <p:spPr>
          <a:xfrm flipH="1" rot="10800000">
            <a:off x="82975" y="394025"/>
            <a:ext cx="8980500" cy="15600"/>
          </a:xfrm>
          <a:prstGeom prst="straightConnector1">
            <a:avLst/>
          </a:prstGeom>
          <a:noFill/>
          <a:ln cap="flat" cmpd="sng" w="9525">
            <a:solidFill>
              <a:schemeClr val="dk2"/>
            </a:solidFill>
            <a:prstDash val="solid"/>
            <a:round/>
            <a:headEnd len="med" w="med" type="none"/>
            <a:tailEnd len="med" w="med" type="none"/>
          </a:ln>
        </p:spPr>
      </p:cxnSp>
      <p:sp>
        <p:nvSpPr>
          <p:cNvPr id="119" name="Google Shape;119;p17"/>
          <p:cNvSpPr txBox="1"/>
          <p:nvPr/>
        </p:nvSpPr>
        <p:spPr>
          <a:xfrm>
            <a:off x="5320075" y="103650"/>
            <a:ext cx="21465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Technical Lead: Ashok Srivastava</a:t>
            </a:r>
            <a:endParaRPr sz="1000"/>
          </a:p>
        </p:txBody>
      </p:sp>
      <p:sp>
        <p:nvSpPr>
          <p:cNvPr id="120" name="Google Shape;120;p17"/>
          <p:cNvSpPr txBox="1"/>
          <p:nvPr/>
        </p:nvSpPr>
        <p:spPr>
          <a:xfrm>
            <a:off x="7466575" y="103650"/>
            <a:ext cx="15969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PMO: Kavita Sangawan</a:t>
            </a:r>
            <a:endParaRPr sz="1000"/>
          </a:p>
        </p:txBody>
      </p:sp>
      <p:sp>
        <p:nvSpPr>
          <p:cNvPr id="121" name="Google Shape;121;p17"/>
          <p:cNvSpPr txBox="1"/>
          <p:nvPr/>
        </p:nvSpPr>
        <p:spPr>
          <a:xfrm>
            <a:off x="88475" y="417325"/>
            <a:ext cx="11136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Metric</a:t>
            </a:r>
            <a:endParaRPr b="1" sz="1000"/>
          </a:p>
        </p:txBody>
      </p:sp>
      <p:sp>
        <p:nvSpPr>
          <p:cNvPr id="122" name="Google Shape;122;p17"/>
          <p:cNvSpPr/>
          <p:nvPr/>
        </p:nvSpPr>
        <p:spPr>
          <a:xfrm flipH="1">
            <a:off x="1024350" y="507999"/>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23" name="Google Shape;123;p17"/>
          <p:cNvSpPr txBox="1"/>
          <p:nvPr/>
        </p:nvSpPr>
        <p:spPr>
          <a:xfrm>
            <a:off x="175950" y="677225"/>
            <a:ext cx="1055700" cy="9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MXS Calls</a:t>
            </a:r>
            <a:endParaRPr sz="1000"/>
          </a:p>
          <a:p>
            <a:pPr indent="0" lvl="0" marL="0" rtl="0" algn="l">
              <a:spcBef>
                <a:spcPts val="0"/>
              </a:spcBef>
              <a:spcAft>
                <a:spcPts val="0"/>
              </a:spcAft>
              <a:buNone/>
            </a:pPr>
            <a:r>
              <a:rPr lang="en" sz="1000"/>
              <a:t>User Counts</a:t>
            </a:r>
            <a:endParaRPr sz="1000"/>
          </a:p>
          <a:p>
            <a:pPr indent="0" lvl="0" marL="0" rtl="0" algn="l">
              <a:spcBef>
                <a:spcPts val="0"/>
              </a:spcBef>
              <a:spcAft>
                <a:spcPts val="0"/>
              </a:spcAft>
              <a:buNone/>
            </a:pPr>
            <a:r>
              <a:rPr lang="en" sz="1000">
                <a:highlight>
                  <a:srgbClr val="D9D9D9"/>
                </a:highlight>
              </a:rPr>
              <a:t>Accuracy</a:t>
            </a:r>
            <a:endParaRPr sz="1000">
              <a:highlight>
                <a:srgbClr val="D9D9D9"/>
              </a:highlight>
            </a:endParaRPr>
          </a:p>
          <a:p>
            <a:pPr indent="0" lvl="0" marL="0" rtl="0" algn="l">
              <a:spcBef>
                <a:spcPts val="0"/>
              </a:spcBef>
              <a:spcAft>
                <a:spcPts val="0"/>
              </a:spcAft>
              <a:buNone/>
            </a:pPr>
            <a:r>
              <a:rPr lang="en" sz="1000"/>
              <a:t>Coverage</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t/>
            </a:r>
            <a:endParaRPr sz="1000"/>
          </a:p>
        </p:txBody>
      </p:sp>
      <p:sp>
        <p:nvSpPr>
          <p:cNvPr id="124" name="Google Shape;124;p17"/>
          <p:cNvSpPr/>
          <p:nvPr/>
        </p:nvSpPr>
        <p:spPr>
          <a:xfrm>
            <a:off x="144875" y="722263"/>
            <a:ext cx="1076400" cy="8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txBox="1"/>
          <p:nvPr/>
        </p:nvSpPr>
        <p:spPr>
          <a:xfrm>
            <a:off x="155225" y="1561575"/>
            <a:ext cx="9801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BU</a:t>
            </a:r>
            <a:endParaRPr b="1" sz="1000"/>
          </a:p>
        </p:txBody>
      </p:sp>
      <p:sp>
        <p:nvSpPr>
          <p:cNvPr id="126" name="Google Shape;126;p17"/>
          <p:cNvSpPr txBox="1"/>
          <p:nvPr/>
        </p:nvSpPr>
        <p:spPr>
          <a:xfrm>
            <a:off x="155225" y="1812850"/>
            <a:ext cx="10557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CG/PCG</a:t>
            </a:r>
            <a:endParaRPr sz="1000"/>
          </a:p>
          <a:p>
            <a:pPr indent="0" lvl="0" marL="0" rtl="0" algn="l">
              <a:spcBef>
                <a:spcPts val="0"/>
              </a:spcBef>
              <a:spcAft>
                <a:spcPts val="0"/>
              </a:spcAft>
              <a:buNone/>
            </a:pPr>
            <a:r>
              <a:rPr lang="en" sz="1000"/>
              <a:t>SBSEG</a:t>
            </a:r>
            <a:endParaRPr sz="1000"/>
          </a:p>
          <a:p>
            <a:pPr indent="0" lvl="0" marL="0" rtl="0" algn="l">
              <a:spcBef>
                <a:spcPts val="0"/>
              </a:spcBef>
              <a:spcAft>
                <a:spcPts val="0"/>
              </a:spcAft>
              <a:buNone/>
            </a:pPr>
            <a:r>
              <a:rPr lang="en" sz="1000"/>
              <a:t>...</a:t>
            </a:r>
            <a:endParaRPr sz="1000"/>
          </a:p>
        </p:txBody>
      </p:sp>
      <p:sp>
        <p:nvSpPr>
          <p:cNvPr id="127" name="Google Shape;127;p17"/>
          <p:cNvSpPr/>
          <p:nvPr/>
        </p:nvSpPr>
        <p:spPr>
          <a:xfrm>
            <a:off x="923225" y="1686677"/>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28" name="Google Shape;128;p17"/>
          <p:cNvSpPr/>
          <p:nvPr/>
        </p:nvSpPr>
        <p:spPr>
          <a:xfrm>
            <a:off x="155225" y="1831900"/>
            <a:ext cx="1055700" cy="55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txBox="1"/>
          <p:nvPr/>
        </p:nvSpPr>
        <p:spPr>
          <a:xfrm>
            <a:off x="33275" y="2405300"/>
            <a:ext cx="12240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Product</a:t>
            </a:r>
            <a:endParaRPr b="1" sz="1000"/>
          </a:p>
        </p:txBody>
      </p:sp>
      <p:sp>
        <p:nvSpPr>
          <p:cNvPr id="130" name="Google Shape;130;p17"/>
          <p:cNvSpPr/>
          <p:nvPr/>
        </p:nvSpPr>
        <p:spPr>
          <a:xfrm>
            <a:off x="1017038" y="2488488"/>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31" name="Google Shape;131;p17"/>
          <p:cNvSpPr txBox="1"/>
          <p:nvPr/>
        </p:nvSpPr>
        <p:spPr>
          <a:xfrm>
            <a:off x="175950" y="2705450"/>
            <a:ext cx="10557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QBO</a:t>
            </a:r>
            <a:endParaRPr sz="1000"/>
          </a:p>
          <a:p>
            <a:pPr indent="0" lvl="0" marL="0" rtl="0" algn="l">
              <a:spcBef>
                <a:spcPts val="0"/>
              </a:spcBef>
              <a:spcAft>
                <a:spcPts val="0"/>
              </a:spcAft>
              <a:buNone/>
            </a:pPr>
            <a:r>
              <a:rPr lang="en" sz="1000"/>
              <a:t>...</a:t>
            </a:r>
            <a:endParaRPr sz="1000"/>
          </a:p>
        </p:txBody>
      </p:sp>
      <p:sp>
        <p:nvSpPr>
          <p:cNvPr id="132" name="Google Shape;132;p17"/>
          <p:cNvSpPr/>
          <p:nvPr/>
        </p:nvSpPr>
        <p:spPr>
          <a:xfrm>
            <a:off x="144875" y="2647500"/>
            <a:ext cx="1076400" cy="43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txBox="1"/>
          <p:nvPr/>
        </p:nvSpPr>
        <p:spPr>
          <a:xfrm>
            <a:off x="33276" y="3100325"/>
            <a:ext cx="13965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Customers</a:t>
            </a:r>
            <a:endParaRPr b="1" sz="1000"/>
          </a:p>
        </p:txBody>
      </p:sp>
      <p:sp>
        <p:nvSpPr>
          <p:cNvPr id="134" name="Google Shape;134;p17"/>
          <p:cNvSpPr/>
          <p:nvPr/>
        </p:nvSpPr>
        <p:spPr>
          <a:xfrm>
            <a:off x="1204900" y="3214850"/>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35" name="Google Shape;135;p17"/>
          <p:cNvSpPr txBox="1"/>
          <p:nvPr/>
        </p:nvSpPr>
        <p:spPr>
          <a:xfrm>
            <a:off x="144875" y="3404350"/>
            <a:ext cx="10764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IFDP</a:t>
            </a:r>
            <a:endParaRPr sz="1000"/>
          </a:p>
          <a:p>
            <a:pPr indent="0" lvl="0" marL="0" rtl="0" algn="l">
              <a:spcBef>
                <a:spcPts val="0"/>
              </a:spcBef>
              <a:spcAft>
                <a:spcPts val="0"/>
              </a:spcAft>
              <a:buNone/>
            </a:pPr>
            <a:r>
              <a:rPr lang="en" sz="1000"/>
              <a:t>...</a:t>
            </a:r>
            <a:endParaRPr sz="1000"/>
          </a:p>
        </p:txBody>
      </p:sp>
      <p:sp>
        <p:nvSpPr>
          <p:cNvPr id="136" name="Google Shape;136;p17"/>
          <p:cNvSpPr/>
          <p:nvPr/>
        </p:nvSpPr>
        <p:spPr>
          <a:xfrm>
            <a:off x="155225" y="3375748"/>
            <a:ext cx="1055700" cy="43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txBox="1"/>
          <p:nvPr/>
        </p:nvSpPr>
        <p:spPr>
          <a:xfrm>
            <a:off x="82975" y="4525025"/>
            <a:ext cx="10557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Region</a:t>
            </a:r>
            <a:endParaRPr b="1" sz="1000"/>
          </a:p>
        </p:txBody>
      </p:sp>
      <p:sp>
        <p:nvSpPr>
          <p:cNvPr id="138" name="Google Shape;138;p17"/>
          <p:cNvSpPr/>
          <p:nvPr/>
        </p:nvSpPr>
        <p:spPr>
          <a:xfrm>
            <a:off x="1118400" y="4617950"/>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39" name="Google Shape;139;p17"/>
          <p:cNvSpPr txBox="1"/>
          <p:nvPr/>
        </p:nvSpPr>
        <p:spPr>
          <a:xfrm>
            <a:off x="213750" y="4685100"/>
            <a:ext cx="9801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US</a:t>
            </a:r>
            <a:endParaRPr sz="1000"/>
          </a:p>
          <a:p>
            <a:pPr indent="0" lvl="0" marL="0" rtl="0" algn="l">
              <a:spcBef>
                <a:spcPts val="0"/>
              </a:spcBef>
              <a:spcAft>
                <a:spcPts val="0"/>
              </a:spcAft>
              <a:buNone/>
            </a:pPr>
            <a:r>
              <a:rPr lang="en" sz="1000"/>
              <a:t>...</a:t>
            </a:r>
            <a:endParaRPr sz="1000"/>
          </a:p>
        </p:txBody>
      </p:sp>
      <p:sp>
        <p:nvSpPr>
          <p:cNvPr id="140" name="Google Shape;140;p17"/>
          <p:cNvSpPr/>
          <p:nvPr/>
        </p:nvSpPr>
        <p:spPr>
          <a:xfrm>
            <a:off x="144875" y="4784100"/>
            <a:ext cx="1076400" cy="342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txBox="1"/>
          <p:nvPr/>
        </p:nvSpPr>
        <p:spPr>
          <a:xfrm>
            <a:off x="5550" y="3812676"/>
            <a:ext cx="13965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Time Period</a:t>
            </a:r>
            <a:r>
              <a:rPr lang="en"/>
              <a:t> </a:t>
            </a:r>
            <a:endParaRPr/>
          </a:p>
        </p:txBody>
      </p:sp>
      <p:sp>
        <p:nvSpPr>
          <p:cNvPr id="142" name="Google Shape;142;p17"/>
          <p:cNvSpPr/>
          <p:nvPr/>
        </p:nvSpPr>
        <p:spPr>
          <a:xfrm>
            <a:off x="1281275" y="3983800"/>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43" name="Google Shape;143;p17"/>
          <p:cNvSpPr txBox="1"/>
          <p:nvPr/>
        </p:nvSpPr>
        <p:spPr>
          <a:xfrm>
            <a:off x="124200" y="4121975"/>
            <a:ext cx="11592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Last Quarter</a:t>
            </a:r>
            <a:endParaRPr sz="1000"/>
          </a:p>
          <a:p>
            <a:pPr indent="0" lvl="0" marL="0" rtl="0" algn="l">
              <a:spcBef>
                <a:spcPts val="0"/>
              </a:spcBef>
              <a:spcAft>
                <a:spcPts val="0"/>
              </a:spcAft>
              <a:buNone/>
            </a:pPr>
            <a:r>
              <a:rPr lang="en" sz="1000"/>
              <a:t>...</a:t>
            </a:r>
            <a:endParaRPr sz="1000"/>
          </a:p>
        </p:txBody>
      </p:sp>
      <p:sp>
        <p:nvSpPr>
          <p:cNvPr id="144" name="Google Shape;144;p17"/>
          <p:cNvSpPr/>
          <p:nvPr/>
        </p:nvSpPr>
        <p:spPr>
          <a:xfrm>
            <a:off x="144875" y="4103247"/>
            <a:ext cx="1076400" cy="43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txBox="1"/>
          <p:nvPr/>
        </p:nvSpPr>
        <p:spPr>
          <a:xfrm>
            <a:off x="4496200" y="1611263"/>
            <a:ext cx="13434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t>Anomaly Summary</a:t>
            </a:r>
            <a:endParaRPr b="1" sz="1000" u="sng"/>
          </a:p>
        </p:txBody>
      </p:sp>
      <p:sp>
        <p:nvSpPr>
          <p:cNvPr id="146" name="Google Shape;146;p17"/>
          <p:cNvSpPr txBox="1"/>
          <p:nvPr/>
        </p:nvSpPr>
        <p:spPr>
          <a:xfrm>
            <a:off x="3588350" y="1345500"/>
            <a:ext cx="29355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Enter Top Models by Anomaly Score:   3</a:t>
            </a:r>
            <a:endParaRPr b="1" sz="1000"/>
          </a:p>
        </p:txBody>
      </p:sp>
      <p:sp>
        <p:nvSpPr>
          <p:cNvPr id="147" name="Google Shape;147;p17"/>
          <p:cNvSpPr/>
          <p:nvPr/>
        </p:nvSpPr>
        <p:spPr>
          <a:xfrm>
            <a:off x="5941100" y="1400925"/>
            <a:ext cx="286200" cy="19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8" name="Google Shape;148;p17"/>
          <p:cNvGraphicFramePr/>
          <p:nvPr/>
        </p:nvGraphicFramePr>
        <p:xfrm>
          <a:off x="1601575" y="1969238"/>
          <a:ext cx="3000000" cy="3000000"/>
        </p:xfrm>
        <a:graphic>
          <a:graphicData uri="http://schemas.openxmlformats.org/drawingml/2006/table">
            <a:tbl>
              <a:tblPr>
                <a:noFill/>
                <a:tableStyleId>{610550B9-35ED-4DEA-940A-9281E666AC97}</a:tableStyleId>
              </a:tblPr>
              <a:tblGrid>
                <a:gridCol w="1085850"/>
                <a:gridCol w="1450350"/>
                <a:gridCol w="1533675"/>
                <a:gridCol w="1705000"/>
                <a:gridCol w="1485900"/>
              </a:tblGrid>
              <a:tr h="333375">
                <a:tc>
                  <a:txBody>
                    <a:bodyPr>
                      <a:noAutofit/>
                    </a:bodyPr>
                    <a:lstStyle/>
                    <a:p>
                      <a:pPr indent="0" lvl="0" marL="0" rtl="0" algn="ctr">
                        <a:lnSpc>
                          <a:spcPct val="115000"/>
                        </a:lnSpc>
                        <a:spcBef>
                          <a:spcPts val="0"/>
                        </a:spcBef>
                        <a:spcAft>
                          <a:spcPts val="0"/>
                        </a:spcAft>
                        <a:buNone/>
                      </a:pPr>
                      <a:r>
                        <a:rPr b="1" lang="en" sz="1000"/>
                        <a:t>Model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April Accuracy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Anomaly Score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MoM Change: March</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MoM Chnage: April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noAutofit/>
                    </a:bodyPr>
                    <a:lstStyle/>
                    <a:p>
                      <a:pPr indent="0" lvl="0" marL="0" rtl="0" algn="l">
                        <a:lnSpc>
                          <a:spcPct val="115000"/>
                        </a:lnSpc>
                        <a:spcBef>
                          <a:spcPts val="0"/>
                        </a:spcBef>
                        <a:spcAft>
                          <a:spcPts val="0"/>
                        </a:spcAft>
                        <a:buNone/>
                      </a:pPr>
                      <a:r>
                        <a:rPr lang="en" sz="1000"/>
                        <a:t>QBO Churn Model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33%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0.98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c>
                  <a:txBody>
                    <a:bodyPr>
                      <a:noAutofit/>
                    </a:bodyPr>
                    <a:lstStyle/>
                    <a:p>
                      <a:pPr indent="0" lvl="0" marL="0" rtl="0" algn="r">
                        <a:lnSpc>
                          <a:spcPct val="115000"/>
                        </a:lnSpc>
                        <a:spcBef>
                          <a:spcPts val="0"/>
                        </a:spcBef>
                        <a:spcAft>
                          <a:spcPts val="0"/>
                        </a:spcAft>
                        <a:buNone/>
                      </a:pPr>
                      <a:r>
                        <a:rPr lang="en" sz="1000"/>
                        <a:t>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1CD"/>
                    </a:solidFill>
                  </a:tcPr>
                </a:tc>
                <a:tc>
                  <a:txBody>
                    <a:bodyPr>
                      <a:noAutofit/>
                    </a:bodyPr>
                    <a:lstStyle/>
                    <a:p>
                      <a:pPr indent="0" lvl="0" marL="0" rtl="0" algn="r">
                        <a:lnSpc>
                          <a:spcPct val="115000"/>
                        </a:lnSpc>
                        <a:spcBef>
                          <a:spcPts val="0"/>
                        </a:spcBef>
                        <a:spcAft>
                          <a:spcPts val="0"/>
                        </a:spcAft>
                        <a:buNone/>
                      </a:pPr>
                      <a:r>
                        <a:rPr lang="en" sz="1000"/>
                        <a:t>-54%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r>
              <a:tr h="200025">
                <a:tc>
                  <a:txBody>
                    <a:bodyPr>
                      <a:noAutofit/>
                    </a:bodyPr>
                    <a:lstStyle/>
                    <a:p>
                      <a:pPr indent="0" lvl="0" marL="0" rtl="0" algn="l">
                        <a:lnSpc>
                          <a:spcPct val="115000"/>
                        </a:lnSpc>
                        <a:spcBef>
                          <a:spcPts val="0"/>
                        </a:spcBef>
                        <a:spcAft>
                          <a:spcPts val="0"/>
                        </a:spcAft>
                        <a:buNone/>
                      </a:pPr>
                      <a:r>
                        <a:rPr lang="en" sz="1000"/>
                        <a:t>IRIS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62%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0.83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c>
                  <a:txBody>
                    <a:bodyPr>
                      <a:noAutofit/>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1CD"/>
                    </a:solidFill>
                  </a:tcPr>
                </a:tc>
                <a:tc>
                  <a:txBody>
                    <a:bodyPr>
                      <a:noAutofit/>
                    </a:bodyPr>
                    <a:lstStyle/>
                    <a:p>
                      <a:pPr indent="0" lvl="0" marL="0" rtl="0" algn="r">
                        <a:lnSpc>
                          <a:spcPct val="115000"/>
                        </a:lnSpc>
                        <a:spcBef>
                          <a:spcPts val="0"/>
                        </a:spcBef>
                        <a:spcAft>
                          <a:spcPts val="0"/>
                        </a:spcAft>
                        <a:buNone/>
                      </a:pPr>
                      <a:r>
                        <a:rPr lang="en" sz="1000"/>
                        <a:t>-23%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r>
              <a:tr h="200025">
                <a:tc>
                  <a:txBody>
                    <a:bodyPr>
                      <a:noAutofit/>
                    </a:bodyPr>
                    <a:lstStyle/>
                    <a:p>
                      <a:pPr indent="0" lvl="0" marL="0" rtl="0" algn="l">
                        <a:lnSpc>
                          <a:spcPct val="115000"/>
                        </a:lnSpc>
                        <a:spcBef>
                          <a:spcPts val="0"/>
                        </a:spcBef>
                        <a:spcAft>
                          <a:spcPts val="0"/>
                        </a:spcAft>
                        <a:buNone/>
                      </a:pPr>
                      <a:r>
                        <a:rPr lang="en" sz="1000"/>
                        <a:t>MintCat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55%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0.86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c>
                  <a:txBody>
                    <a:bodyPr>
                      <a:noAutofit/>
                    </a:bodyPr>
                    <a:lstStyle/>
                    <a:p>
                      <a:pPr indent="0" lvl="0" marL="0" rtl="0" algn="r">
                        <a:lnSpc>
                          <a:spcPct val="115000"/>
                        </a:lnSpc>
                        <a:spcBef>
                          <a:spcPts val="0"/>
                        </a:spcBef>
                        <a:spcAft>
                          <a:spcPts val="0"/>
                        </a:spcAft>
                        <a:buNone/>
                      </a:pPr>
                      <a:r>
                        <a:rPr lang="en" sz="1000"/>
                        <a:t>-10%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c>
                  <a:txBody>
                    <a:bodyPr>
                      <a:noAutofit/>
                    </a:bodyPr>
                    <a:lstStyle/>
                    <a:p>
                      <a:pPr indent="0" lvl="0" marL="0" rtl="0" algn="r">
                        <a:lnSpc>
                          <a:spcPct val="115000"/>
                        </a:lnSpc>
                        <a:spcBef>
                          <a:spcPts val="0"/>
                        </a:spcBef>
                        <a:spcAft>
                          <a:spcPts val="0"/>
                        </a:spcAft>
                        <a:buNone/>
                      </a:pPr>
                      <a:r>
                        <a:rPr lang="en" sz="1000"/>
                        <a:t>-10%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154" name="Google Shape;15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sz="1400">
                <a:solidFill>
                  <a:schemeClr val="dk1"/>
                </a:solidFill>
              </a:rPr>
              <a:t>The goal of this project is to learn algorithms to detect anomoalies in model performance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160" name="Google Shape;16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Time Series Analysis: ARIMA</a:t>
            </a:r>
            <a:endParaRPr sz="1400"/>
          </a:p>
          <a:p>
            <a:pPr indent="-317500" lvl="1" marL="914400" rtl="0" algn="l">
              <a:spcBef>
                <a:spcPts val="0"/>
              </a:spcBef>
              <a:spcAft>
                <a:spcPts val="0"/>
              </a:spcAft>
              <a:buSzPts val="1400"/>
              <a:buChar char="○"/>
            </a:pPr>
            <a:r>
              <a:rPr lang="en"/>
              <a:t>Build ARIMA model on model performance time series</a:t>
            </a:r>
            <a:endParaRPr/>
          </a:p>
          <a:p>
            <a:pPr indent="-317500" lvl="1" marL="914400" rtl="0" algn="l">
              <a:spcBef>
                <a:spcPts val="0"/>
              </a:spcBef>
              <a:spcAft>
                <a:spcPts val="0"/>
              </a:spcAft>
              <a:buSzPts val="1400"/>
              <a:buChar char="○"/>
            </a:pPr>
            <a:r>
              <a:rPr lang="en"/>
              <a:t>If an observation falls outside a 95% confidence interval around predictions, it is an anomaly</a:t>
            </a:r>
            <a:endParaRPr/>
          </a:p>
          <a:p>
            <a:pPr indent="-317500" lvl="0" marL="457200" rtl="0" algn="l">
              <a:spcBef>
                <a:spcPts val="0"/>
              </a:spcBef>
              <a:spcAft>
                <a:spcPts val="0"/>
              </a:spcAft>
              <a:buSzPts val="1400"/>
              <a:buAutoNum type="arabicPeriod"/>
            </a:pPr>
            <a:r>
              <a:rPr lang="en" sz="1400"/>
              <a:t>Isolation Forest</a:t>
            </a:r>
            <a:endParaRPr sz="1400"/>
          </a:p>
          <a:p>
            <a:pPr indent="-317500" lvl="1" marL="914400" rtl="0" algn="l">
              <a:spcBef>
                <a:spcPts val="0"/>
              </a:spcBef>
              <a:spcAft>
                <a:spcPts val="0"/>
              </a:spcAft>
              <a:buSzPts val="1400"/>
              <a:buChar char="○"/>
            </a:pPr>
            <a:r>
              <a:rPr lang="en"/>
              <a:t>Isolate observations by recursively and randomly partitioning features</a:t>
            </a:r>
            <a:endParaRPr/>
          </a:p>
          <a:p>
            <a:pPr indent="-317500" lvl="1" marL="914400" rtl="0" algn="l">
              <a:spcBef>
                <a:spcPts val="0"/>
              </a:spcBef>
              <a:spcAft>
                <a:spcPts val="0"/>
              </a:spcAft>
              <a:buSzPts val="1400"/>
              <a:buChar char="○"/>
            </a:pPr>
            <a:r>
              <a:rPr lang="en"/>
              <a:t>Classifies observations as anomalous or normal</a:t>
            </a:r>
            <a:endParaRPr/>
          </a:p>
          <a:p>
            <a:pPr indent="-317500" lvl="1" marL="914400" rtl="0" algn="l">
              <a:spcBef>
                <a:spcPts val="0"/>
              </a:spcBef>
              <a:spcAft>
                <a:spcPts val="0"/>
              </a:spcAft>
              <a:buSzPts val="1400"/>
              <a:buChar char="○"/>
            </a:pPr>
            <a:r>
              <a:rPr lang="en"/>
              <a:t>Outputs anomaly scores</a:t>
            </a:r>
            <a:endParaRPr/>
          </a:p>
          <a:p>
            <a:pPr indent="-317500" lvl="1" marL="914400" rtl="0" algn="l">
              <a:spcBef>
                <a:spcPts val="0"/>
              </a:spcBef>
              <a:spcAft>
                <a:spcPts val="0"/>
              </a:spcAft>
              <a:buSzPts val="1400"/>
              <a:buChar char="○"/>
            </a:pPr>
            <a:r>
              <a:rPr lang="en"/>
              <a:t>Anomaly score is a function of the number of splitings required to isolate observations</a:t>
            </a:r>
            <a:endParaRPr/>
          </a:p>
          <a:p>
            <a:pPr indent="-317500" lvl="1" marL="914400" rtl="0" algn="l">
              <a:spcBef>
                <a:spcPts val="0"/>
              </a:spcBef>
              <a:spcAft>
                <a:spcPts val="0"/>
              </a:spcAft>
              <a:buSzPts val="1400"/>
              <a:buChar char="○"/>
            </a:pPr>
            <a:r>
              <a:rPr lang="en"/>
              <a:t>Anomaly score is a measure of normality</a:t>
            </a:r>
            <a:endParaRPr/>
          </a:p>
          <a:p>
            <a:pPr indent="0" lvl="0" marL="9144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347988" y="3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66" name="Google Shape;166;p20"/>
          <p:cNvSpPr txBox="1"/>
          <p:nvPr>
            <p:ph idx="1" type="body"/>
          </p:nvPr>
        </p:nvSpPr>
        <p:spPr>
          <a:xfrm>
            <a:off x="393350" y="825925"/>
            <a:ext cx="8520600" cy="57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IRIS models categorize bank transactions’ Chart-of-Account categories in QBO and QBSE</a:t>
            </a:r>
            <a:endParaRPr sz="1400"/>
          </a:p>
          <a:p>
            <a:pPr indent="-317500" lvl="0" marL="457200" rtl="0" algn="l">
              <a:spcBef>
                <a:spcPts val="0"/>
              </a:spcBef>
              <a:spcAft>
                <a:spcPts val="0"/>
              </a:spcAft>
              <a:buSzPts val="1400"/>
              <a:buChar char="●"/>
            </a:pPr>
            <a:r>
              <a:rPr lang="en" sz="1400"/>
              <a:t>The data are the models’ accuracy </a:t>
            </a:r>
            <a:endParaRPr sz="1400"/>
          </a:p>
        </p:txBody>
      </p:sp>
      <p:pic>
        <p:nvPicPr>
          <p:cNvPr id="167" name="Google Shape;167;p20"/>
          <p:cNvPicPr preferRelativeResize="0"/>
          <p:nvPr/>
        </p:nvPicPr>
        <p:blipFill>
          <a:blip r:embed="rId3">
            <a:alphaModFix/>
          </a:blip>
          <a:stretch>
            <a:fillRect/>
          </a:stretch>
        </p:blipFill>
        <p:spPr>
          <a:xfrm>
            <a:off x="234725" y="1469575"/>
            <a:ext cx="8633875" cy="3673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t>Detect Anomalies in Model Accuracy with ARIMA</a:t>
            </a:r>
            <a:endParaRPr b="1" sz="3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