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94643"/>
  </p:normalViewPr>
  <p:slideViewPr>
    <p:cSldViewPr snapToGrid="0" snapToObjects="1">
      <p:cViewPr varScale="1">
        <p:scale>
          <a:sx n="80" d="100"/>
          <a:sy n="80" d="100"/>
        </p:scale>
        <p:origin x="2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7F60F9-0A8E-EF41-865F-74C1D585DF48}"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107498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F60F9-0A8E-EF41-865F-74C1D585DF48}"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38335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F60F9-0A8E-EF41-865F-74C1D585DF48}"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65694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F60F9-0A8E-EF41-865F-74C1D585DF48}"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4282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7F60F9-0A8E-EF41-865F-74C1D585DF48}"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108130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7F60F9-0A8E-EF41-865F-74C1D585DF48}" type="datetimeFigureOut">
              <a:rPr lang="en-US" smtClean="0"/>
              <a:t>9/29/20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147774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7F60F9-0A8E-EF41-865F-74C1D585DF48}" type="datetimeFigureOut">
              <a:rPr lang="en-US" smtClean="0"/>
              <a:t>9/29/20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74178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7F60F9-0A8E-EF41-865F-74C1D585DF48}" type="datetimeFigureOut">
              <a:rPr lang="en-US" smtClean="0"/>
              <a:t>9/29/20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10525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F60F9-0A8E-EF41-865F-74C1D585DF48}" type="datetimeFigureOut">
              <a:rPr lang="en-US" smtClean="0"/>
              <a:t>9/29/20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103963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F60F9-0A8E-EF41-865F-74C1D585DF48}" type="datetimeFigureOut">
              <a:rPr lang="en-US" smtClean="0"/>
              <a:t>9/29/20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117138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F60F9-0A8E-EF41-865F-74C1D585DF48}" type="datetimeFigureOut">
              <a:rPr lang="en-US" smtClean="0"/>
              <a:t>9/29/20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0909-3260-3A41-8A88-2FBA8B22F9FC}" type="slidenum">
              <a:rPr lang="en-US" smtClean="0"/>
              <a:t>‹#›</a:t>
            </a:fld>
            <a:endParaRPr lang="en-US"/>
          </a:p>
        </p:txBody>
      </p:sp>
    </p:spTree>
    <p:extLst>
      <p:ext uri="{BB962C8B-B14F-4D97-AF65-F5344CB8AC3E}">
        <p14:creationId xmlns:p14="http://schemas.microsoft.com/office/powerpoint/2010/main" val="14512704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F60F9-0A8E-EF41-865F-74C1D585DF48}" type="datetimeFigureOut">
              <a:rPr lang="en-US" smtClean="0"/>
              <a:t>9/29/20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90909-3260-3A41-8A88-2FBA8B22F9FC}" type="slidenum">
              <a:rPr lang="en-US" smtClean="0"/>
              <a:t>‹#›</a:t>
            </a:fld>
            <a:endParaRPr lang="en-US"/>
          </a:p>
        </p:txBody>
      </p:sp>
    </p:spTree>
    <p:extLst>
      <p:ext uri="{BB962C8B-B14F-4D97-AF65-F5344CB8AC3E}">
        <p14:creationId xmlns:p14="http://schemas.microsoft.com/office/powerpoint/2010/main" val="12400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t>Applied Data Science </a:t>
            </a:r>
            <a:r>
              <a:rPr lang="en-GB" b="1" dirty="0" smtClean="0"/>
              <a:t>Capstone</a:t>
            </a:r>
            <a:endParaRPr lang="en-US" dirty="0"/>
          </a:p>
        </p:txBody>
      </p:sp>
      <p:sp>
        <p:nvSpPr>
          <p:cNvPr id="3" name="Subtitle 2"/>
          <p:cNvSpPr>
            <a:spLocks noGrp="1"/>
          </p:cNvSpPr>
          <p:nvPr>
            <p:ph type="subTitle" idx="1"/>
          </p:nvPr>
        </p:nvSpPr>
        <p:spPr/>
        <p:txBody>
          <a:bodyPr/>
          <a:lstStyle/>
          <a:p>
            <a:r>
              <a:rPr lang="en-GB" b="1" dirty="0"/>
              <a:t>Predicting Car Accidents by road and light </a:t>
            </a:r>
            <a:r>
              <a:rPr lang="en-GB" b="1" dirty="0" smtClean="0"/>
              <a:t>conditions</a:t>
            </a:r>
            <a:endParaRPr lang="en-GB" dirty="0"/>
          </a:p>
        </p:txBody>
      </p:sp>
    </p:spTree>
    <p:extLst>
      <p:ext uri="{BB962C8B-B14F-4D97-AF65-F5344CB8AC3E}">
        <p14:creationId xmlns:p14="http://schemas.microsoft.com/office/powerpoint/2010/main" val="1117623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a:t>Results and </a:t>
            </a:r>
            <a:r>
              <a:rPr lang="en-GB" b="1" dirty="0" smtClean="0"/>
              <a:t>Discussion</a:t>
            </a:r>
            <a:endParaRPr lang="en-US" dirty="0"/>
          </a:p>
        </p:txBody>
      </p:sp>
      <p:sp>
        <p:nvSpPr>
          <p:cNvPr id="3" name="Content Placeholder 2"/>
          <p:cNvSpPr>
            <a:spLocks noGrp="1"/>
          </p:cNvSpPr>
          <p:nvPr>
            <p:ph idx="1"/>
          </p:nvPr>
        </p:nvSpPr>
        <p:spPr/>
        <p:txBody>
          <a:bodyPr/>
          <a:lstStyle/>
          <a:p>
            <a:r>
              <a:rPr lang="en-GB" dirty="0"/>
              <a:t>This project and analysis are quite helpful for the Seattle transportation department. Results show that parked car is the most common type of car accidents and we can use decision tree to predict severity level based on light condition and road condition</a:t>
            </a:r>
            <a:r>
              <a:rPr lang="en-GB" dirty="0" smtClean="0"/>
              <a:t>.</a:t>
            </a:r>
            <a:endParaRPr lang="en-GB" dirty="0"/>
          </a:p>
          <a:p>
            <a:r>
              <a:rPr lang="en-GB" dirty="0"/>
              <a:t>This could give car companies and insurance companies some ideas to prevent car accidents. For example, car companies should pay more attention on car parking and insurance companies should take road and light conditions in consideration when dealing with a car accident.</a:t>
            </a:r>
          </a:p>
          <a:p>
            <a:endParaRPr lang="en-US" dirty="0"/>
          </a:p>
        </p:txBody>
      </p:sp>
    </p:spTree>
    <p:extLst>
      <p:ext uri="{BB962C8B-B14F-4D97-AF65-F5344CB8AC3E}">
        <p14:creationId xmlns:p14="http://schemas.microsoft.com/office/powerpoint/2010/main" val="445444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smtClean="0"/>
              <a:t>Conclusion</a:t>
            </a:r>
            <a:endParaRPr lang="en-US" dirty="0"/>
          </a:p>
        </p:txBody>
      </p:sp>
      <p:sp>
        <p:nvSpPr>
          <p:cNvPr id="3" name="Content Placeholder 2"/>
          <p:cNvSpPr>
            <a:spLocks noGrp="1"/>
          </p:cNvSpPr>
          <p:nvPr>
            <p:ph idx="1"/>
          </p:nvPr>
        </p:nvSpPr>
        <p:spPr/>
        <p:txBody>
          <a:bodyPr/>
          <a:lstStyle/>
          <a:p>
            <a:r>
              <a:rPr lang="en-GB" dirty="0"/>
              <a:t>Purpose of this project is to find out which car accidents types has the worst impact and what condition (road and light) could lead to higher severity level. This means to help stakeholders prevent car accidents in the future</a:t>
            </a:r>
            <a:r>
              <a:rPr lang="en-GB" dirty="0" smtClean="0"/>
              <a:t>.</a:t>
            </a:r>
            <a:endParaRPr lang="en-GB" dirty="0"/>
          </a:p>
          <a:p>
            <a:r>
              <a:rPr lang="en-GB" dirty="0"/>
              <a:t>Final decision based on collision database and could be useful for other stakeholders.</a:t>
            </a:r>
          </a:p>
          <a:p>
            <a:endParaRPr lang="en-US" dirty="0"/>
          </a:p>
        </p:txBody>
      </p:sp>
    </p:spTree>
    <p:extLst>
      <p:ext uri="{BB962C8B-B14F-4D97-AF65-F5344CB8AC3E}">
        <p14:creationId xmlns:p14="http://schemas.microsoft.com/office/powerpoint/2010/main" val="66411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smtClean="0"/>
              <a:t>Introduction - Background</a:t>
            </a:r>
            <a:endParaRPr lang="en-US" dirty="0"/>
          </a:p>
        </p:txBody>
      </p:sp>
      <p:sp>
        <p:nvSpPr>
          <p:cNvPr id="3" name="Content Placeholder 2"/>
          <p:cNvSpPr>
            <a:spLocks noGrp="1"/>
          </p:cNvSpPr>
          <p:nvPr>
            <p:ph idx="1"/>
          </p:nvPr>
        </p:nvSpPr>
        <p:spPr/>
        <p:txBody>
          <a:bodyPr>
            <a:normAutofit lnSpcReduction="10000"/>
          </a:bodyPr>
          <a:lstStyle/>
          <a:p>
            <a:r>
              <a:rPr lang="en-GB" dirty="0"/>
              <a:t>For the final capstone project in the IBM certificate course, we want to </a:t>
            </a:r>
            <a:r>
              <a:rPr lang="en-GB" dirty="0" err="1"/>
              <a:t>analyze</a:t>
            </a:r>
            <a:r>
              <a:rPr lang="en-GB" dirty="0"/>
              <a:t> the accident “severity” in terms of human fatality, traffic delay, property damage, or any other type of accident bad impact. The data was collected by Seattle SPOT Traffic Management Division and provided by Coursera via a link. This dataset is updated weekly and is from 2004 to present. It contains information such as severity code, address type, location, collision type, weather, road condition, speeding, among others</a:t>
            </a:r>
            <a:r>
              <a:rPr lang="en-GB" dirty="0" smtClean="0"/>
              <a:t>.</a:t>
            </a:r>
            <a:endParaRPr lang="en-GB" dirty="0"/>
          </a:p>
          <a:p>
            <a:r>
              <a:rPr lang="en-GB" dirty="0"/>
              <a:t>The target audiences of this study can be car companies, insurance companies and car owners, and especially in the transportation department. And it means to figure out the reason for collisions and help to reduce accidents in the future</a:t>
            </a:r>
            <a:r>
              <a:rPr lang="en-GB" dirty="0" smtClean="0"/>
              <a:t>.</a:t>
            </a:r>
            <a:endParaRPr lang="en-GB" dirty="0"/>
          </a:p>
        </p:txBody>
      </p:sp>
    </p:spTree>
    <p:extLst>
      <p:ext uri="{BB962C8B-B14F-4D97-AF65-F5344CB8AC3E}">
        <p14:creationId xmlns:p14="http://schemas.microsoft.com/office/powerpoint/2010/main" val="39269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 - Problem</a:t>
            </a:r>
            <a:endParaRPr lang="en-US" dirty="0"/>
          </a:p>
        </p:txBody>
      </p:sp>
      <p:sp>
        <p:nvSpPr>
          <p:cNvPr id="3" name="Content Placeholder 2"/>
          <p:cNvSpPr>
            <a:spLocks noGrp="1"/>
          </p:cNvSpPr>
          <p:nvPr>
            <p:ph idx="1"/>
          </p:nvPr>
        </p:nvSpPr>
        <p:spPr/>
        <p:txBody>
          <a:bodyPr/>
          <a:lstStyle/>
          <a:p>
            <a:r>
              <a:rPr lang="en-GB" dirty="0"/>
              <a:t>As there are more and more vehicles around the world, the number of car accidents, especially collisions, have increased in these years. It can be problems for all stakeholders and cause some serious troubles. This project aims to find out what type of Collision type has the highest severity level in the past, and whether road condition and light condition have impacts on these </a:t>
            </a:r>
            <a:r>
              <a:rPr lang="en-GB" dirty="0" smtClean="0"/>
              <a:t>accidents</a:t>
            </a:r>
            <a:r>
              <a:rPr lang="en-GB" dirty="0"/>
              <a:t>.</a:t>
            </a:r>
          </a:p>
        </p:txBody>
      </p:sp>
    </p:spTree>
    <p:extLst>
      <p:ext uri="{BB962C8B-B14F-4D97-AF65-F5344CB8AC3E}">
        <p14:creationId xmlns:p14="http://schemas.microsoft.com/office/powerpoint/2010/main" val="55264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 - Limitations</a:t>
            </a:r>
            <a:endParaRPr lang="en-US" dirty="0"/>
          </a:p>
        </p:txBody>
      </p:sp>
      <p:sp>
        <p:nvSpPr>
          <p:cNvPr id="3" name="Content Placeholder 2"/>
          <p:cNvSpPr>
            <a:spLocks noGrp="1"/>
          </p:cNvSpPr>
          <p:nvPr>
            <p:ph idx="1"/>
          </p:nvPr>
        </p:nvSpPr>
        <p:spPr/>
        <p:txBody>
          <a:bodyPr/>
          <a:lstStyle/>
          <a:p>
            <a:r>
              <a:rPr lang="en-GB" dirty="0"/>
              <a:t>Although there are plenty of characteristics that might affect car accidents, deal to the time and efforts, this project will only focus on road condition and light condition and try to figure out how these attributes affect severity level</a:t>
            </a:r>
            <a:r>
              <a:rPr lang="en-GB" dirty="0" smtClean="0"/>
              <a:t>.</a:t>
            </a:r>
            <a:endParaRPr lang="en-GB" dirty="0"/>
          </a:p>
          <a:p>
            <a:r>
              <a:rPr lang="en-GB" dirty="0"/>
              <a:t>We will use data science power to generate Promising results and help stakeholders reduce accidents and optimize cars or roads </a:t>
            </a:r>
            <a:r>
              <a:rPr lang="en-GB" dirty="0" smtClean="0"/>
              <a:t>condition</a:t>
            </a:r>
            <a:r>
              <a:rPr lang="en-GB" dirty="0"/>
              <a:t>.</a:t>
            </a:r>
          </a:p>
        </p:txBody>
      </p:sp>
    </p:spTree>
    <p:extLst>
      <p:ext uri="{BB962C8B-B14F-4D97-AF65-F5344CB8AC3E}">
        <p14:creationId xmlns:p14="http://schemas.microsoft.com/office/powerpoint/2010/main" val="102854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a:t>Data Acquisition and </a:t>
            </a:r>
            <a:r>
              <a:rPr lang="en-GB" b="1" dirty="0" smtClean="0"/>
              <a:t>Cleaning</a:t>
            </a:r>
            <a:r>
              <a:rPr lang="en-GB" dirty="0" smtClean="0"/>
              <a:t> - Data Sources</a:t>
            </a:r>
            <a:endParaRPr lang="en-US" dirty="0"/>
          </a:p>
        </p:txBody>
      </p:sp>
      <p:sp>
        <p:nvSpPr>
          <p:cNvPr id="3" name="Content Placeholder 2"/>
          <p:cNvSpPr>
            <a:spLocks noGrp="1"/>
          </p:cNvSpPr>
          <p:nvPr>
            <p:ph idx="1"/>
          </p:nvPr>
        </p:nvSpPr>
        <p:spPr/>
        <p:txBody>
          <a:bodyPr/>
          <a:lstStyle/>
          <a:p>
            <a:r>
              <a:rPr lang="en-GB" dirty="0"/>
              <a:t> </a:t>
            </a:r>
            <a:r>
              <a:rPr lang="en-GB" dirty="0" smtClean="0"/>
              <a:t>We </a:t>
            </a:r>
            <a:r>
              <a:rPr lang="en-GB" dirty="0"/>
              <a:t>will use Data-Collisions from IBM capstone course and predict a model of car accidents. There are 194,673 observations and 38 variables in this data set.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295" y="3125789"/>
            <a:ext cx="7277261" cy="3186111"/>
          </a:xfrm>
          <a:prstGeom prst="rect">
            <a:avLst/>
          </a:prstGeom>
        </p:spPr>
      </p:pic>
    </p:spTree>
    <p:extLst>
      <p:ext uri="{BB962C8B-B14F-4D97-AF65-F5344CB8AC3E}">
        <p14:creationId xmlns:p14="http://schemas.microsoft.com/office/powerpoint/2010/main" val="31056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 Acquisition and Cleaning</a:t>
            </a:r>
            <a:r>
              <a:rPr lang="en-GB" dirty="0" smtClean="0"/>
              <a:t> - Data Cleaning</a:t>
            </a:r>
            <a:endParaRPr lang="en-US" dirty="0"/>
          </a:p>
        </p:txBody>
      </p:sp>
      <p:sp>
        <p:nvSpPr>
          <p:cNvPr id="3" name="Content Placeholder 2"/>
          <p:cNvSpPr>
            <a:spLocks noGrp="1"/>
          </p:cNvSpPr>
          <p:nvPr>
            <p:ph idx="1"/>
          </p:nvPr>
        </p:nvSpPr>
        <p:spPr/>
        <p:txBody>
          <a:bodyPr/>
          <a:lstStyle/>
          <a:p>
            <a:r>
              <a:rPr lang="en-GB" dirty="0"/>
              <a:t>Because this project only focuses on severity level, collision type, road condition and light condition, this data set will be extracted and transferred to a new data set. And we will also delete all non-value</a:t>
            </a:r>
            <a:r>
              <a:rPr lang="en-GB"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450" y="3335422"/>
            <a:ext cx="6515100" cy="2324100"/>
          </a:xfrm>
          <a:prstGeom prst="rect">
            <a:avLst/>
          </a:prstGeom>
        </p:spPr>
      </p:pic>
    </p:spTree>
    <p:extLst>
      <p:ext uri="{BB962C8B-B14F-4D97-AF65-F5344CB8AC3E}">
        <p14:creationId xmlns:p14="http://schemas.microsoft.com/office/powerpoint/2010/main" val="153741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 Acquisition and Cleaning</a:t>
            </a:r>
            <a:r>
              <a:rPr lang="en-GB" dirty="0" smtClean="0"/>
              <a:t> - Data Cleaning</a:t>
            </a:r>
            <a:endParaRPr lang="en-US" dirty="0"/>
          </a:p>
        </p:txBody>
      </p:sp>
      <p:sp>
        <p:nvSpPr>
          <p:cNvPr id="3" name="Content Placeholder 2"/>
          <p:cNvSpPr>
            <a:spLocks noGrp="1"/>
          </p:cNvSpPr>
          <p:nvPr>
            <p:ph idx="1"/>
          </p:nvPr>
        </p:nvSpPr>
        <p:spPr/>
        <p:txBody>
          <a:bodyPr/>
          <a:lstStyle/>
          <a:p>
            <a:r>
              <a:rPr lang="en-GB" dirty="0" smtClean="0"/>
              <a:t>Besides, we need to transform our categorical data to numerical data in order to make a decision tree. The collision type, road condition and light condition will be transform to numerical data by using ‘</a:t>
            </a:r>
            <a:r>
              <a:rPr lang="en-GB" dirty="0" err="1" smtClean="0"/>
              <a:t>preprocessing</a:t>
            </a:r>
            <a:r>
              <a:rPr lang="en-GB" dirty="0" smtClean="0"/>
              <a:t>’ method from ‘</a:t>
            </a:r>
            <a:r>
              <a:rPr lang="en-GB" dirty="0" err="1" smtClean="0"/>
              <a:t>sklearn</a:t>
            </a:r>
            <a:r>
              <a:rPr lang="en-GB"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250" y="5302249"/>
            <a:ext cx="3873500" cy="1143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100" y="3701966"/>
            <a:ext cx="6273800" cy="1155700"/>
          </a:xfrm>
          <a:prstGeom prst="rect">
            <a:avLst/>
          </a:prstGeom>
        </p:spPr>
      </p:pic>
      <p:sp>
        <p:nvSpPr>
          <p:cNvPr id="8" name="Down Arrow 7"/>
          <p:cNvSpPr/>
          <p:nvPr/>
        </p:nvSpPr>
        <p:spPr>
          <a:xfrm>
            <a:off x="5598695" y="4896059"/>
            <a:ext cx="497305" cy="275808"/>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4628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a:t>Exploratory Data </a:t>
            </a:r>
            <a:r>
              <a:rPr lang="en-GB" b="1" dirty="0" smtClean="0"/>
              <a:t>Analysis</a:t>
            </a:r>
            <a:endParaRPr lang="en-US" dirty="0"/>
          </a:p>
        </p:txBody>
      </p:sp>
      <p:sp>
        <p:nvSpPr>
          <p:cNvPr id="3" name="Content Placeholder 2"/>
          <p:cNvSpPr>
            <a:spLocks noGrp="1"/>
          </p:cNvSpPr>
          <p:nvPr>
            <p:ph idx="1"/>
          </p:nvPr>
        </p:nvSpPr>
        <p:spPr/>
        <p:txBody>
          <a:bodyPr/>
          <a:lstStyle/>
          <a:p>
            <a:pPr marL="0" lvl="1" indent="0">
              <a:spcBef>
                <a:spcPts val="1000"/>
              </a:spcBef>
              <a:buNone/>
            </a:pPr>
            <a:r>
              <a:rPr lang="en-GB" b="1" dirty="0"/>
              <a:t>Collision Types and Severity </a:t>
            </a:r>
            <a:r>
              <a:rPr lang="en-GB" b="1" dirty="0" smtClean="0"/>
              <a:t>Level:</a:t>
            </a:r>
            <a:endParaRPr lang="en-GB" dirty="0"/>
          </a:p>
          <a:p>
            <a:endParaRPr lang="en-US" dirty="0" smtClean="0"/>
          </a:p>
          <a:p>
            <a:endParaRPr lang="en-US" dirty="0"/>
          </a:p>
          <a:p>
            <a:endParaRPr lang="en-US" dirty="0" smtClean="0"/>
          </a:p>
          <a:p>
            <a:endParaRPr lang="en-US" dirty="0"/>
          </a:p>
          <a:p>
            <a:endParaRPr lang="en-US" dirty="0" smtClean="0"/>
          </a:p>
          <a:p>
            <a:r>
              <a:rPr lang="en-GB" dirty="0"/>
              <a:t>As can be seen in this picture, parked car has the highest number of total severity codes, which means parked car is the most common collision types. And rear ended, angles are the following types.</a:t>
            </a:r>
          </a:p>
          <a:p>
            <a:endParaRPr lang="en-US" dirty="0"/>
          </a:p>
        </p:txBody>
      </p:sp>
      <p:pic>
        <p:nvPicPr>
          <p:cNvPr id="4" name="Picture 3" descr="/var/folders/qn/943nkt1d63x61g5y1v804fw80000gp/T/TemporaryItems/(A Document Being Saved By screencaptureui)/Screenshot 2020-09-29 at 16.46.43.png"/>
          <p:cNvPicPr/>
          <p:nvPr/>
        </p:nvPicPr>
        <p:blipFill>
          <a:blip r:embed="rId2">
            <a:extLst>
              <a:ext uri="{28A0092B-C50C-407E-A947-70E740481C1C}">
                <a14:useLocalDpi xmlns:a14="http://schemas.microsoft.com/office/drawing/2010/main" val="0"/>
              </a:ext>
            </a:extLst>
          </a:blip>
          <a:srcRect/>
          <a:stretch>
            <a:fillRect/>
          </a:stretch>
        </p:blipFill>
        <p:spPr bwMode="auto">
          <a:xfrm>
            <a:off x="2997869" y="2298483"/>
            <a:ext cx="6049878" cy="2225391"/>
          </a:xfrm>
          <a:prstGeom prst="rect">
            <a:avLst/>
          </a:prstGeom>
          <a:noFill/>
          <a:ln>
            <a:noFill/>
          </a:ln>
        </p:spPr>
      </p:pic>
    </p:spTree>
    <p:extLst>
      <p:ext uri="{BB962C8B-B14F-4D97-AF65-F5344CB8AC3E}">
        <p14:creationId xmlns:p14="http://schemas.microsoft.com/office/powerpoint/2010/main" val="146554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Exploratory Data Analysis</a:t>
            </a:r>
            <a:endParaRPr lang="en-US" dirty="0"/>
          </a:p>
        </p:txBody>
      </p:sp>
      <p:sp>
        <p:nvSpPr>
          <p:cNvPr id="3" name="Content Placeholder 2"/>
          <p:cNvSpPr>
            <a:spLocks noGrp="1"/>
          </p:cNvSpPr>
          <p:nvPr>
            <p:ph idx="1"/>
          </p:nvPr>
        </p:nvSpPr>
        <p:spPr/>
        <p:txBody>
          <a:bodyPr/>
          <a:lstStyle/>
          <a:p>
            <a:pPr marL="0" indent="0">
              <a:buNone/>
            </a:pPr>
            <a:r>
              <a:rPr lang="en-GB" b="1" dirty="0"/>
              <a:t>Road </a:t>
            </a:r>
            <a:r>
              <a:rPr lang="en-GB" b="1" dirty="0" smtClean="0"/>
              <a:t>Condition </a:t>
            </a:r>
            <a:r>
              <a:rPr lang="en-GB" b="1" dirty="0"/>
              <a:t>and Light </a:t>
            </a:r>
            <a:r>
              <a:rPr lang="en-GB" b="1" dirty="0" smtClean="0"/>
              <a:t>Condition</a:t>
            </a:r>
            <a:r>
              <a:rPr lang="en-GB" dirty="0" smtClean="0">
                <a:effectLst/>
              </a:rPr>
              <a:t>:</a:t>
            </a:r>
          </a:p>
          <a:p>
            <a:r>
              <a:rPr lang="en-GB" dirty="0"/>
              <a:t>We first divide our data into train set, with 70% of the data, and test set, with 30% of the data. The train set has 132595 rows of data, and test set has 56827 rows. And then we define our decision tree which has four level of max depths. Then we train our data with train set and predict our data. The prediction set will be compared with test set to evaluate the accuracy of this model. In this model, our decision tree accuracy is 1.0 which is really high and can predict accurate results.</a:t>
            </a:r>
          </a:p>
          <a:p>
            <a:endParaRPr lang="en-US" dirty="0"/>
          </a:p>
        </p:txBody>
      </p:sp>
    </p:spTree>
    <p:extLst>
      <p:ext uri="{BB962C8B-B14F-4D97-AF65-F5344CB8AC3E}">
        <p14:creationId xmlns:p14="http://schemas.microsoft.com/office/powerpoint/2010/main" val="1316791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719</Words>
  <Application>Microsoft Macintosh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Applied Data Science Capstone</vt:lpstr>
      <vt:lpstr>Introduction - Background</vt:lpstr>
      <vt:lpstr>Introduction - Problem</vt:lpstr>
      <vt:lpstr>Introduction - Limitations</vt:lpstr>
      <vt:lpstr>Data Acquisition and Cleaning - Data Sources</vt:lpstr>
      <vt:lpstr>Data Acquisition and Cleaning - Data Cleaning</vt:lpstr>
      <vt:lpstr>Data Acquisition and Cleaning - Data Cleaning</vt:lpstr>
      <vt:lpstr>Exploratory Data Analysis</vt:lpstr>
      <vt:lpstr>Exploratory Data Analysis</vt:lpstr>
      <vt:lpstr>Results and Discussion</vt:lpstr>
      <vt:lpstr>Conclusion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grace guo</dc:creator>
  <cp:lastModifiedBy>grace guo</cp:lastModifiedBy>
  <cp:revision>1</cp:revision>
  <dcterms:created xsi:type="dcterms:W3CDTF">2020-09-29T08:57:35Z</dcterms:created>
  <dcterms:modified xsi:type="dcterms:W3CDTF">2020-09-29T09:06:04Z</dcterms:modified>
</cp:coreProperties>
</file>