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47" r:id="rId2"/>
    <p:sldId id="258" r:id="rId3"/>
    <p:sldId id="297" r:id="rId4"/>
    <p:sldId id="262" r:id="rId5"/>
    <p:sldId id="263" r:id="rId6"/>
    <p:sldId id="259" r:id="rId7"/>
    <p:sldId id="296" r:id="rId8"/>
    <p:sldId id="321" r:id="rId9"/>
    <p:sldId id="268" r:id="rId10"/>
    <p:sldId id="343" r:id="rId11"/>
    <p:sldId id="344" r:id="rId12"/>
    <p:sldId id="345" r:id="rId13"/>
    <p:sldId id="346" r:id="rId14"/>
    <p:sldId id="2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5767" autoAdjust="0"/>
  </p:normalViewPr>
  <p:slideViewPr>
    <p:cSldViewPr snapToGrid="0">
      <p:cViewPr varScale="1">
        <p:scale>
          <a:sx n="62" d="100"/>
          <a:sy n="62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基于安卓</a:t>
            </a:r>
            <a:endParaRPr lang="en-US" altLang="zh-CN" dirty="0"/>
          </a:p>
          <a:p>
            <a:r>
              <a:rPr lang="zh-CN" altLang="en-US" dirty="0"/>
              <a:t>一个帮助大家记忆和背诵知识点的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第二个： 分类、过滤、搜索</a:t>
            </a:r>
            <a:endParaRPr lang="en-US" altLang="zh-CN" dirty="0"/>
          </a:p>
          <a:p>
            <a:r>
              <a:rPr lang="zh-CN" altLang="en-US" dirty="0"/>
              <a:t>设置：登录，设置每日最大背诵数量，每日</a:t>
            </a:r>
            <a:r>
              <a:rPr lang="en-US" altLang="zh-CN" dirty="0"/>
              <a:t>app</a:t>
            </a:r>
            <a:r>
              <a:rPr lang="zh-CN" altLang="en-US" dirty="0"/>
              <a:t>提醒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李双伶</a:t>
            </a:r>
            <a:endParaRPr lang="en-US" altLang="zh-CN" dirty="0"/>
          </a:p>
          <a:p>
            <a:r>
              <a:rPr lang="zh-CN" altLang="en-US" dirty="0"/>
              <a:t>吴楷文、戴晓东</a:t>
            </a:r>
            <a:endParaRPr lang="en-US" altLang="zh-CN" dirty="0"/>
          </a:p>
          <a:p>
            <a:r>
              <a:rPr lang="zh-CN" altLang="en-US" dirty="0"/>
              <a:t>朱侯青晨、陈彦霖、刘宇涵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单词卡片</a:t>
            </a:r>
            <a:endParaRPr lang="en-US" altLang="zh-CN" dirty="0"/>
          </a:p>
          <a:p>
            <a:r>
              <a:rPr lang="zh-CN" altLang="en-US" dirty="0"/>
              <a:t>不同的背诵内容记在不同本子上，带着麻烦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艾宾浩斯遗忘曲线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科学安排背诵时间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有需求？推荐您使用安佛盖特堡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记录：添加卡片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1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7501" y="2791432"/>
            <a:ext cx="42871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安佛盖特堡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84625" y="2826590"/>
            <a:ext cx="414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方正喵呜体" panose="02010600010101010101" pitchFamily="2" charset="-122"/>
              </a:rPr>
              <a:t>UNFORGETTABLE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6193" y="380827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安佛盖特堡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组名：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方明</a:t>
            </a:r>
            <a:r>
              <a:rPr lang="zh-CN" altLang="en-US" sz="16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朱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上的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李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春和</a:t>
            </a:r>
            <a:r>
              <a:rPr lang="zh-CN" altLang="en-US" sz="1600" b="1" dirty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吴</a:t>
            </a:r>
            <a:r>
              <a:rPr lang="zh-CN" altLang="en-US" sz="1600" b="1" dirty="0">
                <a:solidFill>
                  <a:schemeClr val="accent6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彦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组</a:t>
            </a:r>
            <a:r>
              <a:rPr lang="zh-CN" altLang="en-US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endParaRPr lang="en-US" altLang="zh-CN" sz="16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组长：</a:t>
            </a:r>
            <a:r>
              <a:rPr lang="zh-CN" altLang="en-US" sz="16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朱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侯青晨</a:t>
            </a:r>
            <a:r>
              <a:rPr lang="zh-CN" altLang="en-US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组员：戴晓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东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李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双伶</a:t>
            </a:r>
            <a:r>
              <a:rPr lang="zh-CN" altLang="en-US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刘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涵</a:t>
            </a:r>
            <a:r>
              <a:rPr lang="zh-CN" altLang="en-US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吴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楷文 陈</a:t>
            </a:r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彦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霖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3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微信图片_201904101100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5" b="91631" l="9845" r="90052">
                        <a14:foregroundMark x1="14611" y1="34404" x2="15026" y2="91631"/>
                        <a14:foregroundMark x1="16269" y1="13525" x2="15855" y2="40321"/>
                        <a14:foregroundMark x1="15026" y1="13525" x2="65803" y2="14201"/>
                        <a14:foregroundMark x1="66632" y1="19865" x2="65803" y2="90363"/>
                        <a14:foregroundMark x1="15026" y1="89687" x2="64145" y2="89349"/>
                        <a14:foregroundMark x1="58031" y1="16822" x2="31710" y2="82079"/>
                        <a14:foregroundMark x1="64560" y1="35418" x2="89741" y2="32375"/>
                        <a14:foregroundMark x1="65389" y1="55875" x2="90155" y2="54269"/>
                        <a14:foregroundMark x1="80415" y1="56889" x2="90155" y2="56889"/>
                        <a14:foregroundMark x1="79585" y1="51902" x2="89741" y2="52240"/>
                        <a14:foregroundMark x1="80829" y1="31107" x2="88497" y2="31107"/>
                        <a14:foregroundMark x1="82383" y1="35080" x2="90155" y2="34066"/>
                        <a14:foregroundMark x1="80415" y1="57227" x2="85699" y2="58918"/>
                        <a14:foregroundMark x1="30052" y1="17498" x2="53990" y2="75402"/>
                        <a14:foregroundMark x1="46321" y1="16230" x2="19067" y2="62553"/>
                        <a14:foregroundMark x1="28083" y1="23838" x2="27668" y2="87067"/>
                        <a14:foregroundMark x1="62176" y1="22823" x2="51606" y2="86729"/>
                        <a14:foregroundMark x1="27668" y1="90363" x2="55233" y2="89349"/>
                        <a14:foregroundMark x1="33679" y1="82418" x2="52850" y2="85038"/>
                        <a14:foregroundMark x1="32953" y1="87067" x2="49948" y2="87067"/>
                        <a14:foregroundMark x1="26425" y1="61200" x2="21969" y2="81065"/>
                        <a14:foregroundMark x1="60933" y1="59256" x2="54404" y2="82756"/>
                        <a14:foregroundMark x1="51606" y1="22485" x2="40622" y2="40659"/>
                        <a14:foregroundMark x1="22383" y1="18512" x2="20311" y2="46661"/>
                        <a14:foregroundMark x1="19482" y1="18850" x2="18653" y2="34742"/>
                        <a14:foregroundMark x1="68601" y1="81741" x2="67772" y2="91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655" y="1620135"/>
            <a:ext cx="3693160" cy="4528820"/>
          </a:xfrm>
          <a:prstGeom prst="rect">
            <a:avLst/>
          </a:prstGeom>
        </p:spPr>
      </p:pic>
      <p:pic>
        <p:nvPicPr>
          <p:cNvPr id="17" name="图片 16" descr="微信图片_2019041011005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5" b="93433" l="9971" r="89883">
                        <a14:foregroundMark x1="17009" y1="11033" x2="13636" y2="92732"/>
                        <a14:foregroundMark x1="86364" y1="13398" x2="85191" y2="91681"/>
                        <a14:foregroundMark x1="19941" y1="11646" x2="85777" y2="11296"/>
                        <a14:foregroundMark x1="17595" y1="91419" x2="87537" y2="89317"/>
                        <a14:foregroundMark x1="74340" y1="14098" x2="35337" y2="934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2120" y="1691754"/>
            <a:ext cx="2616200" cy="4382135"/>
          </a:xfrm>
          <a:prstGeom prst="rect">
            <a:avLst/>
          </a:prstGeom>
        </p:spPr>
      </p:pic>
      <p:pic>
        <p:nvPicPr>
          <p:cNvPr id="18" name="图片 17" descr="微信图片_201904101100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013" b="96482" l="9743" r="89851">
                        <a14:foregroundMark x1="15697" y1="7828" x2="87686" y2="919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5383" y="1757794"/>
            <a:ext cx="2833370" cy="4361180"/>
          </a:xfrm>
          <a:prstGeom prst="rect">
            <a:avLst/>
          </a:prstGeom>
        </p:spPr>
      </p:pic>
      <p:pic>
        <p:nvPicPr>
          <p:cNvPr id="19" name="图片 18" descr="微信图片_2019041011004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95" b="95164" l="8058" r="89353">
                        <a14:foregroundMark x1="12086" y1="10363" x2="82158" y2="84111"/>
                        <a14:foregroundMark x1="69353" y1="90155" x2="11511" y2="91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8554" y="1676766"/>
            <a:ext cx="2694940" cy="44692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02F4BD-23B7-47AF-BBAB-B5254A278EC4}"/>
              </a:ext>
            </a:extLst>
          </p:cNvPr>
          <p:cNvSpPr txBox="1"/>
          <p:nvPr/>
        </p:nvSpPr>
        <p:spPr>
          <a:xfrm flipH="1">
            <a:off x="3263265" y="448695"/>
            <a:ext cx="5665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安佛盖特堡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功能设计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8845" y="2949575"/>
            <a:ext cx="3996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分工</a:t>
            </a:r>
            <a:r>
              <a:rPr lang="en-US" altLang="zh-CN" sz="4000" dirty="0">
                <a:latin typeface="方正姚体" panose="02010601030101010101" pitchFamily="2" charset="-122"/>
                <a:ea typeface="方正姚体" panose="02010601030101010101" pitchFamily="2" charset="-122"/>
              </a:rPr>
              <a:t>&amp;</a:t>
            </a:r>
            <a:r>
              <a:rPr lang="zh-CN" altLang="en-US" sz="40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进度安排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4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hape 29"/>
          <p:cNvSpPr/>
          <p:nvPr/>
        </p:nvSpPr>
        <p:spPr>
          <a:xfrm rot="6300000">
            <a:off x="4777805" y="834379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/>
          </a:p>
        </p:txBody>
      </p:sp>
      <p:grpSp>
        <p:nvGrpSpPr>
          <p:cNvPr id="7" name="Group 59"/>
          <p:cNvGrpSpPr/>
          <p:nvPr/>
        </p:nvGrpSpPr>
        <p:grpSpPr>
          <a:xfrm rot="2086424">
            <a:off x="8897128" y="3052619"/>
            <a:ext cx="1418849" cy="1430666"/>
            <a:chOff x="0" y="0"/>
            <a:chExt cx="1378195" cy="1389675"/>
          </a:xfrm>
        </p:grpSpPr>
        <p:grpSp>
          <p:nvGrpSpPr>
            <p:cNvPr id="8" name="Group 55"/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12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solidFill>
                  <a:srgbClr val="262626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13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14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5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16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262626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9" name="Group 58"/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10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17" name="Shape 232"/>
          <p:cNvSpPr/>
          <p:nvPr/>
        </p:nvSpPr>
        <p:spPr>
          <a:xfrm>
            <a:off x="1711811" y="3425405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noFill/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 useBgFill="1">
        <p:nvSpPr>
          <p:cNvPr id="18" name="Shape 232"/>
          <p:cNvSpPr/>
          <p:nvPr/>
        </p:nvSpPr>
        <p:spPr>
          <a:xfrm>
            <a:off x="4099411" y="3425405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 useBgFill="1">
        <p:nvSpPr>
          <p:cNvPr id="19" name="Shape 232"/>
          <p:cNvSpPr/>
          <p:nvPr/>
        </p:nvSpPr>
        <p:spPr>
          <a:xfrm>
            <a:off x="6487011" y="3425405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262626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057442" y="4694169"/>
            <a:ext cx="188658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后端实现：3人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545476" y="2602616"/>
            <a:ext cx="189611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前端设计：2人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30579" y="4707589"/>
            <a:ext cx="322702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文档撰写+测试：1人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2953061" y="458220"/>
            <a:ext cx="61459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安佛盖特堡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分工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361"/>
          <p:cNvSpPr>
            <a:spLocks noChangeAspect="1" noChangeArrowheads="1" noTextEdit="1"/>
          </p:cNvSpPr>
          <p:nvPr/>
        </p:nvSpPr>
        <p:spPr bwMode="auto">
          <a:xfrm>
            <a:off x="1375554" y="2060853"/>
            <a:ext cx="3293533" cy="4246033"/>
          </a:xfrm>
          <a:prstGeom prst="rect">
            <a:avLst/>
          </a:prstGeom>
          <a:noFill/>
          <a:ln w="9525" cmpd="sng">
            <a:noFill/>
            <a:bevel/>
          </a:ln>
        </p:spPr>
        <p:txBody>
          <a:bodyPr/>
          <a:lstStyle/>
          <a:p>
            <a:endParaRPr lang="zh-CN" altLang="zh-CN" sz="2400" b="1" i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64971" y="4271710"/>
            <a:ext cx="3316816" cy="882651"/>
            <a:chOff x="1364971" y="3195385"/>
            <a:chExt cx="3316816" cy="882651"/>
          </a:xfrm>
        </p:grpSpPr>
        <p:sp>
          <p:nvSpPr>
            <p:cNvPr id="14" name="Freeform 368"/>
            <p:cNvSpPr>
              <a:spLocks noEditPoints="1" noChangeArrowheads="1"/>
            </p:cNvSpPr>
            <p:nvPr/>
          </p:nvSpPr>
          <p:spPr bwMode="auto">
            <a:xfrm>
              <a:off x="1364971" y="3195385"/>
              <a:ext cx="3316816" cy="882651"/>
            </a:xfrm>
            <a:custGeom>
              <a:avLst/>
              <a:gdLst>
                <a:gd name="T0" fmla="*/ 273 w 302"/>
                <a:gd name="T1" fmla="*/ 6 h 88"/>
                <a:gd name="T2" fmla="*/ 281 w 302"/>
                <a:gd name="T3" fmla="*/ 14 h 88"/>
                <a:gd name="T4" fmla="*/ 281 w 302"/>
                <a:gd name="T5" fmla="*/ 22 h 88"/>
                <a:gd name="T6" fmla="*/ 288 w 302"/>
                <a:gd name="T7" fmla="*/ 30 h 88"/>
                <a:gd name="T8" fmla="*/ 296 w 302"/>
                <a:gd name="T9" fmla="*/ 38 h 88"/>
                <a:gd name="T10" fmla="*/ 296 w 302"/>
                <a:gd name="T11" fmla="*/ 51 h 88"/>
                <a:gd name="T12" fmla="*/ 288 w 302"/>
                <a:gd name="T13" fmla="*/ 59 h 88"/>
                <a:gd name="T14" fmla="*/ 281 w 302"/>
                <a:gd name="T15" fmla="*/ 67 h 88"/>
                <a:gd name="T16" fmla="*/ 281 w 302"/>
                <a:gd name="T17" fmla="*/ 73 h 88"/>
                <a:gd name="T18" fmla="*/ 273 w 302"/>
                <a:gd name="T19" fmla="*/ 82 h 88"/>
                <a:gd name="T20" fmla="*/ 15 w 302"/>
                <a:gd name="T21" fmla="*/ 82 h 88"/>
                <a:gd name="T22" fmla="*/ 7 w 302"/>
                <a:gd name="T23" fmla="*/ 73 h 88"/>
                <a:gd name="T24" fmla="*/ 7 w 302"/>
                <a:gd name="T25" fmla="*/ 14 h 88"/>
                <a:gd name="T26" fmla="*/ 15 w 302"/>
                <a:gd name="T27" fmla="*/ 6 h 88"/>
                <a:gd name="T28" fmla="*/ 273 w 302"/>
                <a:gd name="T29" fmla="*/ 6 h 88"/>
                <a:gd name="T30" fmla="*/ 273 w 302"/>
                <a:gd name="T31" fmla="*/ 0 h 88"/>
                <a:gd name="T32" fmla="*/ 15 w 302"/>
                <a:gd name="T33" fmla="*/ 0 h 88"/>
                <a:gd name="T34" fmla="*/ 0 w 302"/>
                <a:gd name="T35" fmla="*/ 14 h 88"/>
                <a:gd name="T36" fmla="*/ 0 w 302"/>
                <a:gd name="T37" fmla="*/ 73 h 88"/>
                <a:gd name="T38" fmla="*/ 15 w 302"/>
                <a:gd name="T39" fmla="*/ 88 h 88"/>
                <a:gd name="T40" fmla="*/ 273 w 302"/>
                <a:gd name="T41" fmla="*/ 88 h 88"/>
                <a:gd name="T42" fmla="*/ 287 w 302"/>
                <a:gd name="T43" fmla="*/ 73 h 88"/>
                <a:gd name="T44" fmla="*/ 287 w 302"/>
                <a:gd name="T45" fmla="*/ 67 h 88"/>
                <a:gd name="T46" fmla="*/ 288 w 302"/>
                <a:gd name="T47" fmla="*/ 65 h 88"/>
                <a:gd name="T48" fmla="*/ 302 w 302"/>
                <a:gd name="T49" fmla="*/ 51 h 88"/>
                <a:gd name="T50" fmla="*/ 302 w 302"/>
                <a:gd name="T51" fmla="*/ 38 h 88"/>
                <a:gd name="T52" fmla="*/ 288 w 302"/>
                <a:gd name="T53" fmla="*/ 24 h 88"/>
                <a:gd name="T54" fmla="*/ 287 w 302"/>
                <a:gd name="T55" fmla="*/ 22 h 88"/>
                <a:gd name="T56" fmla="*/ 287 w 302"/>
                <a:gd name="T57" fmla="*/ 14 h 88"/>
                <a:gd name="T58" fmla="*/ 273 w 302"/>
                <a:gd name="T59" fmla="*/ 0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8"/>
                <a:gd name="T92" fmla="*/ 302 w 302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8">
                  <a:moveTo>
                    <a:pt x="273" y="6"/>
                  </a:moveTo>
                  <a:cubicBezTo>
                    <a:pt x="277" y="6"/>
                    <a:pt x="281" y="10"/>
                    <a:pt x="281" y="14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6"/>
                    <a:pt x="284" y="30"/>
                    <a:pt x="288" y="30"/>
                  </a:cubicBezTo>
                  <a:cubicBezTo>
                    <a:pt x="292" y="30"/>
                    <a:pt x="296" y="34"/>
                    <a:pt x="296" y="3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6" y="55"/>
                    <a:pt x="292" y="59"/>
                    <a:pt x="288" y="59"/>
                  </a:cubicBezTo>
                  <a:cubicBezTo>
                    <a:pt x="284" y="59"/>
                    <a:pt x="281" y="63"/>
                    <a:pt x="281" y="67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1" y="78"/>
                    <a:pt x="277" y="82"/>
                    <a:pt x="273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0" y="82"/>
                    <a:pt x="7" y="78"/>
                    <a:pt x="7" y="7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6"/>
                    <a:pt x="15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73" y="88"/>
                    <a:pt x="273" y="88"/>
                    <a:pt x="273" y="88"/>
                  </a:cubicBezTo>
                  <a:cubicBezTo>
                    <a:pt x="281" y="88"/>
                    <a:pt x="287" y="81"/>
                    <a:pt x="287" y="73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6"/>
                    <a:pt x="288" y="65"/>
                    <a:pt x="288" y="65"/>
                  </a:cubicBezTo>
                  <a:cubicBezTo>
                    <a:pt x="296" y="65"/>
                    <a:pt x="302" y="59"/>
                    <a:pt x="302" y="51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302" y="30"/>
                    <a:pt x="296" y="24"/>
                    <a:pt x="288" y="24"/>
                  </a:cubicBezTo>
                  <a:cubicBezTo>
                    <a:pt x="288" y="24"/>
                    <a:pt x="287" y="23"/>
                    <a:pt x="287" y="22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Rectangle 369"/>
            <p:cNvSpPr>
              <a:spLocks noChangeArrowheads="1"/>
            </p:cNvSpPr>
            <p:nvPr/>
          </p:nvSpPr>
          <p:spPr bwMode="auto">
            <a:xfrm>
              <a:off x="1553354" y="3356253"/>
              <a:ext cx="645584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Rectangle 370"/>
            <p:cNvSpPr>
              <a:spLocks noChangeArrowheads="1"/>
            </p:cNvSpPr>
            <p:nvPr/>
          </p:nvSpPr>
          <p:spPr bwMode="auto">
            <a:xfrm>
              <a:off x="2243387" y="3356253"/>
              <a:ext cx="660400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Rectangle 371"/>
            <p:cNvSpPr>
              <a:spLocks noChangeArrowheads="1"/>
            </p:cNvSpPr>
            <p:nvPr/>
          </p:nvSpPr>
          <p:spPr bwMode="auto">
            <a:xfrm>
              <a:off x="2946122" y="3356253"/>
              <a:ext cx="649817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Rectangle 372"/>
            <p:cNvSpPr>
              <a:spLocks noChangeArrowheads="1"/>
            </p:cNvSpPr>
            <p:nvPr/>
          </p:nvSpPr>
          <p:spPr bwMode="auto">
            <a:xfrm>
              <a:off x="3638271" y="3356253"/>
              <a:ext cx="658283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64971" y="3101195"/>
            <a:ext cx="3316816" cy="882649"/>
            <a:chOff x="1364971" y="4310870"/>
            <a:chExt cx="3316816" cy="882649"/>
          </a:xfrm>
        </p:grpSpPr>
        <p:sp>
          <p:nvSpPr>
            <p:cNvPr id="20" name="Freeform 373"/>
            <p:cNvSpPr>
              <a:spLocks noEditPoints="1" noChangeArrowheads="1"/>
            </p:cNvSpPr>
            <p:nvPr/>
          </p:nvSpPr>
          <p:spPr bwMode="auto">
            <a:xfrm>
              <a:off x="1364971" y="4310870"/>
              <a:ext cx="3316816" cy="882649"/>
            </a:xfrm>
            <a:custGeom>
              <a:avLst/>
              <a:gdLst>
                <a:gd name="T0" fmla="*/ 273 w 302"/>
                <a:gd name="T1" fmla="*/ 6 h 88"/>
                <a:gd name="T2" fmla="*/ 281 w 302"/>
                <a:gd name="T3" fmla="*/ 14 h 88"/>
                <a:gd name="T4" fmla="*/ 281 w 302"/>
                <a:gd name="T5" fmla="*/ 22 h 88"/>
                <a:gd name="T6" fmla="*/ 288 w 302"/>
                <a:gd name="T7" fmla="*/ 30 h 88"/>
                <a:gd name="T8" fmla="*/ 296 w 302"/>
                <a:gd name="T9" fmla="*/ 38 h 88"/>
                <a:gd name="T10" fmla="*/ 296 w 302"/>
                <a:gd name="T11" fmla="*/ 50 h 88"/>
                <a:gd name="T12" fmla="*/ 288 w 302"/>
                <a:gd name="T13" fmla="*/ 59 h 88"/>
                <a:gd name="T14" fmla="*/ 281 w 302"/>
                <a:gd name="T15" fmla="*/ 67 h 88"/>
                <a:gd name="T16" fmla="*/ 281 w 302"/>
                <a:gd name="T17" fmla="*/ 73 h 88"/>
                <a:gd name="T18" fmla="*/ 273 w 302"/>
                <a:gd name="T19" fmla="*/ 81 h 88"/>
                <a:gd name="T20" fmla="*/ 15 w 302"/>
                <a:gd name="T21" fmla="*/ 81 h 88"/>
                <a:gd name="T22" fmla="*/ 7 w 302"/>
                <a:gd name="T23" fmla="*/ 73 h 88"/>
                <a:gd name="T24" fmla="*/ 7 w 302"/>
                <a:gd name="T25" fmla="*/ 14 h 88"/>
                <a:gd name="T26" fmla="*/ 15 w 302"/>
                <a:gd name="T27" fmla="*/ 6 h 88"/>
                <a:gd name="T28" fmla="*/ 273 w 302"/>
                <a:gd name="T29" fmla="*/ 6 h 88"/>
                <a:gd name="T30" fmla="*/ 273 w 302"/>
                <a:gd name="T31" fmla="*/ 0 h 88"/>
                <a:gd name="T32" fmla="*/ 15 w 302"/>
                <a:gd name="T33" fmla="*/ 0 h 88"/>
                <a:gd name="T34" fmla="*/ 0 w 302"/>
                <a:gd name="T35" fmla="*/ 14 h 88"/>
                <a:gd name="T36" fmla="*/ 0 w 302"/>
                <a:gd name="T37" fmla="*/ 73 h 88"/>
                <a:gd name="T38" fmla="*/ 15 w 302"/>
                <a:gd name="T39" fmla="*/ 88 h 88"/>
                <a:gd name="T40" fmla="*/ 273 w 302"/>
                <a:gd name="T41" fmla="*/ 88 h 88"/>
                <a:gd name="T42" fmla="*/ 287 w 302"/>
                <a:gd name="T43" fmla="*/ 73 h 88"/>
                <a:gd name="T44" fmla="*/ 287 w 302"/>
                <a:gd name="T45" fmla="*/ 67 h 88"/>
                <a:gd name="T46" fmla="*/ 288 w 302"/>
                <a:gd name="T47" fmla="*/ 65 h 88"/>
                <a:gd name="T48" fmla="*/ 302 w 302"/>
                <a:gd name="T49" fmla="*/ 50 h 88"/>
                <a:gd name="T50" fmla="*/ 302 w 302"/>
                <a:gd name="T51" fmla="*/ 38 h 88"/>
                <a:gd name="T52" fmla="*/ 288 w 302"/>
                <a:gd name="T53" fmla="*/ 24 h 88"/>
                <a:gd name="T54" fmla="*/ 287 w 302"/>
                <a:gd name="T55" fmla="*/ 22 h 88"/>
                <a:gd name="T56" fmla="*/ 287 w 302"/>
                <a:gd name="T57" fmla="*/ 14 h 88"/>
                <a:gd name="T58" fmla="*/ 273 w 302"/>
                <a:gd name="T59" fmla="*/ 0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8"/>
                <a:gd name="T92" fmla="*/ 302 w 302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8">
                  <a:moveTo>
                    <a:pt x="273" y="6"/>
                  </a:moveTo>
                  <a:cubicBezTo>
                    <a:pt x="277" y="6"/>
                    <a:pt x="281" y="9"/>
                    <a:pt x="281" y="14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6"/>
                    <a:pt x="284" y="30"/>
                    <a:pt x="288" y="30"/>
                  </a:cubicBezTo>
                  <a:cubicBezTo>
                    <a:pt x="292" y="30"/>
                    <a:pt x="296" y="34"/>
                    <a:pt x="296" y="38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6" y="55"/>
                    <a:pt x="292" y="59"/>
                    <a:pt x="288" y="59"/>
                  </a:cubicBezTo>
                  <a:cubicBezTo>
                    <a:pt x="284" y="59"/>
                    <a:pt x="281" y="62"/>
                    <a:pt x="281" y="67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1" y="78"/>
                    <a:pt x="277" y="81"/>
                    <a:pt x="273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0" y="81"/>
                    <a:pt x="7" y="78"/>
                    <a:pt x="7" y="7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10" y="6"/>
                    <a:pt x="15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73" y="88"/>
                    <a:pt x="273" y="88"/>
                    <a:pt x="273" y="88"/>
                  </a:cubicBezTo>
                  <a:cubicBezTo>
                    <a:pt x="281" y="88"/>
                    <a:pt x="287" y="81"/>
                    <a:pt x="287" y="73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6"/>
                    <a:pt x="288" y="65"/>
                    <a:pt x="288" y="65"/>
                  </a:cubicBezTo>
                  <a:cubicBezTo>
                    <a:pt x="296" y="65"/>
                    <a:pt x="302" y="58"/>
                    <a:pt x="302" y="50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302" y="30"/>
                    <a:pt x="296" y="24"/>
                    <a:pt x="288" y="24"/>
                  </a:cubicBezTo>
                  <a:cubicBezTo>
                    <a:pt x="288" y="24"/>
                    <a:pt x="287" y="23"/>
                    <a:pt x="287" y="22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Rectangle 374"/>
            <p:cNvSpPr>
              <a:spLocks noChangeArrowheads="1"/>
            </p:cNvSpPr>
            <p:nvPr/>
          </p:nvSpPr>
          <p:spPr bwMode="auto">
            <a:xfrm>
              <a:off x="1553354" y="4469620"/>
              <a:ext cx="645584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Rectangle 375"/>
            <p:cNvSpPr>
              <a:spLocks noChangeArrowheads="1"/>
            </p:cNvSpPr>
            <p:nvPr/>
          </p:nvSpPr>
          <p:spPr bwMode="auto">
            <a:xfrm>
              <a:off x="2243387" y="4469620"/>
              <a:ext cx="660400" cy="563033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Rectangle 376"/>
            <p:cNvSpPr>
              <a:spLocks noChangeArrowheads="1"/>
            </p:cNvSpPr>
            <p:nvPr/>
          </p:nvSpPr>
          <p:spPr bwMode="auto">
            <a:xfrm>
              <a:off x="2946122" y="4469620"/>
              <a:ext cx="649817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Rectangle 377"/>
            <p:cNvSpPr>
              <a:spLocks noChangeArrowheads="1"/>
            </p:cNvSpPr>
            <p:nvPr/>
          </p:nvSpPr>
          <p:spPr bwMode="auto">
            <a:xfrm>
              <a:off x="3638271" y="4469620"/>
              <a:ext cx="658283" cy="563033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64971" y="5401377"/>
            <a:ext cx="3316816" cy="882649"/>
            <a:chOff x="1364971" y="5424237"/>
            <a:chExt cx="3316816" cy="882649"/>
          </a:xfrm>
        </p:grpSpPr>
        <p:sp>
          <p:nvSpPr>
            <p:cNvPr id="26" name="Freeform 378"/>
            <p:cNvSpPr>
              <a:spLocks noEditPoints="1" noChangeArrowheads="1"/>
            </p:cNvSpPr>
            <p:nvPr/>
          </p:nvSpPr>
          <p:spPr bwMode="auto">
            <a:xfrm>
              <a:off x="1364971" y="5424237"/>
              <a:ext cx="3316816" cy="882649"/>
            </a:xfrm>
            <a:custGeom>
              <a:avLst/>
              <a:gdLst>
                <a:gd name="T0" fmla="*/ 273 w 302"/>
                <a:gd name="T1" fmla="*/ 6 h 88"/>
                <a:gd name="T2" fmla="*/ 281 w 302"/>
                <a:gd name="T3" fmla="*/ 14 h 88"/>
                <a:gd name="T4" fmla="*/ 281 w 302"/>
                <a:gd name="T5" fmla="*/ 22 h 88"/>
                <a:gd name="T6" fmla="*/ 288 w 302"/>
                <a:gd name="T7" fmla="*/ 30 h 88"/>
                <a:gd name="T8" fmla="*/ 296 w 302"/>
                <a:gd name="T9" fmla="*/ 38 h 88"/>
                <a:gd name="T10" fmla="*/ 296 w 302"/>
                <a:gd name="T11" fmla="*/ 51 h 88"/>
                <a:gd name="T12" fmla="*/ 288 w 302"/>
                <a:gd name="T13" fmla="*/ 59 h 88"/>
                <a:gd name="T14" fmla="*/ 281 w 302"/>
                <a:gd name="T15" fmla="*/ 67 h 88"/>
                <a:gd name="T16" fmla="*/ 281 w 302"/>
                <a:gd name="T17" fmla="*/ 73 h 88"/>
                <a:gd name="T18" fmla="*/ 273 w 302"/>
                <a:gd name="T19" fmla="*/ 82 h 88"/>
                <a:gd name="T20" fmla="*/ 15 w 302"/>
                <a:gd name="T21" fmla="*/ 82 h 88"/>
                <a:gd name="T22" fmla="*/ 7 w 302"/>
                <a:gd name="T23" fmla="*/ 73 h 88"/>
                <a:gd name="T24" fmla="*/ 7 w 302"/>
                <a:gd name="T25" fmla="*/ 14 h 88"/>
                <a:gd name="T26" fmla="*/ 15 w 302"/>
                <a:gd name="T27" fmla="*/ 6 h 88"/>
                <a:gd name="T28" fmla="*/ 273 w 302"/>
                <a:gd name="T29" fmla="*/ 6 h 88"/>
                <a:gd name="T30" fmla="*/ 273 w 302"/>
                <a:gd name="T31" fmla="*/ 0 h 88"/>
                <a:gd name="T32" fmla="*/ 15 w 302"/>
                <a:gd name="T33" fmla="*/ 0 h 88"/>
                <a:gd name="T34" fmla="*/ 0 w 302"/>
                <a:gd name="T35" fmla="*/ 14 h 88"/>
                <a:gd name="T36" fmla="*/ 0 w 302"/>
                <a:gd name="T37" fmla="*/ 73 h 88"/>
                <a:gd name="T38" fmla="*/ 15 w 302"/>
                <a:gd name="T39" fmla="*/ 88 h 88"/>
                <a:gd name="T40" fmla="*/ 273 w 302"/>
                <a:gd name="T41" fmla="*/ 88 h 88"/>
                <a:gd name="T42" fmla="*/ 287 w 302"/>
                <a:gd name="T43" fmla="*/ 73 h 88"/>
                <a:gd name="T44" fmla="*/ 287 w 302"/>
                <a:gd name="T45" fmla="*/ 67 h 88"/>
                <a:gd name="T46" fmla="*/ 288 w 302"/>
                <a:gd name="T47" fmla="*/ 65 h 88"/>
                <a:gd name="T48" fmla="*/ 302 w 302"/>
                <a:gd name="T49" fmla="*/ 51 h 88"/>
                <a:gd name="T50" fmla="*/ 302 w 302"/>
                <a:gd name="T51" fmla="*/ 38 h 88"/>
                <a:gd name="T52" fmla="*/ 288 w 302"/>
                <a:gd name="T53" fmla="*/ 24 h 88"/>
                <a:gd name="T54" fmla="*/ 287 w 302"/>
                <a:gd name="T55" fmla="*/ 22 h 88"/>
                <a:gd name="T56" fmla="*/ 287 w 302"/>
                <a:gd name="T57" fmla="*/ 14 h 88"/>
                <a:gd name="T58" fmla="*/ 273 w 302"/>
                <a:gd name="T59" fmla="*/ 0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8"/>
                <a:gd name="T92" fmla="*/ 302 w 302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8">
                  <a:moveTo>
                    <a:pt x="273" y="6"/>
                  </a:moveTo>
                  <a:cubicBezTo>
                    <a:pt x="277" y="6"/>
                    <a:pt x="281" y="10"/>
                    <a:pt x="281" y="14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6"/>
                    <a:pt x="284" y="30"/>
                    <a:pt x="288" y="30"/>
                  </a:cubicBezTo>
                  <a:cubicBezTo>
                    <a:pt x="292" y="30"/>
                    <a:pt x="296" y="34"/>
                    <a:pt x="296" y="3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6" y="55"/>
                    <a:pt x="292" y="59"/>
                    <a:pt x="288" y="59"/>
                  </a:cubicBezTo>
                  <a:cubicBezTo>
                    <a:pt x="284" y="59"/>
                    <a:pt x="281" y="63"/>
                    <a:pt x="281" y="67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1" y="78"/>
                    <a:pt x="277" y="82"/>
                    <a:pt x="273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0" y="82"/>
                    <a:pt x="7" y="78"/>
                    <a:pt x="7" y="7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6"/>
                    <a:pt x="15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73" y="88"/>
                    <a:pt x="273" y="88"/>
                    <a:pt x="273" y="88"/>
                  </a:cubicBezTo>
                  <a:cubicBezTo>
                    <a:pt x="281" y="88"/>
                    <a:pt x="287" y="81"/>
                    <a:pt x="287" y="73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6"/>
                    <a:pt x="288" y="65"/>
                    <a:pt x="288" y="65"/>
                  </a:cubicBezTo>
                  <a:cubicBezTo>
                    <a:pt x="296" y="65"/>
                    <a:pt x="302" y="59"/>
                    <a:pt x="302" y="51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302" y="30"/>
                    <a:pt x="296" y="24"/>
                    <a:pt x="288" y="24"/>
                  </a:cubicBezTo>
                  <a:cubicBezTo>
                    <a:pt x="288" y="24"/>
                    <a:pt x="287" y="23"/>
                    <a:pt x="287" y="22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Rectangle 379"/>
            <p:cNvSpPr>
              <a:spLocks noChangeArrowheads="1"/>
            </p:cNvSpPr>
            <p:nvPr/>
          </p:nvSpPr>
          <p:spPr bwMode="auto">
            <a:xfrm>
              <a:off x="1553354" y="5585103"/>
              <a:ext cx="645584" cy="560916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Rectangle 380"/>
            <p:cNvSpPr>
              <a:spLocks noChangeArrowheads="1"/>
            </p:cNvSpPr>
            <p:nvPr/>
          </p:nvSpPr>
          <p:spPr bwMode="auto">
            <a:xfrm>
              <a:off x="2243387" y="5585103"/>
              <a:ext cx="660400" cy="560916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Rectangle 381"/>
            <p:cNvSpPr>
              <a:spLocks noChangeArrowheads="1"/>
            </p:cNvSpPr>
            <p:nvPr/>
          </p:nvSpPr>
          <p:spPr bwMode="auto">
            <a:xfrm>
              <a:off x="2946122" y="5585103"/>
              <a:ext cx="649817" cy="560916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Rectangle 382"/>
            <p:cNvSpPr>
              <a:spLocks noChangeArrowheads="1"/>
            </p:cNvSpPr>
            <p:nvPr/>
          </p:nvSpPr>
          <p:spPr bwMode="auto">
            <a:xfrm>
              <a:off x="3638271" y="5585103"/>
              <a:ext cx="658283" cy="560916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1" name="TextBox 26"/>
          <p:cNvSpPr txBox="1"/>
          <p:nvPr/>
        </p:nvSpPr>
        <p:spPr>
          <a:xfrm>
            <a:off x="4601979" y="2221374"/>
            <a:ext cx="125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2F2F"/>
                </a:solidFill>
                <a:latin typeface="Arial Black" panose="020B0A04020102020204" pitchFamily="34" charset="0"/>
                <a:ea typeface="迷你简卡通" pitchFamily="65" charset="-122"/>
              </a:rPr>
              <a:t>25%</a:t>
            </a:r>
            <a:endParaRPr lang="zh-CN" altLang="en-US" sz="2400" b="1" dirty="0">
              <a:solidFill>
                <a:srgbClr val="392F2F"/>
              </a:solidFill>
              <a:latin typeface="Arial Black" panose="020B0A04020102020204" pitchFamily="34" charset="0"/>
              <a:ea typeface="迷你简卡通" pitchFamily="65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4609159" y="4515657"/>
            <a:ext cx="123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2F2F"/>
                </a:solidFill>
                <a:latin typeface="Arial Black" panose="020B0A04020102020204" pitchFamily="34" charset="0"/>
                <a:ea typeface="迷你简卡通" pitchFamily="65" charset="-122"/>
              </a:rPr>
              <a:t>75%</a:t>
            </a:r>
            <a:endParaRPr lang="zh-CN" altLang="en-US" sz="2400" b="1" dirty="0">
              <a:solidFill>
                <a:srgbClr val="392F2F"/>
              </a:solidFill>
              <a:latin typeface="Arial Black" panose="020B0A04020102020204" pitchFamily="34" charset="0"/>
              <a:ea typeface="迷你简卡通" pitchFamily="65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4601979" y="3347233"/>
            <a:ext cx="125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2F2F"/>
                </a:solidFill>
                <a:latin typeface="Arial Black" panose="020B0A04020102020204" pitchFamily="34" charset="0"/>
                <a:ea typeface="迷你简卡通" pitchFamily="65" charset="-122"/>
              </a:rPr>
              <a:t>50%</a:t>
            </a:r>
            <a:endParaRPr lang="zh-CN" altLang="en-US" sz="2400" b="1" dirty="0">
              <a:solidFill>
                <a:srgbClr val="392F2F"/>
              </a:solidFill>
              <a:latin typeface="Arial Black" panose="020B0A04020102020204" pitchFamily="34" charset="0"/>
              <a:ea typeface="迷你简卡通" pitchFamily="65" charset="-122"/>
            </a:endParaRPr>
          </a:p>
        </p:txBody>
      </p:sp>
      <p:sp>
        <p:nvSpPr>
          <p:cNvPr id="34" name="TextBox 29"/>
          <p:cNvSpPr txBox="1"/>
          <p:nvPr/>
        </p:nvSpPr>
        <p:spPr>
          <a:xfrm>
            <a:off x="4601979" y="5639956"/>
            <a:ext cx="125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2F2F"/>
                </a:solidFill>
                <a:latin typeface="Arial Black" panose="020B0A04020102020204" pitchFamily="34" charset="0"/>
                <a:ea typeface="迷你简卡通" pitchFamily="65" charset="-122"/>
              </a:rPr>
              <a:t>100%</a:t>
            </a:r>
            <a:endParaRPr lang="zh-CN" altLang="en-US" sz="2400" b="1" dirty="0">
              <a:solidFill>
                <a:srgbClr val="392F2F"/>
              </a:solidFill>
              <a:latin typeface="Arial Black" panose="020B0A04020102020204" pitchFamily="34" charset="0"/>
              <a:ea typeface="迷你简卡通" pitchFamily="65" charset="-122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6209113" y="1817610"/>
            <a:ext cx="4658756" cy="1502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2E2E2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第一周：</a:t>
            </a:r>
            <a:endParaRPr lang="en-US" altLang="zh-CN" b="1" dirty="0">
              <a:solidFill>
                <a:srgbClr val="2E2E2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2E2E2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需求捕捉并分析；确定产品的中心，并就功能、界面等方面进行设计，完成初步的产品框架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209113" y="3720085"/>
            <a:ext cx="4463884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2E2E2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第二~三周：</a:t>
            </a:r>
            <a:endParaRPr lang="en-US" altLang="zh-CN" b="1" dirty="0">
              <a:solidFill>
                <a:srgbClr val="2E2E2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2E2E2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逐步实现具体产品的功能，以及丰富界面。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4123" y="5188632"/>
            <a:ext cx="4523844" cy="114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2E2E2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第四周：</a:t>
            </a:r>
            <a:endParaRPr lang="en-US" altLang="zh-CN" b="1" dirty="0">
              <a:solidFill>
                <a:srgbClr val="2E2E2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2E2E2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对完整的产品进行测试，找出不足之处然后完善产品。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64971" y="1991427"/>
            <a:ext cx="3316816" cy="882649"/>
            <a:chOff x="1364971" y="5424237"/>
            <a:chExt cx="3316816" cy="882649"/>
          </a:xfrm>
        </p:grpSpPr>
        <p:sp>
          <p:nvSpPr>
            <p:cNvPr id="39" name="Freeform 378"/>
            <p:cNvSpPr>
              <a:spLocks noEditPoints="1" noChangeArrowheads="1"/>
            </p:cNvSpPr>
            <p:nvPr/>
          </p:nvSpPr>
          <p:spPr bwMode="auto">
            <a:xfrm>
              <a:off x="1364971" y="5424237"/>
              <a:ext cx="3316816" cy="882649"/>
            </a:xfrm>
            <a:custGeom>
              <a:avLst/>
              <a:gdLst>
                <a:gd name="T0" fmla="*/ 273 w 302"/>
                <a:gd name="T1" fmla="*/ 6 h 88"/>
                <a:gd name="T2" fmla="*/ 281 w 302"/>
                <a:gd name="T3" fmla="*/ 14 h 88"/>
                <a:gd name="T4" fmla="*/ 281 w 302"/>
                <a:gd name="T5" fmla="*/ 22 h 88"/>
                <a:gd name="T6" fmla="*/ 288 w 302"/>
                <a:gd name="T7" fmla="*/ 30 h 88"/>
                <a:gd name="T8" fmla="*/ 296 w 302"/>
                <a:gd name="T9" fmla="*/ 38 h 88"/>
                <a:gd name="T10" fmla="*/ 296 w 302"/>
                <a:gd name="T11" fmla="*/ 51 h 88"/>
                <a:gd name="T12" fmla="*/ 288 w 302"/>
                <a:gd name="T13" fmla="*/ 59 h 88"/>
                <a:gd name="T14" fmla="*/ 281 w 302"/>
                <a:gd name="T15" fmla="*/ 67 h 88"/>
                <a:gd name="T16" fmla="*/ 281 w 302"/>
                <a:gd name="T17" fmla="*/ 73 h 88"/>
                <a:gd name="T18" fmla="*/ 273 w 302"/>
                <a:gd name="T19" fmla="*/ 82 h 88"/>
                <a:gd name="T20" fmla="*/ 15 w 302"/>
                <a:gd name="T21" fmla="*/ 82 h 88"/>
                <a:gd name="T22" fmla="*/ 7 w 302"/>
                <a:gd name="T23" fmla="*/ 73 h 88"/>
                <a:gd name="T24" fmla="*/ 7 w 302"/>
                <a:gd name="T25" fmla="*/ 14 h 88"/>
                <a:gd name="T26" fmla="*/ 15 w 302"/>
                <a:gd name="T27" fmla="*/ 6 h 88"/>
                <a:gd name="T28" fmla="*/ 273 w 302"/>
                <a:gd name="T29" fmla="*/ 6 h 88"/>
                <a:gd name="T30" fmla="*/ 273 w 302"/>
                <a:gd name="T31" fmla="*/ 0 h 88"/>
                <a:gd name="T32" fmla="*/ 15 w 302"/>
                <a:gd name="T33" fmla="*/ 0 h 88"/>
                <a:gd name="T34" fmla="*/ 0 w 302"/>
                <a:gd name="T35" fmla="*/ 14 h 88"/>
                <a:gd name="T36" fmla="*/ 0 w 302"/>
                <a:gd name="T37" fmla="*/ 73 h 88"/>
                <a:gd name="T38" fmla="*/ 15 w 302"/>
                <a:gd name="T39" fmla="*/ 88 h 88"/>
                <a:gd name="T40" fmla="*/ 273 w 302"/>
                <a:gd name="T41" fmla="*/ 88 h 88"/>
                <a:gd name="T42" fmla="*/ 287 w 302"/>
                <a:gd name="T43" fmla="*/ 73 h 88"/>
                <a:gd name="T44" fmla="*/ 287 w 302"/>
                <a:gd name="T45" fmla="*/ 67 h 88"/>
                <a:gd name="T46" fmla="*/ 288 w 302"/>
                <a:gd name="T47" fmla="*/ 65 h 88"/>
                <a:gd name="T48" fmla="*/ 302 w 302"/>
                <a:gd name="T49" fmla="*/ 51 h 88"/>
                <a:gd name="T50" fmla="*/ 302 w 302"/>
                <a:gd name="T51" fmla="*/ 38 h 88"/>
                <a:gd name="T52" fmla="*/ 288 w 302"/>
                <a:gd name="T53" fmla="*/ 24 h 88"/>
                <a:gd name="T54" fmla="*/ 287 w 302"/>
                <a:gd name="T55" fmla="*/ 22 h 88"/>
                <a:gd name="T56" fmla="*/ 287 w 302"/>
                <a:gd name="T57" fmla="*/ 14 h 88"/>
                <a:gd name="T58" fmla="*/ 273 w 302"/>
                <a:gd name="T59" fmla="*/ 0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2"/>
                <a:gd name="T91" fmla="*/ 0 h 88"/>
                <a:gd name="T92" fmla="*/ 302 w 302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2" h="88">
                  <a:moveTo>
                    <a:pt x="273" y="6"/>
                  </a:moveTo>
                  <a:cubicBezTo>
                    <a:pt x="277" y="6"/>
                    <a:pt x="281" y="10"/>
                    <a:pt x="281" y="14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6"/>
                    <a:pt x="284" y="30"/>
                    <a:pt x="288" y="30"/>
                  </a:cubicBezTo>
                  <a:cubicBezTo>
                    <a:pt x="292" y="30"/>
                    <a:pt x="296" y="34"/>
                    <a:pt x="296" y="3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6" y="55"/>
                    <a:pt x="292" y="59"/>
                    <a:pt x="288" y="59"/>
                  </a:cubicBezTo>
                  <a:cubicBezTo>
                    <a:pt x="284" y="59"/>
                    <a:pt x="281" y="63"/>
                    <a:pt x="281" y="67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1" y="78"/>
                    <a:pt x="277" y="82"/>
                    <a:pt x="273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0" y="82"/>
                    <a:pt x="7" y="78"/>
                    <a:pt x="7" y="7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6"/>
                    <a:pt x="15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73" y="88"/>
                    <a:pt x="273" y="88"/>
                    <a:pt x="273" y="88"/>
                  </a:cubicBezTo>
                  <a:cubicBezTo>
                    <a:pt x="281" y="88"/>
                    <a:pt x="287" y="81"/>
                    <a:pt x="287" y="73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6"/>
                    <a:pt x="288" y="65"/>
                    <a:pt x="288" y="65"/>
                  </a:cubicBezTo>
                  <a:cubicBezTo>
                    <a:pt x="296" y="65"/>
                    <a:pt x="302" y="59"/>
                    <a:pt x="302" y="51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302" y="30"/>
                    <a:pt x="296" y="24"/>
                    <a:pt x="288" y="24"/>
                  </a:cubicBezTo>
                  <a:cubicBezTo>
                    <a:pt x="288" y="24"/>
                    <a:pt x="287" y="23"/>
                    <a:pt x="287" y="22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  <a:close/>
                </a:path>
              </a:pathLst>
            </a:cu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Rectangle 379"/>
            <p:cNvSpPr>
              <a:spLocks noChangeArrowheads="1"/>
            </p:cNvSpPr>
            <p:nvPr/>
          </p:nvSpPr>
          <p:spPr bwMode="auto">
            <a:xfrm>
              <a:off x="1553354" y="5585103"/>
              <a:ext cx="645584" cy="560916"/>
            </a:xfrm>
            <a:prstGeom prst="rect">
              <a:avLst/>
            </a:prstGeom>
            <a:solidFill>
              <a:srgbClr val="262626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Rectangle 380"/>
            <p:cNvSpPr>
              <a:spLocks noChangeArrowheads="1"/>
            </p:cNvSpPr>
            <p:nvPr/>
          </p:nvSpPr>
          <p:spPr bwMode="auto">
            <a:xfrm>
              <a:off x="2243387" y="5585103"/>
              <a:ext cx="660400" cy="560916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Rectangle 381"/>
            <p:cNvSpPr>
              <a:spLocks noChangeArrowheads="1"/>
            </p:cNvSpPr>
            <p:nvPr/>
          </p:nvSpPr>
          <p:spPr bwMode="auto">
            <a:xfrm>
              <a:off x="2946122" y="5585103"/>
              <a:ext cx="649817" cy="560916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Rectangle 382"/>
            <p:cNvSpPr>
              <a:spLocks noChangeArrowheads="1"/>
            </p:cNvSpPr>
            <p:nvPr/>
          </p:nvSpPr>
          <p:spPr bwMode="auto">
            <a:xfrm>
              <a:off x="3638271" y="5585103"/>
              <a:ext cx="658283" cy="560916"/>
            </a:xfrm>
            <a:prstGeom prst="rect">
              <a:avLst/>
            </a:prstGeom>
            <a:solidFill>
              <a:srgbClr val="262626">
                <a:alpha val="40000"/>
              </a:srgbClr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 sz="2400" b="1" i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 flipH="1">
            <a:off x="2953061" y="473210"/>
            <a:ext cx="61759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安佛盖特堡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进度安排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82452" y="3151017"/>
            <a:ext cx="41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感谢在座各位聆听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855607" y="123352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11194" y="141570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47642" y="1154092"/>
            <a:ext cx="3385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需求分析</a:t>
            </a: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886644" y="266278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6842231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78679" y="2583352"/>
            <a:ext cx="33542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面向人群</a:t>
            </a:r>
          </a:p>
        </p:txBody>
      </p:sp>
      <p:sp>
        <p:nvSpPr>
          <p:cNvPr id="24" name="Freeform 34"/>
          <p:cNvSpPr>
            <a:spLocks noEditPoints="1"/>
          </p:cNvSpPr>
          <p:nvPr/>
        </p:nvSpPr>
        <p:spPr bwMode="auto">
          <a:xfrm>
            <a:off x="10875655" y="408142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1242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67690" y="4001987"/>
            <a:ext cx="33802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3.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设计功能</a:t>
            </a: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10867879" y="556391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823466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75160" y="5454499"/>
            <a:ext cx="344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4.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&amp;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进度安排</a:t>
            </a: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90055" y="3388063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E2E2E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6749032" y="2068276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 flipV="1">
            <a:off x="6762042" y="3493040"/>
            <a:ext cx="739929" cy="763583"/>
            <a:chOff x="1308" y="1009"/>
            <a:chExt cx="1001" cy="1033"/>
          </a:xfrm>
        </p:grpSpPr>
        <p:sp>
          <p:nvSpPr>
            <p:cNvPr id="4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6709276" y="644123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 flipV="1">
            <a:off x="6762042" y="4984508"/>
            <a:ext cx="732153" cy="755559"/>
            <a:chOff x="1308" y="1009"/>
            <a:chExt cx="1001" cy="1033"/>
          </a:xfrm>
        </p:grpSpPr>
        <p:sp>
          <p:nvSpPr>
            <p:cNvPr id="6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姚体" panose="02010601030101010101" pitchFamily="2" charset="-122"/>
                <a:ea typeface="方正姚体" panose="02010601030101010101" pitchFamily="2" charset="-122"/>
              </a:rPr>
              <a:t>需求分析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995930" y="458220"/>
            <a:ext cx="6118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安佛盖特堡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需求分析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1179954" y="5060134"/>
            <a:ext cx="2236510" cy="723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000" dirty="0">
                <a:solidFill>
                  <a:srgbClr val="392F2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Arial" panose="020B0604020202020204" pitchFamily="34" charset="0"/>
              </a:rPr>
              <a:t>研究背景</a:t>
            </a: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186599" y="2691428"/>
            <a:ext cx="5576218" cy="29854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在学习生活中，我们常常遇到某个知识点记不住的问题，比如：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个别相似单词、考研政治、医学法学专业课、计网知识点……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记在本子上——不方便更新，复习没有规律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。时间久了信息冗余，降低记忆效率。手工抄录耗时过长。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6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917445" y="2506481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55"/>
          <p:cNvGrpSpPr/>
          <p:nvPr/>
        </p:nvGrpSpPr>
        <p:grpSpPr>
          <a:xfrm rot="473564">
            <a:off x="8034910" y="2743181"/>
            <a:ext cx="2590569" cy="2552112"/>
            <a:chOff x="0" y="0"/>
            <a:chExt cx="1149595" cy="1132530"/>
          </a:xfrm>
        </p:grpSpPr>
        <p:sp>
          <p:nvSpPr>
            <p:cNvPr id="16" name="Shape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262626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7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18" name="Shape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" name="Shape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" name="Shape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21" name="Group 58"/>
          <p:cNvGrpSpPr/>
          <p:nvPr/>
        </p:nvGrpSpPr>
        <p:grpSpPr>
          <a:xfrm rot="473564">
            <a:off x="7402106" y="3869362"/>
            <a:ext cx="1809843" cy="1872344"/>
            <a:chOff x="0" y="0"/>
            <a:chExt cx="803139" cy="830875"/>
          </a:xfrm>
        </p:grpSpPr>
        <p:sp>
          <p:nvSpPr>
            <p:cNvPr id="22" name="Shape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1330825" y="1912545"/>
            <a:ext cx="657225" cy="738505"/>
            <a:chOff x="0" y="0"/>
            <a:chExt cx="807366" cy="906807"/>
          </a:xfrm>
          <a:noFill/>
        </p:grpSpPr>
        <p:sp>
          <p:nvSpPr>
            <p:cNvPr id="7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1319530" y="3145040"/>
            <a:ext cx="657225" cy="738505"/>
            <a:chOff x="0" y="0"/>
            <a:chExt cx="807366" cy="906807"/>
          </a:xfrm>
        </p:grpSpPr>
        <p:sp>
          <p:nvSpPr>
            <p:cNvPr id="10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" name="Group 44"/>
          <p:cNvGrpSpPr/>
          <p:nvPr/>
        </p:nvGrpSpPr>
        <p:grpSpPr>
          <a:xfrm>
            <a:off x="1346585" y="4361545"/>
            <a:ext cx="657225" cy="738505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258560" y="1892860"/>
            <a:ext cx="4115435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各类知识点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单词、公式、定理、课文、名词解释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94255" y="3270552"/>
            <a:ext cx="411543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知识卡片的形式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03530" y="4480830"/>
            <a:ext cx="411543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艾宾浩斯遗忘曲线提高记忆效率</a:t>
            </a:r>
          </a:p>
        </p:txBody>
      </p:sp>
      <p:grpSp>
        <p:nvGrpSpPr>
          <p:cNvPr id="27" name="Group 44"/>
          <p:cNvGrpSpPr/>
          <p:nvPr/>
        </p:nvGrpSpPr>
        <p:grpSpPr>
          <a:xfrm>
            <a:off x="1360805" y="5553075"/>
            <a:ext cx="657225" cy="738505"/>
            <a:chOff x="0" y="0"/>
            <a:chExt cx="807366" cy="906807"/>
          </a:xfrm>
        </p:grpSpPr>
        <p:sp>
          <p:nvSpPr>
            <p:cNvPr id="2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294255" y="5677920"/>
            <a:ext cx="411543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标签，便于分类记忆、管理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F58480-E035-48C1-AB83-568917E4110D}"/>
              </a:ext>
            </a:extLst>
          </p:cNvPr>
          <p:cNvSpPr txBox="1"/>
          <p:nvPr/>
        </p:nvSpPr>
        <p:spPr>
          <a:xfrm flipH="1">
            <a:off x="2995930" y="458220"/>
            <a:ext cx="6118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安佛盖特堡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需求分析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姚体" panose="02010601030101010101" pitchFamily="2" charset="-122"/>
                <a:ea typeface="方正姚体" panose="02010601030101010101" pitchFamily="2" charset="-122"/>
              </a:rPr>
              <a:t>面向人群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998032" y="458220"/>
            <a:ext cx="61159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安佛盖特堡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面向人群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377494">
            <a:off x="4738428" y="2687060"/>
            <a:ext cx="2602772" cy="2636576"/>
            <a:chOff x="2118578" y="4342666"/>
            <a:chExt cx="672245" cy="680979"/>
          </a:xfrm>
        </p:grpSpPr>
        <p:grpSp>
          <p:nvGrpSpPr>
            <p:cNvPr id="7" name="组合 6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rgbClr val="26262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26262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31"/>
          <p:cNvSpPr/>
          <p:nvPr/>
        </p:nvSpPr>
        <p:spPr>
          <a:xfrm rot="16200000">
            <a:off x="4154724" y="2220539"/>
            <a:ext cx="3771716" cy="373258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88667 w 660227"/>
              <a:gd name="connsiteY0-334" fmla="*/ 94944 h 649385"/>
              <a:gd name="connsiteX1-335" fmla="*/ 410712 w 660227"/>
              <a:gd name="connsiteY1-336" fmla="*/ 10584 h 649385"/>
              <a:gd name="connsiteX2-337" fmla="*/ 659670 w 660227"/>
              <a:gd name="connsiteY2-338" fmla="*/ 332862 h 649385"/>
              <a:gd name="connsiteX3-339" fmla="*/ 331423 w 660227"/>
              <a:gd name="connsiteY3-340" fmla="*/ 649385 h 649385"/>
              <a:gd name="connsiteX4-341" fmla="*/ 3176 w 660227"/>
              <a:gd name="connsiteY4-342" fmla="*/ 332862 h 649385"/>
              <a:gd name="connsiteX5-343" fmla="*/ 62645 w 660227"/>
              <a:gd name="connsiteY5-344" fmla="*/ 129946 h 649385"/>
              <a:gd name="connsiteX0-345" fmla="*/ 88667 w 660227"/>
              <a:gd name="connsiteY0-346" fmla="*/ 98736 h 653177"/>
              <a:gd name="connsiteX1-347" fmla="*/ 410712 w 660227"/>
              <a:gd name="connsiteY1-348" fmla="*/ 14376 h 653177"/>
              <a:gd name="connsiteX2-349" fmla="*/ 659670 w 660227"/>
              <a:gd name="connsiteY2-350" fmla="*/ 336654 h 653177"/>
              <a:gd name="connsiteX3-351" fmla="*/ 331423 w 660227"/>
              <a:gd name="connsiteY3-352" fmla="*/ 653177 h 653177"/>
              <a:gd name="connsiteX4-353" fmla="*/ 3176 w 660227"/>
              <a:gd name="connsiteY4-354" fmla="*/ 336654 h 653177"/>
              <a:gd name="connsiteX5-355" fmla="*/ 62645 w 660227"/>
              <a:gd name="connsiteY5-356" fmla="*/ 133738 h 653177"/>
              <a:gd name="connsiteX0-357" fmla="*/ 88667 w 660338"/>
              <a:gd name="connsiteY0-358" fmla="*/ 92619 h 647060"/>
              <a:gd name="connsiteX1-359" fmla="*/ 410712 w 660338"/>
              <a:gd name="connsiteY1-360" fmla="*/ 8259 h 647060"/>
              <a:gd name="connsiteX2-361" fmla="*/ 659670 w 660338"/>
              <a:gd name="connsiteY2-362" fmla="*/ 330537 h 647060"/>
              <a:gd name="connsiteX3-363" fmla="*/ 331423 w 660338"/>
              <a:gd name="connsiteY3-364" fmla="*/ 647060 h 647060"/>
              <a:gd name="connsiteX4-365" fmla="*/ 3176 w 660338"/>
              <a:gd name="connsiteY4-366" fmla="*/ 330537 h 647060"/>
              <a:gd name="connsiteX5-367" fmla="*/ 62645 w 660338"/>
              <a:gd name="connsiteY5-368" fmla="*/ 127621 h 647060"/>
              <a:gd name="connsiteX0-369" fmla="*/ 88667 w 660338"/>
              <a:gd name="connsiteY0-370" fmla="*/ 92619 h 647060"/>
              <a:gd name="connsiteX1-371" fmla="*/ 410712 w 660338"/>
              <a:gd name="connsiteY1-372" fmla="*/ 8259 h 647060"/>
              <a:gd name="connsiteX2-373" fmla="*/ 659670 w 660338"/>
              <a:gd name="connsiteY2-374" fmla="*/ 330537 h 647060"/>
              <a:gd name="connsiteX3-375" fmla="*/ 331423 w 660338"/>
              <a:gd name="connsiteY3-376" fmla="*/ 647060 h 647060"/>
              <a:gd name="connsiteX4-377" fmla="*/ 3176 w 660338"/>
              <a:gd name="connsiteY4-378" fmla="*/ 330537 h 647060"/>
              <a:gd name="connsiteX5-379" fmla="*/ 62645 w 660338"/>
              <a:gd name="connsiteY5-380" fmla="*/ 127621 h 647060"/>
              <a:gd name="connsiteX0-381" fmla="*/ 88667 w 660440"/>
              <a:gd name="connsiteY0-382" fmla="*/ 92619 h 647060"/>
              <a:gd name="connsiteX1-383" fmla="*/ 410712 w 660440"/>
              <a:gd name="connsiteY1-384" fmla="*/ 8259 h 647060"/>
              <a:gd name="connsiteX2-385" fmla="*/ 659670 w 660440"/>
              <a:gd name="connsiteY2-386" fmla="*/ 330537 h 647060"/>
              <a:gd name="connsiteX3-387" fmla="*/ 331423 w 660440"/>
              <a:gd name="connsiteY3-388" fmla="*/ 647060 h 647060"/>
              <a:gd name="connsiteX4-389" fmla="*/ 3176 w 660440"/>
              <a:gd name="connsiteY4-390" fmla="*/ 330537 h 647060"/>
              <a:gd name="connsiteX5-391" fmla="*/ 62645 w 660440"/>
              <a:gd name="connsiteY5-392" fmla="*/ 127621 h 647060"/>
              <a:gd name="connsiteX0-393" fmla="*/ 88667 w 660843"/>
              <a:gd name="connsiteY0-394" fmla="*/ 96957 h 651398"/>
              <a:gd name="connsiteX1-395" fmla="*/ 415638 w 660843"/>
              <a:gd name="connsiteY1-396" fmla="*/ 7670 h 651398"/>
              <a:gd name="connsiteX2-397" fmla="*/ 659670 w 660843"/>
              <a:gd name="connsiteY2-398" fmla="*/ 334875 h 651398"/>
              <a:gd name="connsiteX3-399" fmla="*/ 331423 w 660843"/>
              <a:gd name="connsiteY3-400" fmla="*/ 651398 h 651398"/>
              <a:gd name="connsiteX4-401" fmla="*/ 3176 w 660843"/>
              <a:gd name="connsiteY4-402" fmla="*/ 334875 h 651398"/>
              <a:gd name="connsiteX5-403" fmla="*/ 62645 w 660843"/>
              <a:gd name="connsiteY5-404" fmla="*/ 131959 h 651398"/>
              <a:gd name="connsiteX0-405" fmla="*/ 88667 w 660991"/>
              <a:gd name="connsiteY0-406" fmla="*/ 96957 h 651398"/>
              <a:gd name="connsiteX1-407" fmla="*/ 415638 w 660991"/>
              <a:gd name="connsiteY1-408" fmla="*/ 7670 h 651398"/>
              <a:gd name="connsiteX2-409" fmla="*/ 659670 w 660991"/>
              <a:gd name="connsiteY2-410" fmla="*/ 334875 h 651398"/>
              <a:gd name="connsiteX3-411" fmla="*/ 331423 w 660991"/>
              <a:gd name="connsiteY3-412" fmla="*/ 651398 h 651398"/>
              <a:gd name="connsiteX4-413" fmla="*/ 3176 w 660991"/>
              <a:gd name="connsiteY4-414" fmla="*/ 334875 h 651398"/>
              <a:gd name="connsiteX5-415" fmla="*/ 62645 w 660991"/>
              <a:gd name="connsiteY5-416" fmla="*/ 131959 h 651398"/>
              <a:gd name="connsiteX0-417" fmla="*/ 88667 w 659672"/>
              <a:gd name="connsiteY0-418" fmla="*/ 96957 h 651398"/>
              <a:gd name="connsiteX1-419" fmla="*/ 415638 w 659672"/>
              <a:gd name="connsiteY1-420" fmla="*/ 7670 h 651398"/>
              <a:gd name="connsiteX2-421" fmla="*/ 659670 w 659672"/>
              <a:gd name="connsiteY2-422" fmla="*/ 334875 h 651398"/>
              <a:gd name="connsiteX3-423" fmla="*/ 331423 w 659672"/>
              <a:gd name="connsiteY3-424" fmla="*/ 651398 h 651398"/>
              <a:gd name="connsiteX4-425" fmla="*/ 3176 w 659672"/>
              <a:gd name="connsiteY4-426" fmla="*/ 334875 h 651398"/>
              <a:gd name="connsiteX5-427" fmla="*/ 62645 w 659672"/>
              <a:gd name="connsiteY5-428" fmla="*/ 131959 h 651398"/>
              <a:gd name="connsiteX0-429" fmla="*/ 88667 w 660991"/>
              <a:gd name="connsiteY0-430" fmla="*/ 96957 h 651398"/>
              <a:gd name="connsiteX1-431" fmla="*/ 415638 w 660991"/>
              <a:gd name="connsiteY1-432" fmla="*/ 7670 h 651398"/>
              <a:gd name="connsiteX2-433" fmla="*/ 659670 w 660991"/>
              <a:gd name="connsiteY2-434" fmla="*/ 334875 h 651398"/>
              <a:gd name="connsiteX3-435" fmla="*/ 331423 w 660991"/>
              <a:gd name="connsiteY3-436" fmla="*/ 651398 h 651398"/>
              <a:gd name="connsiteX4-437" fmla="*/ 3176 w 660991"/>
              <a:gd name="connsiteY4-438" fmla="*/ 334875 h 651398"/>
              <a:gd name="connsiteX5-439" fmla="*/ 62645 w 660991"/>
              <a:gd name="connsiteY5-440" fmla="*/ 131959 h 651398"/>
              <a:gd name="connsiteX0-441" fmla="*/ 88667 w 660843"/>
              <a:gd name="connsiteY0-442" fmla="*/ 98912 h 653353"/>
              <a:gd name="connsiteX1-443" fmla="*/ 415638 w 660843"/>
              <a:gd name="connsiteY1-444" fmla="*/ 9625 h 653353"/>
              <a:gd name="connsiteX2-445" fmla="*/ 659670 w 660843"/>
              <a:gd name="connsiteY2-446" fmla="*/ 336830 h 653353"/>
              <a:gd name="connsiteX3-447" fmla="*/ 331423 w 660843"/>
              <a:gd name="connsiteY3-448" fmla="*/ 653353 h 653353"/>
              <a:gd name="connsiteX4-449" fmla="*/ 3176 w 660843"/>
              <a:gd name="connsiteY4-450" fmla="*/ 336830 h 653353"/>
              <a:gd name="connsiteX5-451" fmla="*/ 62645 w 660843"/>
              <a:gd name="connsiteY5-452" fmla="*/ 133914 h 653353"/>
              <a:gd name="connsiteX0-453" fmla="*/ 88667 w 660203"/>
              <a:gd name="connsiteY0-454" fmla="*/ 98912 h 653353"/>
              <a:gd name="connsiteX1-455" fmla="*/ 415638 w 660203"/>
              <a:gd name="connsiteY1-456" fmla="*/ 9625 h 653353"/>
              <a:gd name="connsiteX2-457" fmla="*/ 659670 w 660203"/>
              <a:gd name="connsiteY2-458" fmla="*/ 336830 h 653353"/>
              <a:gd name="connsiteX3-459" fmla="*/ 331423 w 660203"/>
              <a:gd name="connsiteY3-460" fmla="*/ 653353 h 653353"/>
              <a:gd name="connsiteX4-461" fmla="*/ 3176 w 660203"/>
              <a:gd name="connsiteY4-462" fmla="*/ 336830 h 653353"/>
              <a:gd name="connsiteX5-463" fmla="*/ 62645 w 660203"/>
              <a:gd name="connsiteY5-464" fmla="*/ 133914 h 653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203" h="653353">
                <a:moveTo>
                  <a:pt x="88667" y="98912"/>
                </a:moveTo>
                <a:cubicBezTo>
                  <a:pt x="160995" y="21905"/>
                  <a:pt x="271208" y="-20178"/>
                  <a:pt x="415638" y="9625"/>
                </a:cubicBezTo>
                <a:cubicBezTo>
                  <a:pt x="560068" y="39428"/>
                  <a:pt x="668779" y="199983"/>
                  <a:pt x="659670" y="336830"/>
                </a:cubicBezTo>
                <a:cubicBezTo>
                  <a:pt x="650561" y="473677"/>
                  <a:pt x="512709" y="653353"/>
                  <a:pt x="331423" y="653353"/>
                </a:cubicBezTo>
                <a:cubicBezTo>
                  <a:pt x="150137" y="653353"/>
                  <a:pt x="14721" y="456654"/>
                  <a:pt x="3176" y="336830"/>
                </a:cubicBezTo>
                <a:cubicBezTo>
                  <a:pt x="-8369" y="217006"/>
                  <a:pt x="11590" y="208728"/>
                  <a:pt x="62645" y="133914"/>
                </a:cubicBezTo>
              </a:path>
            </a:pathLst>
          </a:custGeom>
          <a:noFill/>
          <a:ln w="38100" cap="rnd">
            <a:solidFill>
              <a:srgbClr val="262626"/>
            </a:solidFill>
            <a:prstDash val="solid"/>
            <a:round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3988362" y="4730213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3988362" y="2742039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327193" y="4730213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>
            <a:off x="7327193" y="2742039"/>
            <a:ext cx="676146" cy="717630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rgbClr val="2626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</a:t>
            </a:r>
            <a:endParaRPr lang="zh-CN" altLang="en-US" sz="4400" b="1" dirty="0">
              <a:solidFill>
                <a:srgbClr val="392F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87523" y="2580164"/>
            <a:ext cx="2684043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400" dirty="0">
                <a:solidFill>
                  <a:srgbClr val="392F2F"/>
                </a:solidFill>
              </a:rPr>
              <a:t>初、高中生</a:t>
            </a:r>
            <a:endParaRPr lang="en-US" altLang="zh-CN" sz="2400" dirty="0">
              <a:solidFill>
                <a:srgbClr val="392F2F"/>
              </a:solidFill>
            </a:endParaRPr>
          </a:p>
          <a:p>
            <a:pPr algn="r"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文言文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古诗词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背了吗？</a:t>
            </a:r>
          </a:p>
          <a:p>
            <a:pPr algn="r"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课后单词背了吗？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02602" y="4504296"/>
            <a:ext cx="2684043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400" dirty="0">
                <a:solidFill>
                  <a:srgbClr val="392F2F"/>
                </a:solidFill>
              </a:rPr>
              <a:t>大学生</a:t>
            </a:r>
            <a:endParaRPr lang="en-US" altLang="zh-CN" sz="2400" dirty="0">
              <a:solidFill>
                <a:srgbClr val="392F2F"/>
              </a:solidFill>
            </a:endParaRPr>
          </a:p>
          <a:p>
            <a:pPr algn="r"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专业课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概念记住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吗？</a:t>
            </a:r>
          </a:p>
          <a:p>
            <a:pPr algn="r"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四六级过了吗？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541590" y="2550183"/>
            <a:ext cx="2684043" cy="9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92F2F"/>
                </a:solidFill>
              </a:rPr>
              <a:t>上班族</a:t>
            </a:r>
            <a:endParaRPr lang="en-US" altLang="zh-CN" sz="24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新改的税法说了啥？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各种专业名词是什么意思？</a:t>
            </a:r>
            <a:endParaRPr 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676817" y="4877518"/>
            <a:ext cx="21907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For everyone 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uild="p"/>
      <p:bldP spid="36" grpId="0" build="p"/>
      <p:bldP spid="37" grpId="0" build="p"/>
      <p:bldP spid="38" grpId="0"/>
      <p:bldP spid="38" grpId="1"/>
      <p:bldP spid="3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功能设计</a:t>
            </a:r>
            <a:endParaRPr lang="zh-CN" altLang="en-US" sz="4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697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263265" y="448695"/>
            <a:ext cx="5665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安佛盖特堡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——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功能设计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29194" y="2128603"/>
            <a:ext cx="2955092" cy="4190904"/>
            <a:chOff x="1289955" y="1628061"/>
            <a:chExt cx="3941631" cy="5174701"/>
          </a:xfrm>
        </p:grpSpPr>
        <p:sp>
          <p:nvSpPr>
            <p:cNvPr id="7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9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17" name="任意多边形 16"/>
          <p:cNvSpPr/>
          <p:nvPr/>
        </p:nvSpPr>
        <p:spPr>
          <a:xfrm>
            <a:off x="6973576" y="269584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31"/>
          <p:cNvSpPr/>
          <p:nvPr/>
        </p:nvSpPr>
        <p:spPr>
          <a:xfrm>
            <a:off x="5704744" y="2181374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1.  </a:t>
            </a:r>
            <a:r>
              <a:rPr lang="zh-CN" altLang="en-US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记录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6973576" y="374502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31"/>
          <p:cNvSpPr/>
          <p:nvPr/>
        </p:nvSpPr>
        <p:spPr>
          <a:xfrm>
            <a:off x="5704744" y="3336595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2.  </a:t>
            </a:r>
            <a:r>
              <a:rPr lang="zh-CN" altLang="en-US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复习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6973576" y="4926698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1"/>
          <p:cNvSpPr/>
          <p:nvPr/>
        </p:nvSpPr>
        <p:spPr>
          <a:xfrm>
            <a:off x="5704744" y="4461756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3.  </a:t>
            </a:r>
            <a:r>
              <a:rPr lang="zh-CN" altLang="en-US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统计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6973576" y="619718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31"/>
          <p:cNvSpPr/>
          <p:nvPr/>
        </p:nvSpPr>
        <p:spPr>
          <a:xfrm>
            <a:off x="5704744" y="5644614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4.  </a:t>
            </a:r>
            <a:r>
              <a:rPr lang="zh-CN" altLang="en-US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列表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828855" y="1929922"/>
            <a:ext cx="4585784" cy="74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卡片式记录</a:t>
            </a: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手动输入、拍照识别、语音上传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28855" y="3313743"/>
            <a:ext cx="458578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按艾宾浩森遗忘曲线每日科学复习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828855" y="4461764"/>
            <a:ext cx="458578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遗忘曲线、每日学习情况图等图表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828855" y="5452217"/>
            <a:ext cx="4585784" cy="74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卡片整理</a:t>
            </a: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归档、标星、搜索、分类、过滤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ldLvl="0" animBg="1"/>
      <p:bldP spid="19" grpId="0" animBg="1"/>
      <p:bldP spid="20" grpId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40b3c77-fa4c-4f00-862d-c1f33eb7940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470</Words>
  <Application>Microsoft Office PowerPoint</Application>
  <PresentationFormat>宽屏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Bebas</vt:lpstr>
      <vt:lpstr>方正静蕾简体</vt:lpstr>
      <vt:lpstr>方正兰亭超细黑简体</vt:lpstr>
      <vt:lpstr>方正姚体</vt:lpstr>
      <vt:lpstr>黑体</vt:lpstr>
      <vt:lpstr>华文隶书</vt:lpstr>
      <vt:lpstr>微软雅黑</vt:lpstr>
      <vt:lpstr>Agency FB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手绘论文答辩</dc:title>
  <dc:creator>PC</dc:creator>
  <cp:lastModifiedBy>qingchen zhuhou</cp:lastModifiedBy>
  <cp:revision>84</cp:revision>
  <dcterms:created xsi:type="dcterms:W3CDTF">2017-04-02T11:58:00Z</dcterms:created>
  <dcterms:modified xsi:type="dcterms:W3CDTF">2019-04-10T06:34:24Z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