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9"/>
  </p:notesMasterIdLst>
  <p:sldIdLst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86" r:id="rId16"/>
    <p:sldId id="287" r:id="rId17"/>
    <p:sldId id="288" r:id="rId18"/>
    <p:sldId id="289" r:id="rId19"/>
    <p:sldId id="290" r:id="rId20"/>
    <p:sldId id="277" r:id="rId21"/>
    <p:sldId id="278" r:id="rId22"/>
    <p:sldId id="279" r:id="rId23"/>
    <p:sldId id="282" r:id="rId24"/>
    <p:sldId id="280" r:id="rId25"/>
    <p:sldId id="281" r:id="rId26"/>
    <p:sldId id="274" r:id="rId27"/>
    <p:sldId id="275" r:id="rId28"/>
    <p:sldId id="276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46" r:id="rId44"/>
    <p:sldId id="307" r:id="rId45"/>
    <p:sldId id="309" r:id="rId46"/>
    <p:sldId id="310" r:id="rId47"/>
    <p:sldId id="313" r:id="rId48"/>
    <p:sldId id="312" r:id="rId49"/>
    <p:sldId id="315" r:id="rId50"/>
    <p:sldId id="348" r:id="rId51"/>
    <p:sldId id="347" r:id="rId52"/>
    <p:sldId id="319" r:id="rId53"/>
    <p:sldId id="320" r:id="rId54"/>
    <p:sldId id="321" r:id="rId55"/>
    <p:sldId id="322" r:id="rId56"/>
    <p:sldId id="324" r:id="rId57"/>
    <p:sldId id="326" r:id="rId58"/>
    <p:sldId id="327" r:id="rId59"/>
    <p:sldId id="328" r:id="rId60"/>
    <p:sldId id="330" r:id="rId61"/>
    <p:sldId id="349" r:id="rId62"/>
    <p:sldId id="331" r:id="rId63"/>
    <p:sldId id="332" r:id="rId64"/>
    <p:sldId id="352" r:id="rId65"/>
    <p:sldId id="353" r:id="rId66"/>
    <p:sldId id="354" r:id="rId67"/>
    <p:sldId id="350" r:id="rId68"/>
    <p:sldId id="351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366" r:id="rId81"/>
    <p:sldId id="367" r:id="rId82"/>
    <p:sldId id="368" r:id="rId83"/>
    <p:sldId id="369" r:id="rId84"/>
    <p:sldId id="370" r:id="rId85"/>
    <p:sldId id="371" r:id="rId86"/>
    <p:sldId id="372" r:id="rId87"/>
    <p:sldId id="373" r:id="rId8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1" autoAdjust="0"/>
    <p:restoredTop sz="86058" autoAdjust="0"/>
  </p:normalViewPr>
  <p:slideViewPr>
    <p:cSldViewPr>
      <p:cViewPr varScale="1">
        <p:scale>
          <a:sx n="104" d="100"/>
          <a:sy n="104" d="100"/>
        </p:scale>
        <p:origin x="17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91E3-4DAF-E64A-81A2-0699717CC4D3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00689-642F-0F42-B56B-3E10E7AC07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74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00689-642F-0F42-B56B-3E10E7AC07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73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C900-D304-4AD1-83DF-A328CE20E2D6}" type="datetimeFigureOut">
              <a:rPr lang="pt-BR" smtClean="0"/>
              <a:pPr/>
              <a:t>11/03/2019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C742-2AA3-43F3-89DF-4A9CE0204F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C900-D304-4AD1-83DF-A328CE20E2D6}" type="datetimeFigureOut">
              <a:rPr lang="pt-BR" smtClean="0"/>
              <a:pPr/>
              <a:t>11/03/2019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C742-2AA3-43F3-89DF-4A9CE0204F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C900-D304-4AD1-83DF-A328CE20E2D6}" type="datetimeFigureOut">
              <a:rPr lang="pt-BR" smtClean="0"/>
              <a:pPr/>
              <a:t>11/03/2019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C742-2AA3-43F3-89DF-4A9CE0204F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10047"/>
            <a:ext cx="8229600" cy="4705035"/>
          </a:xfrm>
        </p:spPr>
        <p:txBody>
          <a:bodyPr/>
          <a:lstStyle>
            <a:lvl1pPr algn="just">
              <a:lnSpc>
                <a:spcPct val="150000"/>
              </a:lnSpc>
              <a:buFontTx/>
              <a:buBlip>
                <a:blip r:embed="rId2"/>
              </a:buBlip>
              <a:defRPr/>
            </a:lvl1pPr>
            <a:lvl2pPr algn="just">
              <a:lnSpc>
                <a:spcPct val="150000"/>
              </a:lnSpc>
              <a:buFontTx/>
              <a:buBlip>
                <a:blip r:embed="rId2"/>
              </a:buBlip>
              <a:defRPr/>
            </a:lvl2pPr>
            <a:lvl3pPr algn="just">
              <a:lnSpc>
                <a:spcPct val="150000"/>
              </a:lnSpc>
              <a:buFontTx/>
              <a:buBlip>
                <a:blip r:embed="rId2"/>
              </a:buBlip>
              <a:defRPr/>
            </a:lvl3pPr>
            <a:lvl4pPr algn="just">
              <a:lnSpc>
                <a:spcPct val="150000"/>
              </a:lnSpc>
              <a:buFontTx/>
              <a:buBlip>
                <a:blip r:embed="rId2"/>
              </a:buBlip>
              <a:defRPr/>
            </a:lvl4pPr>
            <a:lvl5pPr algn="just">
              <a:lnSpc>
                <a:spcPct val="150000"/>
              </a:lnSpc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grpSp>
        <p:nvGrpSpPr>
          <p:cNvPr id="2" name="Grupo 25"/>
          <p:cNvGrpSpPr/>
          <p:nvPr userDrawn="1"/>
        </p:nvGrpSpPr>
        <p:grpSpPr>
          <a:xfrm>
            <a:off x="75653" y="78430"/>
            <a:ext cx="7853933" cy="1440000"/>
            <a:chOff x="75653" y="78430"/>
            <a:chExt cx="7853933" cy="1440000"/>
          </a:xfrm>
        </p:grpSpPr>
        <p:sp>
          <p:nvSpPr>
            <p:cNvPr id="8" name="Retângulo de cantos arredondados 7"/>
            <p:cNvSpPr/>
            <p:nvPr/>
          </p:nvSpPr>
          <p:spPr>
            <a:xfrm>
              <a:off x="228884" y="688420"/>
              <a:ext cx="1353156" cy="168812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</a:endParaRPr>
            </a:p>
          </p:txBody>
        </p:sp>
        <p:sp>
          <p:nvSpPr>
            <p:cNvPr id="9" name="Retângulo de cantos arredondados 8"/>
            <p:cNvSpPr/>
            <p:nvPr/>
          </p:nvSpPr>
          <p:spPr>
            <a:xfrm rot="5400000">
              <a:off x="-565971" y="720054"/>
              <a:ext cx="1440000" cy="156752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</a:endParaRPr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1213934" y="321761"/>
              <a:ext cx="6715652" cy="935963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upo 18"/>
          <p:cNvGrpSpPr/>
          <p:nvPr userDrawn="1"/>
        </p:nvGrpSpPr>
        <p:grpSpPr>
          <a:xfrm>
            <a:off x="7358082" y="5911401"/>
            <a:ext cx="717897" cy="878236"/>
            <a:chOff x="2236764" y="1069145"/>
            <a:chExt cx="1449618" cy="1904189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4" name="Retângulo de cantos arredondados 13"/>
            <p:cNvSpPr/>
            <p:nvPr/>
          </p:nvSpPr>
          <p:spPr>
            <a:xfrm>
              <a:off x="2285984" y="2071678"/>
              <a:ext cx="414334" cy="414334"/>
            </a:xfrm>
            <a:prstGeom prst="roundRect">
              <a:avLst/>
            </a:prstGeom>
            <a:ln w="28575"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</a:endParaRPr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2300052" y="1586778"/>
              <a:ext cx="414334" cy="414334"/>
            </a:xfrm>
            <a:prstGeom prst="roundRect">
              <a:avLst/>
            </a:prstGeom>
            <a:ln w="28575"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</a:endParaRPr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2285984" y="2559000"/>
              <a:ext cx="414334" cy="414334"/>
            </a:xfrm>
            <a:prstGeom prst="roundRect">
              <a:avLst/>
            </a:prstGeom>
            <a:ln w="28575"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2236764" y="1069145"/>
              <a:ext cx="519825" cy="474105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</a:endParaRPr>
            </a:p>
          </p:txBody>
        </p:sp>
        <p:sp>
          <p:nvSpPr>
            <p:cNvPr id="18" name="Retângulo de cantos arredondados 17"/>
            <p:cNvSpPr/>
            <p:nvPr/>
          </p:nvSpPr>
          <p:spPr>
            <a:xfrm>
              <a:off x="2786276" y="2056512"/>
              <a:ext cx="414334" cy="414334"/>
            </a:xfrm>
            <a:prstGeom prst="roundRect">
              <a:avLst/>
            </a:prstGeom>
            <a:ln w="28575"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</a:endParaRPr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2800344" y="1571612"/>
              <a:ext cx="414334" cy="414334"/>
            </a:xfrm>
            <a:prstGeom prst="roundRect">
              <a:avLst/>
            </a:prstGeom>
            <a:ln w="28575"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</a:endParaRPr>
            </a:p>
          </p:txBody>
        </p:sp>
        <p:sp>
          <p:nvSpPr>
            <p:cNvPr id="20" name="Retângulo de cantos arredondados 19"/>
            <p:cNvSpPr/>
            <p:nvPr/>
          </p:nvSpPr>
          <p:spPr>
            <a:xfrm>
              <a:off x="2786276" y="2543834"/>
              <a:ext cx="414334" cy="414334"/>
            </a:xfrm>
            <a:prstGeom prst="roundRect">
              <a:avLst/>
            </a:prstGeom>
            <a:ln w="28575"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</a:endParaRPr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2800344" y="1107378"/>
              <a:ext cx="414334" cy="414334"/>
            </a:xfrm>
            <a:prstGeom prst="roundRect">
              <a:avLst/>
            </a:prstGeom>
            <a:ln w="28575"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</a:endParaRPr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3272048" y="2043542"/>
              <a:ext cx="414334" cy="414334"/>
            </a:xfrm>
            <a:prstGeom prst="roundRect">
              <a:avLst/>
            </a:prstGeom>
            <a:ln w="28575"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</a:endParaRPr>
            </a:p>
          </p:txBody>
        </p:sp>
        <p:sp>
          <p:nvSpPr>
            <p:cNvPr id="23" name="Retângulo de cantos arredondados 22"/>
            <p:cNvSpPr/>
            <p:nvPr/>
          </p:nvSpPr>
          <p:spPr>
            <a:xfrm>
              <a:off x="3272048" y="1114848"/>
              <a:ext cx="414334" cy="414334"/>
            </a:xfrm>
            <a:prstGeom prst="roundRect">
              <a:avLst/>
            </a:prstGeom>
            <a:ln w="28575"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CaixaDeTexto 12"/>
          <p:cNvSpPr txBox="1"/>
          <p:nvPr userDrawn="1"/>
        </p:nvSpPr>
        <p:spPr>
          <a:xfrm>
            <a:off x="8052541" y="6360389"/>
            <a:ext cx="1170046" cy="484748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pt-BR" sz="850" b="1" dirty="0">
                <a:solidFill>
                  <a:prstClr val="black"/>
                </a:solidFill>
              </a:rPr>
              <a:t>INSTITUTO FEDERAL</a:t>
            </a:r>
          </a:p>
          <a:p>
            <a:r>
              <a:rPr lang="pt-BR" sz="850" b="1" dirty="0">
                <a:solidFill>
                  <a:srgbClr val="92D050"/>
                </a:solidFill>
              </a:rPr>
              <a:t>TOCANTINS</a:t>
            </a:r>
          </a:p>
          <a:p>
            <a:r>
              <a:rPr lang="pt-BR" sz="850" b="1" dirty="0">
                <a:solidFill>
                  <a:srgbClr val="92D050"/>
                </a:solidFill>
              </a:rPr>
              <a:t>Campus </a:t>
            </a:r>
            <a:r>
              <a:rPr lang="pt-BR" sz="850" b="1" baseline="0" dirty="0">
                <a:solidFill>
                  <a:srgbClr val="92D050"/>
                </a:solidFill>
              </a:rPr>
              <a:t> </a:t>
            </a:r>
            <a:r>
              <a:rPr lang="pt-BR" sz="850" b="1" baseline="0" dirty="0" err="1">
                <a:solidFill>
                  <a:srgbClr val="92D050"/>
                </a:solidFill>
              </a:rPr>
              <a:t>Araguatins</a:t>
            </a:r>
            <a:endParaRPr lang="pt-BR" sz="850" b="1" dirty="0">
              <a:solidFill>
                <a:srgbClr val="92D050"/>
              </a:solidFill>
            </a:endParaRPr>
          </a:p>
        </p:txBody>
      </p:sp>
      <p:sp>
        <p:nvSpPr>
          <p:cNvPr id="24" name="Retângulo de cantos arredondados 23"/>
          <p:cNvSpPr/>
          <p:nvPr userDrawn="1"/>
        </p:nvSpPr>
        <p:spPr>
          <a:xfrm>
            <a:off x="70337" y="6429396"/>
            <a:ext cx="7160456" cy="33716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Programação</a:t>
            </a:r>
            <a:r>
              <a:rPr lang="pt-BR" sz="1600" b="1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Orientada a Objetos</a:t>
            </a:r>
            <a:r>
              <a:rPr lang="pt-BR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 userDrawn="1">
            <p:ph type="sldNum" sz="quarter" idx="12"/>
          </p:nvPr>
        </p:nvSpPr>
        <p:spPr>
          <a:xfrm>
            <a:off x="39812" y="6407866"/>
            <a:ext cx="500066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A90A1140-5D15-4588-8C9B-76A1FA9A4432}" type="slidenum">
              <a:rPr lang="pt-BR" smtClean="0">
                <a:solidFill>
                  <a:prstClr val="white"/>
                </a:solidFill>
              </a:rPr>
              <a:pPr/>
              <a:t>‹nº›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25" name="Título 24"/>
          <p:cNvSpPr>
            <a:spLocks noGrp="1"/>
          </p:cNvSpPr>
          <p:nvPr userDrawn="1">
            <p:ph type="title"/>
          </p:nvPr>
        </p:nvSpPr>
        <p:spPr>
          <a:xfrm>
            <a:off x="1142976" y="274638"/>
            <a:ext cx="6786610" cy="1011222"/>
          </a:xfrm>
        </p:spPr>
        <p:txBody>
          <a:bodyPr>
            <a:noAutofit/>
          </a:bodyPr>
          <a:lstStyle>
            <a:lvl1pPr>
              <a:defRPr sz="4000" b="1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51D507-5649-42F8-9D43-D3C2DC580786}" type="datetime1">
              <a:rPr lang="pt-BR">
                <a:solidFill>
                  <a:prstClr val="black"/>
                </a:solidFill>
              </a:rPr>
              <a:pPr/>
              <a:t>11/03/2019</a:t>
            </a:fld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0A1140-5D15-4588-8C9B-76A1FA9A4432}" type="slidenum">
              <a:rPr lang="pt-BR">
                <a:solidFill>
                  <a:prstClr val="black"/>
                </a:solidFill>
              </a:rPr>
              <a:pPr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C900-D304-4AD1-83DF-A328CE20E2D6}" type="datetimeFigureOut">
              <a:rPr lang="pt-BR" smtClean="0"/>
              <a:pPr/>
              <a:t>11/03/2019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C742-2AA3-43F3-89DF-4A9CE0204F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C900-D304-4AD1-83DF-A328CE20E2D6}" type="datetimeFigureOut">
              <a:rPr lang="pt-BR" smtClean="0"/>
              <a:pPr/>
              <a:t>11/03/2019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C742-2AA3-43F3-89DF-4A9CE0204F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C900-D304-4AD1-83DF-A328CE20E2D6}" type="datetimeFigureOut">
              <a:rPr lang="pt-BR" smtClean="0"/>
              <a:pPr/>
              <a:t>11/03/2019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C742-2AA3-43F3-89DF-4A9CE0204F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C900-D304-4AD1-83DF-A328CE20E2D6}" type="datetimeFigureOut">
              <a:rPr lang="pt-BR" smtClean="0"/>
              <a:pPr/>
              <a:t>11/03/2019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C742-2AA3-43F3-89DF-4A9CE0204F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C900-D304-4AD1-83DF-A328CE20E2D6}" type="datetimeFigureOut">
              <a:rPr lang="pt-BR" smtClean="0"/>
              <a:pPr/>
              <a:t>11/03/2019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C742-2AA3-43F3-89DF-4A9CE0204F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C900-D304-4AD1-83DF-A328CE20E2D6}" type="datetimeFigureOut">
              <a:rPr lang="pt-BR" smtClean="0"/>
              <a:pPr/>
              <a:t>11/03/2019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C742-2AA3-43F3-89DF-4A9CE0204F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C900-D304-4AD1-83DF-A328CE20E2D6}" type="datetimeFigureOut">
              <a:rPr lang="pt-BR" smtClean="0"/>
              <a:pPr/>
              <a:t>11/03/2019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C742-2AA3-43F3-89DF-4A9CE0204F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C900-D304-4AD1-83DF-A328CE20E2D6}" type="datetimeFigureOut">
              <a:rPr lang="pt-BR" smtClean="0"/>
              <a:pPr/>
              <a:t>11/03/2019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C742-2AA3-43F3-89DF-4A9CE0204F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3C900-D304-4AD1-83DF-A328CE20E2D6}" type="datetimeFigureOut">
              <a:rPr lang="pt-BR" smtClean="0"/>
              <a:pPr/>
              <a:t>11/03/2019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7C742-2AA3-43F3-89DF-4A9CE0204F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20"/>
          <p:cNvGrpSpPr/>
          <p:nvPr/>
        </p:nvGrpSpPr>
        <p:grpSpPr>
          <a:xfrm>
            <a:off x="71406" y="71438"/>
            <a:ext cx="6044094" cy="2128277"/>
            <a:chOff x="2214546" y="1928802"/>
            <a:chExt cx="7046879" cy="2733152"/>
          </a:xfrm>
        </p:grpSpPr>
        <p:grpSp>
          <p:nvGrpSpPr>
            <p:cNvPr id="3" name="Grupo 18"/>
            <p:cNvGrpSpPr/>
            <p:nvPr/>
          </p:nvGrpSpPr>
          <p:grpSpPr>
            <a:xfrm>
              <a:off x="2214546" y="1928802"/>
              <a:ext cx="1906608" cy="2431293"/>
              <a:chOff x="2236764" y="1069145"/>
              <a:chExt cx="1449618" cy="1904189"/>
            </a:xfrm>
          </p:grpSpPr>
          <p:sp>
            <p:nvSpPr>
              <p:cNvPr id="4" name="Retângulo de cantos arredondados 3"/>
              <p:cNvSpPr/>
              <p:nvPr/>
            </p:nvSpPr>
            <p:spPr>
              <a:xfrm>
                <a:off x="2285984" y="2071678"/>
                <a:ext cx="414334" cy="41433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Retângulo de cantos arredondados 4"/>
              <p:cNvSpPr/>
              <p:nvPr/>
            </p:nvSpPr>
            <p:spPr>
              <a:xfrm>
                <a:off x="2300052" y="1586778"/>
                <a:ext cx="414334" cy="41433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2285984" y="2559000"/>
                <a:ext cx="414334" cy="41433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2236764" y="1069145"/>
                <a:ext cx="519825" cy="47410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2786276" y="2056512"/>
                <a:ext cx="414334" cy="41433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2800344" y="1571612"/>
                <a:ext cx="414334" cy="41433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>
                <a:off x="2786276" y="2543834"/>
                <a:ext cx="414334" cy="41433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2800344" y="1107378"/>
                <a:ext cx="414334" cy="41433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>
                <a:off x="3272048" y="2043542"/>
                <a:ext cx="414334" cy="41433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Retângulo de cantos arredondados 13"/>
              <p:cNvSpPr/>
              <p:nvPr/>
            </p:nvSpPr>
            <p:spPr>
              <a:xfrm>
                <a:off x="3272048" y="1114848"/>
                <a:ext cx="414334" cy="41433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0" name="CaixaDeTexto 19"/>
            <p:cNvSpPr txBox="1"/>
            <p:nvPr/>
          </p:nvSpPr>
          <p:spPr>
            <a:xfrm>
              <a:off x="4127930" y="3120481"/>
              <a:ext cx="5133495" cy="1541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INSTITUTO FEDERAL DE</a:t>
              </a:r>
            </a:p>
            <a:p>
              <a:r>
                <a:rPr lang="pt-BR" b="1" dirty="0"/>
                <a:t>EDUCAÇÃO, CIÊNCIA E TECNOLOGIA</a:t>
              </a:r>
            </a:p>
            <a:p>
              <a:r>
                <a:rPr lang="pt-BR" b="1" dirty="0">
                  <a:solidFill>
                    <a:srgbClr val="92D050"/>
                  </a:solidFill>
                </a:rPr>
                <a:t>TOCANTINS</a:t>
              </a:r>
            </a:p>
            <a:p>
              <a:r>
                <a:rPr lang="pt-BR" b="1" dirty="0">
                  <a:solidFill>
                    <a:srgbClr val="92D050"/>
                  </a:solidFill>
                </a:rPr>
                <a:t>Campus </a:t>
              </a:r>
              <a:r>
                <a:rPr lang="pt-BR" b="1" dirty="0" err="1">
                  <a:solidFill>
                    <a:srgbClr val="92D050"/>
                  </a:solidFill>
                </a:rPr>
                <a:t>Araguatins</a:t>
              </a:r>
              <a:endParaRPr lang="pt-BR" b="1" dirty="0">
                <a:solidFill>
                  <a:srgbClr val="92D050"/>
                </a:solidFill>
              </a:endParaRPr>
            </a:p>
          </p:txBody>
        </p:sp>
      </p:grpSp>
      <p:sp>
        <p:nvSpPr>
          <p:cNvPr id="23" name="CaixaDeTexto 22"/>
          <p:cNvSpPr txBox="1"/>
          <p:nvPr/>
        </p:nvSpPr>
        <p:spPr>
          <a:xfrm>
            <a:off x="683568" y="3284984"/>
            <a:ext cx="7789888" cy="738664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pt-BR" sz="4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Programação Orientada a Objetos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2724502" y="5340577"/>
            <a:ext cx="3535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err="1"/>
              <a:t>Ancelmo</a:t>
            </a:r>
            <a:r>
              <a:rPr lang="pt-BR" sz="2400" b="1" dirty="0"/>
              <a:t> Castro</a:t>
            </a:r>
          </a:p>
          <a:p>
            <a:pPr algn="ctr"/>
            <a:r>
              <a:rPr lang="pt-BR" sz="2400" b="1" dirty="0"/>
              <a:t>audioespacial@gmail.com</a:t>
            </a:r>
          </a:p>
        </p:txBody>
      </p:sp>
      <p:sp>
        <p:nvSpPr>
          <p:cNvPr id="25" name="Espaço Reservado para Número de Slid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6500826" y="6357958"/>
            <a:ext cx="428628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8286776" y="6286520"/>
            <a:ext cx="571504" cy="5714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algoritmo computacional: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>
                <a:solidFill>
                  <a:prstClr val="white"/>
                </a:solidFill>
              </a:rPr>
              <a:pPr/>
              <a:t>10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Continuação…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500034" y="2349305"/>
            <a:ext cx="7716402" cy="35085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charset="0"/>
              <a:buNone/>
            </a:pPr>
            <a:r>
              <a:rPr lang="pt-BR" sz="3200" b="1" u="sng" dirty="0">
                <a:solidFill>
                  <a:prstClr val="black"/>
                </a:solidFill>
              </a:rPr>
              <a:t>Algoritmo para cálculo da média de notas</a:t>
            </a:r>
          </a:p>
          <a:p>
            <a:pPr algn="ctr">
              <a:buFont typeface="Arial" charset="0"/>
              <a:buNone/>
            </a:pPr>
            <a:endParaRPr lang="pt-BR" sz="800" b="1" u="sng" dirty="0">
              <a:solidFill>
                <a:prstClr val="black"/>
              </a:solidFill>
            </a:endParaRPr>
          </a:p>
          <a:p>
            <a:pPr algn="ctr">
              <a:buFontTx/>
              <a:buChar char="-"/>
            </a:pPr>
            <a:r>
              <a:rPr lang="pt-BR" sz="2700" dirty="0">
                <a:solidFill>
                  <a:prstClr val="black"/>
                </a:solidFill>
              </a:rPr>
              <a:t> Informe a 1ª nota do aluno</a:t>
            </a:r>
          </a:p>
          <a:p>
            <a:pPr algn="ctr">
              <a:buFontTx/>
              <a:buChar char="-"/>
            </a:pPr>
            <a:r>
              <a:rPr lang="pt-BR" sz="2700" dirty="0">
                <a:solidFill>
                  <a:prstClr val="black"/>
                </a:solidFill>
              </a:rPr>
              <a:t> Informe a 2ª nota do aluno</a:t>
            </a:r>
          </a:p>
          <a:p>
            <a:pPr algn="ctr">
              <a:buFontTx/>
              <a:buChar char="-"/>
            </a:pPr>
            <a:r>
              <a:rPr lang="pt-BR" sz="2700" dirty="0">
                <a:solidFill>
                  <a:prstClr val="black"/>
                </a:solidFill>
              </a:rPr>
              <a:t> Informe a 3ª nota do aluno</a:t>
            </a:r>
          </a:p>
          <a:p>
            <a:pPr algn="ctr">
              <a:buFontTx/>
              <a:buChar char="-"/>
            </a:pPr>
            <a:r>
              <a:rPr lang="pt-BR" sz="2700" dirty="0">
                <a:solidFill>
                  <a:prstClr val="black"/>
                </a:solidFill>
              </a:rPr>
              <a:t> Informe a 4ª nota do aluno</a:t>
            </a:r>
          </a:p>
          <a:p>
            <a:pPr algn="ctr">
              <a:buFontTx/>
              <a:buChar char="-"/>
            </a:pPr>
            <a:r>
              <a:rPr lang="pt-BR" sz="2700" dirty="0">
                <a:solidFill>
                  <a:prstClr val="black"/>
                </a:solidFill>
              </a:rPr>
              <a:t> Some todas as notas e divida o resultado por 4</a:t>
            </a:r>
          </a:p>
          <a:p>
            <a:pPr algn="ctr">
              <a:buFontTx/>
              <a:buChar char="-"/>
            </a:pPr>
            <a:r>
              <a:rPr lang="pt-BR" sz="2700" dirty="0">
                <a:solidFill>
                  <a:prstClr val="black"/>
                </a:solidFill>
              </a:rPr>
              <a:t> Mostre o resultado da divisão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Conceito:</a:t>
            </a:r>
          </a:p>
          <a:p>
            <a:pPr lvl="1"/>
            <a:r>
              <a:rPr lang="pt-BR" dirty="0"/>
              <a:t>É uma situação a ser resolvida, ou seja, é a representação que um sistema cognitivo humano ou artificial constrói a partir de uma tarefa, antes mesmo de determinar o processo para resolvê-la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>
                <a:solidFill>
                  <a:prstClr val="white"/>
                </a:solidFill>
              </a:rPr>
              <a:pPr/>
              <a:t>11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1643042" y="5000636"/>
            <a:ext cx="5857916" cy="8572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charset="0"/>
              <a:buNone/>
            </a:pPr>
            <a:r>
              <a:rPr lang="pt-BR" sz="2800" b="1" dirty="0">
                <a:solidFill>
                  <a:prstClr val="black"/>
                </a:solidFill>
              </a:rPr>
              <a:t>Problema → Instrumento → Solução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problema pode ser resolvido com:</a:t>
            </a:r>
          </a:p>
          <a:p>
            <a:pPr lvl="1"/>
            <a:r>
              <a:rPr lang="pt-BR" dirty="0"/>
              <a:t>Um lápis e papel (procedimento manual)</a:t>
            </a:r>
          </a:p>
          <a:p>
            <a:pPr lvl="1"/>
            <a:r>
              <a:rPr lang="pt-BR" dirty="0"/>
              <a:t>Usando calculadora (procedimento mecânico)</a:t>
            </a:r>
          </a:p>
          <a:p>
            <a:pPr lvl="1"/>
            <a:r>
              <a:rPr lang="pt-BR" dirty="0"/>
              <a:t>Um computador (procedimento eletrônico)</a:t>
            </a:r>
          </a:p>
          <a:p>
            <a:r>
              <a:rPr lang="pt-BR" dirty="0"/>
              <a:t>Em cada uma das etapas são exigidas formas distintas de resolução do problema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>
                <a:solidFill>
                  <a:prstClr val="white"/>
                </a:solidFill>
              </a:rPr>
              <a:pPr/>
              <a:t>12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de problemas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 solução de problemas via computador (algoritmos computacionais) tem-se a representação:</a:t>
            </a:r>
          </a:p>
          <a:p>
            <a:pPr lvl="1"/>
            <a:r>
              <a:rPr lang="pt-BR" dirty="0"/>
              <a:t>Textual (português coloquial e pseudocódigo)</a:t>
            </a:r>
          </a:p>
          <a:p>
            <a:pPr lvl="1"/>
            <a:r>
              <a:rPr lang="pt-BR" dirty="0"/>
              <a:t>Gráfica (diagrama de blocos e de </a:t>
            </a:r>
            <a:r>
              <a:rPr lang="pt-BR" dirty="0" err="1"/>
              <a:t>Chapin</a:t>
            </a:r>
            <a:r>
              <a:rPr lang="pt-BR" dirty="0"/>
              <a:t>)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>
                <a:solidFill>
                  <a:prstClr val="white"/>
                </a:solidFill>
              </a:rPr>
              <a:pPr/>
              <a:t>13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Estas representações, apesar de menos puros, são mais naturais e fáceis de usar</a:t>
            </a:r>
          </a:p>
          <a:p>
            <a:r>
              <a:rPr lang="pt-BR" dirty="0"/>
              <a:t>Dificuldades: a </a:t>
            </a:r>
            <a:r>
              <a:rPr lang="pt-BR" dirty="0" err="1"/>
              <a:t>ambiguidade</a:t>
            </a:r>
            <a:endParaRPr lang="pt-BR" dirty="0"/>
          </a:p>
          <a:p>
            <a:pPr lvl="1"/>
            <a:r>
              <a:rPr lang="pt-BR" dirty="0"/>
              <a:t>“O pregador foi grampeado durante o conserto”</a:t>
            </a:r>
          </a:p>
          <a:p>
            <a:pPr lvl="1"/>
            <a:r>
              <a:rPr lang="pt-BR" dirty="0"/>
              <a:t>O computador é desprovido do raciocínio necessário para interpretar a frase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>
                <a:solidFill>
                  <a:prstClr val="white"/>
                </a:solidFill>
              </a:rPr>
              <a:pPr/>
              <a:t>14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textuais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Português coloquial (descrição narrativa)</a:t>
            </a:r>
          </a:p>
          <a:p>
            <a:pPr lvl="1"/>
            <a:r>
              <a:rPr lang="pt-BR" dirty="0"/>
              <a:t>Os algoritmos são expressos diretamente em linguagem natural</a:t>
            </a:r>
          </a:p>
          <a:p>
            <a:pPr lvl="1"/>
            <a:r>
              <a:rPr lang="pt-BR" dirty="0"/>
              <a:t>Vantagem: o conhecimento da língua portuguesa</a:t>
            </a:r>
          </a:p>
          <a:p>
            <a:pPr lvl="1"/>
            <a:r>
              <a:rPr lang="pt-BR" dirty="0"/>
              <a:t>Desvantagens: imprecisão, pouca confiabilidade e a extensão</a:t>
            </a:r>
          </a:p>
          <a:p>
            <a:pPr lvl="1"/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>
                <a:solidFill>
                  <a:prstClr val="white"/>
                </a:solidFill>
              </a:rPr>
              <a:pPr/>
              <a:t>15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pPr lvl="1"/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>
                <a:solidFill>
                  <a:prstClr val="white"/>
                </a:solidFill>
              </a:rPr>
              <a:pPr/>
              <a:t>16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Continuação…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0092" y="2738438"/>
            <a:ext cx="7215238" cy="237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Pseudocódigo:</a:t>
            </a:r>
          </a:p>
          <a:p>
            <a:pPr lvl="1"/>
            <a:r>
              <a:rPr lang="pt-BR" dirty="0"/>
              <a:t>Também conhecido como </a:t>
            </a:r>
            <a:r>
              <a:rPr lang="pt-BR" dirty="0" err="1"/>
              <a:t>Portugol</a:t>
            </a:r>
            <a:endParaRPr lang="pt-BR" dirty="0"/>
          </a:p>
          <a:p>
            <a:pPr lvl="1"/>
            <a:r>
              <a:rPr lang="pt-BR" dirty="0"/>
              <a:t>“Falso código”</a:t>
            </a:r>
          </a:p>
          <a:p>
            <a:pPr lvl="1"/>
            <a:r>
              <a:rPr lang="pt-BR" dirty="0"/>
              <a:t>Não existe um formalismo rígido de como deve ser escrito o algoritmo</a:t>
            </a:r>
          </a:p>
          <a:p>
            <a:pPr lvl="1"/>
            <a:r>
              <a:rPr lang="pt-BR" dirty="0"/>
              <a:t>Uma das formas de representação de algoritmo mais utilizada atualmente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>
                <a:solidFill>
                  <a:prstClr val="white"/>
                </a:solidFill>
              </a:rPr>
              <a:pPr/>
              <a:t>17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pPr lvl="1">
              <a:buNone/>
            </a:pP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>
                <a:solidFill>
                  <a:prstClr val="white"/>
                </a:solidFill>
              </a:rPr>
              <a:pPr/>
              <a:t>18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Continuação…</a:t>
            </a:r>
          </a:p>
        </p:txBody>
      </p:sp>
      <p:sp>
        <p:nvSpPr>
          <p:cNvPr id="6" name="Retângulo 5"/>
          <p:cNvSpPr/>
          <p:nvPr/>
        </p:nvSpPr>
        <p:spPr>
          <a:xfrm>
            <a:off x="2714644" y="2428868"/>
            <a:ext cx="37147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ALGORITMO</a:t>
            </a:r>
            <a:r>
              <a:rPr lang="pt-BR" sz="2400" dirty="0"/>
              <a:t> Média</a:t>
            </a:r>
          </a:p>
          <a:p>
            <a:r>
              <a:rPr lang="pt-BR" sz="2400" b="1" dirty="0"/>
              <a:t>VAR</a:t>
            </a:r>
          </a:p>
          <a:p>
            <a:r>
              <a:rPr lang="pt-BR" sz="2400" dirty="0"/>
              <a:t>      n1, n2, n3, m: </a:t>
            </a:r>
            <a:r>
              <a:rPr lang="pt-BR" sz="2400" b="1" dirty="0"/>
              <a:t>REAL</a:t>
            </a:r>
          </a:p>
          <a:p>
            <a:r>
              <a:rPr lang="pt-BR" sz="2400" b="1" dirty="0"/>
              <a:t>INICIO</a:t>
            </a:r>
          </a:p>
          <a:p>
            <a:r>
              <a:rPr lang="pt-BR" sz="2400" dirty="0"/>
              <a:t>      </a:t>
            </a:r>
            <a:r>
              <a:rPr lang="pt-BR" sz="2400" b="1" dirty="0"/>
              <a:t>LEIA</a:t>
            </a:r>
            <a:r>
              <a:rPr lang="pt-BR" sz="2400" dirty="0"/>
              <a:t> n1</a:t>
            </a:r>
          </a:p>
          <a:p>
            <a:r>
              <a:rPr lang="pt-BR" sz="2400" dirty="0"/>
              <a:t>      </a:t>
            </a:r>
            <a:r>
              <a:rPr lang="pt-BR" sz="2400" b="1" dirty="0"/>
              <a:t>LEIA</a:t>
            </a:r>
            <a:r>
              <a:rPr lang="pt-BR" sz="2400" dirty="0"/>
              <a:t> n2</a:t>
            </a:r>
          </a:p>
          <a:p>
            <a:r>
              <a:rPr lang="pt-BR" sz="2400" dirty="0"/>
              <a:t>      </a:t>
            </a:r>
            <a:r>
              <a:rPr lang="pt-BR" sz="2400" b="1" dirty="0"/>
              <a:t>LEIA</a:t>
            </a:r>
            <a:r>
              <a:rPr lang="pt-BR" sz="2400" dirty="0"/>
              <a:t> n3</a:t>
            </a:r>
          </a:p>
          <a:p>
            <a:r>
              <a:rPr lang="pt-BR" sz="2400" dirty="0"/>
              <a:t>      m&lt;-(n1+n2+n3)/3</a:t>
            </a:r>
          </a:p>
          <a:p>
            <a:r>
              <a:rPr lang="pt-BR" sz="2400" dirty="0"/>
              <a:t>      </a:t>
            </a:r>
            <a:r>
              <a:rPr lang="pt-BR" sz="2400" b="1" dirty="0"/>
              <a:t>ESCREVA</a:t>
            </a:r>
            <a:r>
              <a:rPr lang="pt-BR" sz="2400" dirty="0"/>
              <a:t> m</a:t>
            </a:r>
          </a:p>
          <a:p>
            <a:r>
              <a:rPr lang="pt-BR" sz="2400" b="1" dirty="0"/>
              <a:t>FIM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369367"/>
            <a:ext cx="8229600" cy="470503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São mais puras por serem mais fiéis ao raciocínio original</a:t>
            </a:r>
          </a:p>
          <a:p>
            <a:pPr lvl="1"/>
            <a:r>
              <a:rPr lang="pt-BR" dirty="0"/>
              <a:t>Substituem uma série de palavras por uma convenção de desenhos</a:t>
            </a:r>
          </a:p>
          <a:p>
            <a:pPr lvl="1"/>
            <a:r>
              <a:rPr lang="pt-BR" dirty="0"/>
              <a:t>Dificuldades: conhecimento das convenções gráficas, maior trabalho em desenhar que escrever textos e as alterações no desenho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>
                <a:solidFill>
                  <a:prstClr val="white"/>
                </a:solidFill>
              </a:rPr>
              <a:pPr/>
              <a:t>19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gráficas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Essencial para o desenvolvimento de sistemas</a:t>
            </a:r>
          </a:p>
          <a:p>
            <a:r>
              <a:rPr lang="pt-BR" dirty="0"/>
              <a:t>Permite definir a sequência lógica para a execução das atividades;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>
                <a:solidFill>
                  <a:prstClr val="white"/>
                </a:solidFill>
              </a:rPr>
              <a:pPr/>
              <a:t>2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E INFORMÁTICA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Diagrama de blocos:</a:t>
            </a:r>
          </a:p>
          <a:p>
            <a:pPr lvl="1"/>
            <a:r>
              <a:rPr lang="pt-BR" dirty="0"/>
              <a:t>Representação gráfica onde formas geométricas diferentes implicam ações</a:t>
            </a:r>
          </a:p>
          <a:p>
            <a:pPr lvl="1"/>
            <a:r>
              <a:rPr lang="pt-BR" dirty="0"/>
              <a:t>Forma padronizada e eficaz para representar os passos lógicos de um processamento</a:t>
            </a:r>
          </a:p>
          <a:p>
            <a:pPr lvl="1"/>
            <a:r>
              <a:rPr lang="pt-BR" dirty="0"/>
              <a:t>Facilitar, usando símbolos, a visualização dos passos lógicos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>
                <a:solidFill>
                  <a:prstClr val="white"/>
                </a:solidFill>
              </a:rPr>
              <a:pPr/>
              <a:t>20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Continuação…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>
                <a:solidFill>
                  <a:prstClr val="white"/>
                </a:solidFill>
              </a:rPr>
              <a:pPr/>
              <a:t>21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500174"/>
            <a:ext cx="6205554" cy="470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>
                <a:solidFill>
                  <a:prstClr val="white"/>
                </a:solidFill>
              </a:rPr>
              <a:pPr/>
              <a:t>22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Continuação…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7" y="2134895"/>
            <a:ext cx="3157552" cy="422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Diagrama de </a:t>
            </a:r>
            <a:r>
              <a:rPr lang="pt-BR" dirty="0" err="1"/>
              <a:t>Chapin</a:t>
            </a:r>
            <a:endParaRPr lang="pt-BR" dirty="0"/>
          </a:p>
          <a:p>
            <a:pPr lvl="1"/>
            <a:r>
              <a:rPr lang="pt-BR" dirty="0"/>
              <a:t>Representa as ações de um algoritmo dentro de um único retângulo, subdividindo-o em retângulos menores que indicam diferentes </a:t>
            </a:r>
            <a:r>
              <a:rPr lang="pt-BR" dirty="0" err="1"/>
              <a:t>sequências</a:t>
            </a:r>
            <a:r>
              <a:rPr lang="pt-BR" dirty="0"/>
              <a:t> de ações</a:t>
            </a:r>
          </a:p>
          <a:p>
            <a:pPr lvl="1"/>
            <a:r>
              <a:rPr lang="pt-BR" dirty="0"/>
              <a:t>Não é muito utilizado – tira o foco do raciocínio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>
                <a:solidFill>
                  <a:prstClr val="white"/>
                </a:solidFill>
              </a:rPr>
              <a:pPr/>
              <a:t>23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>
                <a:solidFill>
                  <a:prstClr val="white"/>
                </a:solidFill>
              </a:rPr>
              <a:pPr/>
              <a:t>24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9798" y="2357430"/>
            <a:ext cx="433814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>
                <a:solidFill>
                  <a:prstClr val="white"/>
                </a:solidFill>
              </a:rPr>
              <a:pPr/>
              <a:t>25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 para resolução</a:t>
            </a:r>
          </a:p>
        </p:txBody>
      </p:sp>
      <p:sp>
        <p:nvSpPr>
          <p:cNvPr id="5" name="Elipse 4"/>
          <p:cNvSpPr/>
          <p:nvPr/>
        </p:nvSpPr>
        <p:spPr>
          <a:xfrm>
            <a:off x="214282" y="1714488"/>
            <a:ext cx="2071702" cy="1643074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prstClr val="black"/>
                </a:solidFill>
              </a:rPr>
              <a:t>Definição do Problema</a:t>
            </a:r>
          </a:p>
        </p:txBody>
      </p:sp>
      <p:sp>
        <p:nvSpPr>
          <p:cNvPr id="6" name="Elipse 5"/>
          <p:cNvSpPr/>
          <p:nvPr/>
        </p:nvSpPr>
        <p:spPr>
          <a:xfrm>
            <a:off x="1643042" y="4429132"/>
            <a:ext cx="2071702" cy="1643074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prstClr val="black"/>
                </a:solidFill>
              </a:rPr>
              <a:t>Modelo da Solução</a:t>
            </a:r>
          </a:p>
        </p:txBody>
      </p:sp>
      <p:sp>
        <p:nvSpPr>
          <p:cNvPr id="7" name="Elipse 6"/>
          <p:cNvSpPr/>
          <p:nvPr/>
        </p:nvSpPr>
        <p:spPr>
          <a:xfrm>
            <a:off x="3428992" y="2500306"/>
            <a:ext cx="2071702" cy="1643074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prstClr val="black"/>
                </a:solidFill>
              </a:rPr>
              <a:t>Programa Fonte</a:t>
            </a:r>
          </a:p>
        </p:txBody>
      </p:sp>
      <p:sp>
        <p:nvSpPr>
          <p:cNvPr id="8" name="Elipse 7"/>
          <p:cNvSpPr/>
          <p:nvPr/>
        </p:nvSpPr>
        <p:spPr>
          <a:xfrm>
            <a:off x="5286380" y="4357694"/>
            <a:ext cx="2214578" cy="1643074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prstClr val="black"/>
                </a:solidFill>
              </a:rPr>
              <a:t>Programa Executável</a:t>
            </a:r>
          </a:p>
        </p:txBody>
      </p:sp>
      <p:sp>
        <p:nvSpPr>
          <p:cNvPr id="9" name="Elipse 8"/>
          <p:cNvSpPr/>
          <p:nvPr/>
        </p:nvSpPr>
        <p:spPr>
          <a:xfrm>
            <a:off x="6572264" y="1857364"/>
            <a:ext cx="2286016" cy="1643074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prstClr val="black"/>
                </a:solidFill>
              </a:rPr>
              <a:t>Resultados</a:t>
            </a:r>
          </a:p>
        </p:txBody>
      </p:sp>
      <p:cxnSp>
        <p:nvCxnSpPr>
          <p:cNvPr id="11" name="Conector de seta reta 10"/>
          <p:cNvCxnSpPr/>
          <p:nvPr/>
        </p:nvCxnSpPr>
        <p:spPr>
          <a:xfrm rot="16200000" flipH="1">
            <a:off x="1500166" y="3643314"/>
            <a:ext cx="857256" cy="42862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rot="5400000" flipH="1" flipV="1">
            <a:off x="3357554" y="4071942"/>
            <a:ext cx="357190" cy="35719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rot="16200000" flipH="1">
            <a:off x="5179223" y="4107661"/>
            <a:ext cx="357190" cy="28575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rot="5400000" flipH="1" flipV="1">
            <a:off x="6715140" y="3714752"/>
            <a:ext cx="714380" cy="42862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Regras:</a:t>
            </a:r>
          </a:p>
          <a:p>
            <a:pPr lvl="1"/>
            <a:r>
              <a:rPr lang="pt-BR" dirty="0"/>
              <a:t>Usar somente um verbo por frase</a:t>
            </a:r>
          </a:p>
          <a:p>
            <a:pPr lvl="1"/>
            <a:r>
              <a:rPr lang="pt-BR" dirty="0"/>
              <a:t>Imaginar que não está desenvolvendo para você</a:t>
            </a:r>
          </a:p>
          <a:p>
            <a:pPr lvl="1"/>
            <a:r>
              <a:rPr lang="pt-BR" dirty="0"/>
              <a:t>Usar frases curtas e simples</a:t>
            </a:r>
          </a:p>
          <a:p>
            <a:pPr lvl="1"/>
            <a:r>
              <a:rPr lang="pt-BR" dirty="0"/>
              <a:t>Ser objetivo</a:t>
            </a:r>
          </a:p>
          <a:p>
            <a:pPr lvl="1"/>
            <a:r>
              <a:rPr lang="pt-BR" dirty="0"/>
              <a:t>Não utilizar palavras com sentido dúbio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>
                <a:solidFill>
                  <a:prstClr val="white"/>
                </a:solidFill>
              </a:rPr>
              <a:pPr/>
              <a:t>26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02296" y="274638"/>
            <a:ext cx="7143800" cy="1011222"/>
          </a:xfrm>
        </p:spPr>
        <p:txBody>
          <a:bodyPr/>
          <a:lstStyle/>
          <a:p>
            <a:r>
              <a:rPr lang="pt-BR" dirty="0"/>
              <a:t>Desenvolvendo algoritmos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Resumindo:</a:t>
            </a:r>
          </a:p>
          <a:p>
            <a:pPr lvl="1"/>
            <a:r>
              <a:rPr lang="pt-BR" dirty="0"/>
              <a:t>O algoritmo deve ser fácil de interpretar e de codificar</a:t>
            </a:r>
          </a:p>
          <a:p>
            <a:pPr lvl="1"/>
            <a:r>
              <a:rPr lang="pt-BR" dirty="0"/>
              <a:t>Deve ser intermediário entre a linguagem falada e a linguagem de programação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>
                <a:solidFill>
                  <a:prstClr val="white"/>
                </a:solidFill>
              </a:rPr>
              <a:pPr/>
              <a:t>27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Continuação…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510047"/>
            <a:ext cx="8229600" cy="499078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Para montarmos qualquer algoritmo proposto, faremos sempre três perguntas:</a:t>
            </a:r>
          </a:p>
          <a:p>
            <a:pPr lvl="1"/>
            <a:r>
              <a:rPr lang="pt-BR" dirty="0"/>
              <a:t>Quais são os dados de entrada?</a:t>
            </a:r>
          </a:p>
          <a:p>
            <a:pPr lvl="1"/>
            <a:r>
              <a:rPr lang="pt-BR" dirty="0"/>
              <a:t>Qual será o processamento a ser realizado?</a:t>
            </a:r>
          </a:p>
          <a:p>
            <a:pPr lvl="1"/>
            <a:r>
              <a:rPr lang="pt-BR" dirty="0"/>
              <a:t>Quais serão os dados de saída?</a:t>
            </a:r>
          </a:p>
          <a:p>
            <a:r>
              <a:rPr lang="pt-BR" dirty="0"/>
              <a:t>Para isso, precisa-se saber o significado de três termos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00772" y="274638"/>
            <a:ext cx="7000924" cy="1011222"/>
          </a:xfrm>
        </p:spPr>
        <p:txBody>
          <a:bodyPr/>
          <a:lstStyle/>
          <a:p>
            <a:r>
              <a:rPr lang="pt-BR" dirty="0"/>
              <a:t>Desenvolvendo algoritmos</a:t>
            </a:r>
          </a:p>
        </p:txBody>
      </p:sp>
    </p:spTree>
    <p:extLst>
      <p:ext uri="{BB962C8B-B14F-4D97-AF65-F5344CB8AC3E}">
        <p14:creationId xmlns:p14="http://schemas.microsoft.com/office/powerpoint/2010/main" val="1635124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termos são:</a:t>
            </a:r>
          </a:p>
          <a:p>
            <a:pPr lvl="1"/>
            <a:r>
              <a:rPr lang="pt-BR" b="1" dirty="0"/>
              <a:t>Entrada:</a:t>
            </a:r>
            <a:r>
              <a:rPr lang="pt-BR" dirty="0"/>
              <a:t> são os dados necessários para realizar o processamento</a:t>
            </a:r>
          </a:p>
          <a:p>
            <a:pPr lvl="1"/>
            <a:r>
              <a:rPr lang="pt-BR" b="1" dirty="0"/>
              <a:t>Processamento:</a:t>
            </a:r>
            <a:r>
              <a:rPr lang="pt-BR" dirty="0"/>
              <a:t> são os procedimentos realizados para se alcançar o resultado esperado</a:t>
            </a:r>
          </a:p>
          <a:p>
            <a:pPr lvl="1"/>
            <a:r>
              <a:rPr lang="pt-BR" b="1" dirty="0"/>
              <a:t>Saída:</a:t>
            </a:r>
            <a:r>
              <a:rPr lang="pt-BR" dirty="0"/>
              <a:t> é o resultado do processamento dos dados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Continuação…</a:t>
            </a:r>
          </a:p>
        </p:txBody>
      </p:sp>
    </p:spTree>
    <p:extLst>
      <p:ext uri="{BB962C8B-B14F-4D97-AF65-F5344CB8AC3E}">
        <p14:creationId xmlns:p14="http://schemas.microsoft.com/office/powerpoint/2010/main" val="319363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Uso correto das leis do pensamento para a construção de </a:t>
            </a:r>
            <a:r>
              <a:rPr lang="pt-BR" b="1" dirty="0"/>
              <a:t>algoritmos</a:t>
            </a:r>
            <a:r>
              <a:rPr lang="pt-BR" dirty="0"/>
              <a:t> coerentes e válidos</a:t>
            </a:r>
          </a:p>
          <a:p>
            <a:r>
              <a:rPr lang="pt-BR" dirty="0"/>
              <a:t>Mas o que é um algoritmo?</a:t>
            </a:r>
          </a:p>
          <a:p>
            <a:pPr lvl="1"/>
            <a:r>
              <a:rPr lang="pt-BR" dirty="0"/>
              <a:t>Sequência de passos que visa a atingir um objetivo bem definido</a:t>
            </a:r>
          </a:p>
          <a:p>
            <a:pPr lvl="1"/>
            <a:r>
              <a:rPr lang="pt-BR" dirty="0"/>
              <a:t>Exige a ordenação do pensamento, a lógica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>
                <a:solidFill>
                  <a:prstClr val="white"/>
                </a:solidFill>
              </a:rPr>
              <a:pPr/>
              <a:t>3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 exemplo da média de notas, temos:</a:t>
            </a:r>
          </a:p>
          <a:p>
            <a:pPr lvl="1"/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Continuação…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</a:t>
            </a:r>
            <a:r>
              <a:rPr kumimoji="0" lang="pt-BR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Receba a nota da prova 1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– Receba a nota de prova 2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– Receba a nota de prova 3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– Receba a nota da prova 4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– Some todas as notas e divida o resultado por 4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– Mostre o resultado da divisão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have direita 5"/>
          <p:cNvSpPr/>
          <p:nvPr/>
        </p:nvSpPr>
        <p:spPr>
          <a:xfrm>
            <a:off x="4214810" y="2714620"/>
            <a:ext cx="642942" cy="178595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993891" y="3427902"/>
            <a:ext cx="194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Entrada dos dados</a:t>
            </a:r>
          </a:p>
        </p:txBody>
      </p:sp>
      <p:sp>
        <p:nvSpPr>
          <p:cNvPr id="8" name="Chave direita 7"/>
          <p:cNvSpPr/>
          <p:nvPr/>
        </p:nvSpPr>
        <p:spPr>
          <a:xfrm>
            <a:off x="6643702" y="4944364"/>
            <a:ext cx="71438" cy="285752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008695" y="4929198"/>
            <a:ext cx="164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Processamento</a:t>
            </a:r>
          </a:p>
        </p:txBody>
      </p:sp>
      <p:sp>
        <p:nvSpPr>
          <p:cNvPr id="10" name="Chave direita 9"/>
          <p:cNvSpPr/>
          <p:nvPr/>
        </p:nvSpPr>
        <p:spPr>
          <a:xfrm>
            <a:off x="4714876" y="5572140"/>
            <a:ext cx="71438" cy="285752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001726" y="554290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Saída</a:t>
            </a:r>
          </a:p>
        </p:txBody>
      </p:sp>
    </p:spTree>
    <p:extLst>
      <p:ext uri="{BB962C8B-B14F-4D97-AF65-F5344CB8AC3E}">
        <p14:creationId xmlns:p14="http://schemas.microsoft.com/office/powerpoint/2010/main" val="1863411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desenvolver um algoritmo ele sempre deverá ser testado</a:t>
            </a:r>
          </a:p>
          <a:p>
            <a:pPr lvl="1"/>
            <a:r>
              <a:rPr lang="pt-BR" dirty="0"/>
              <a:t>O teste de mesa</a:t>
            </a:r>
          </a:p>
          <a:p>
            <a:r>
              <a:rPr lang="pt-BR" dirty="0"/>
              <a:t>Significa seguir as instruções do algoritmo de maneira precisa para verificar se o procedimento utilizado está correto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mesa</a:t>
            </a:r>
          </a:p>
        </p:txBody>
      </p:sp>
    </p:spTree>
    <p:extLst>
      <p:ext uri="{BB962C8B-B14F-4D97-AF65-F5344CB8AC3E}">
        <p14:creationId xmlns:p14="http://schemas.microsoft.com/office/powerpoint/2010/main" val="4235366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os caracteres utilizados para a construção de um algoritmo</a:t>
            </a:r>
          </a:p>
          <a:p>
            <a:r>
              <a:rPr lang="pt-BR" dirty="0"/>
              <a:t>São associados a três categorias:</a:t>
            </a:r>
          </a:p>
          <a:p>
            <a:pPr lvl="1"/>
            <a:r>
              <a:rPr lang="pt-BR" dirty="0"/>
              <a:t>Numéricos (inteiros e reais)</a:t>
            </a:r>
          </a:p>
          <a:p>
            <a:pPr lvl="1"/>
            <a:r>
              <a:rPr lang="pt-BR" dirty="0"/>
              <a:t>Literais</a:t>
            </a:r>
          </a:p>
          <a:p>
            <a:pPr lvl="1"/>
            <a:r>
              <a:rPr lang="pt-BR" dirty="0"/>
              <a:t>Lógicos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32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3314929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33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continuação…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57158" y="1701518"/>
          <a:ext cx="8239140" cy="4041572"/>
        </p:xfrm>
        <a:graphic>
          <a:graphicData uri="http://schemas.openxmlformats.org/drawingml/2006/table">
            <a:tbl>
              <a:tblPr firstRow="1" bandRow="1"/>
              <a:tblGrid>
                <a:gridCol w="168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636"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pt-BR" dirty="0"/>
                        <a:t>DESCRIÇÃO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090"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pt-BR" dirty="0"/>
                        <a:t>INTEIRO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pt-BR" dirty="0"/>
                        <a:t>Representa valores inteiros.</a:t>
                      </a:r>
                    </a:p>
                    <a:p>
                      <a:r>
                        <a:rPr lang="pt-BR" dirty="0"/>
                        <a:t>Exemplos: 10, 5, -5, -10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8816"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pt-BR" dirty="0"/>
                        <a:t>REAL</a:t>
                      </a:r>
                    </a:p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pt-BR" dirty="0"/>
                        <a:t>Representa valores reais (com ponto separador da parte decimal).</a:t>
                      </a:r>
                    </a:p>
                    <a:p>
                      <a:r>
                        <a:rPr lang="pt-BR" dirty="0"/>
                        <a:t>Exemplos: 10, 15.5, -14.67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8816"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pt-BR" dirty="0"/>
                        <a:t>LITERAL ou</a:t>
                      </a:r>
                    </a:p>
                    <a:p>
                      <a:r>
                        <a:rPr lang="pt-BR" dirty="0"/>
                        <a:t>CARACTERE</a:t>
                      </a:r>
                    </a:p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pt-BR" dirty="0"/>
                        <a:t>Representa texto (seqüência ou cadeia de caracteres) entre aspas duplas.</a:t>
                      </a:r>
                    </a:p>
                    <a:p>
                      <a:r>
                        <a:rPr lang="pt-BR" dirty="0"/>
                        <a:t>Exemplo "Esta é uma cadeia de caracteres", “B”, “1234”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090"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pt-BR" dirty="0"/>
                        <a:t>LOGICO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pt-BR" dirty="0"/>
                        <a:t>Representa valores lógicos (VERDADEIRO ou FALSO).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331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as informações tratadas no algoritmo e que serão manipuladas no Programa Fonte e armazenadas na memória do computador</a:t>
            </a:r>
          </a:p>
          <a:p>
            <a:r>
              <a:rPr lang="pt-BR" dirty="0"/>
              <a:t>São classificadas em:</a:t>
            </a:r>
          </a:p>
          <a:p>
            <a:pPr lvl="1"/>
            <a:r>
              <a:rPr lang="pt-BR" dirty="0"/>
              <a:t>Variáveis</a:t>
            </a:r>
          </a:p>
          <a:p>
            <a:pPr lvl="1"/>
            <a:r>
              <a:rPr lang="pt-BR" dirty="0"/>
              <a:t>Constantes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34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informação</a:t>
            </a:r>
          </a:p>
        </p:txBody>
      </p:sp>
    </p:spTree>
    <p:extLst>
      <p:ext uri="{BB962C8B-B14F-4D97-AF65-F5344CB8AC3E}">
        <p14:creationId xmlns:p14="http://schemas.microsoft.com/office/powerpoint/2010/main" val="2312561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variável corresponde a um local da memória cujo conteúdo pode variar ao longo do tempo durante a execução do algoritmo</a:t>
            </a:r>
          </a:p>
          <a:p>
            <a:r>
              <a:rPr lang="pt-BR" dirty="0"/>
              <a:t>Só armazena um valor a cada instante</a:t>
            </a:r>
          </a:p>
          <a:p>
            <a:r>
              <a:rPr lang="pt-BR" dirty="0"/>
              <a:t>Toda variável é identificada por um nome ou identificados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35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</p:spTree>
    <p:extLst>
      <p:ext uri="{BB962C8B-B14F-4D97-AF65-F5344CB8AC3E}">
        <p14:creationId xmlns:p14="http://schemas.microsoft.com/office/powerpoint/2010/main" val="3936813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“Uma variável pode ser vista como uma caixa com um rótulo ou nome colado a ela, que num dado instante guarda um determinado objeto. O conteúdo desta caixa não é algo fixo, permanente. Na verdade, essa caixa pode ter seu conteúdo alterado diversas vezes”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36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Continuação…</a:t>
            </a:r>
          </a:p>
        </p:txBody>
      </p:sp>
    </p:spTree>
    <p:extLst>
      <p:ext uri="{BB962C8B-B14F-4D97-AF65-F5344CB8AC3E}">
        <p14:creationId xmlns:p14="http://schemas.microsoft.com/office/powerpoint/2010/main" val="1453929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Identificadores de uma variável:</a:t>
            </a:r>
          </a:p>
          <a:p>
            <a:pPr lvl="1"/>
            <a:r>
              <a:rPr lang="pt-BR" dirty="0"/>
              <a:t>Não podem ser iguais a palavras reservadas</a:t>
            </a:r>
          </a:p>
          <a:p>
            <a:pPr lvl="1"/>
            <a:r>
              <a:rPr lang="pt-BR" dirty="0"/>
              <a:t>Devem possuir como primeiro caractere uma letra</a:t>
            </a:r>
          </a:p>
          <a:p>
            <a:pPr lvl="1"/>
            <a:r>
              <a:rPr lang="pt-BR" dirty="0"/>
              <a:t>Não podem conter espaços em branco (_)</a:t>
            </a:r>
          </a:p>
          <a:p>
            <a:pPr lvl="1"/>
            <a:r>
              <a:rPr lang="pt-BR" dirty="0"/>
              <a:t>Evitar usar nomes muito extensos (127 caracteres)</a:t>
            </a:r>
          </a:p>
          <a:p>
            <a:pPr lvl="1"/>
            <a:r>
              <a:rPr lang="pt-BR" dirty="0"/>
              <a:t>Outras particularidades: depende da linguagem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37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Continuação…</a:t>
            </a:r>
          </a:p>
        </p:txBody>
      </p:sp>
    </p:spTree>
    <p:extLst>
      <p:ext uri="{BB962C8B-B14F-4D97-AF65-F5344CB8AC3E}">
        <p14:creationId xmlns:p14="http://schemas.microsoft.com/office/powerpoint/2010/main" val="1835935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 de identificadores:</a:t>
            </a:r>
          </a:p>
          <a:p>
            <a:pPr lvl="1"/>
            <a:r>
              <a:rPr lang="pt-BR" dirty="0"/>
              <a:t>Válidos:</a:t>
            </a:r>
          </a:p>
          <a:p>
            <a:pPr lvl="2"/>
            <a:r>
              <a:rPr lang="pt-BR" dirty="0"/>
              <a:t>Nome, endereço, FONE, </a:t>
            </a:r>
            <a:r>
              <a:rPr lang="pt-BR" dirty="0" err="1"/>
              <a:t>nome_usuario</a:t>
            </a:r>
            <a:r>
              <a:rPr lang="pt-BR" dirty="0"/>
              <a:t>, F1, X, </a:t>
            </a:r>
            <a:r>
              <a:rPr lang="pt-BR" dirty="0" err="1"/>
              <a:t>estadocivil</a:t>
            </a:r>
            <a:endParaRPr lang="pt-BR" dirty="0"/>
          </a:p>
          <a:p>
            <a:pPr lvl="1"/>
            <a:r>
              <a:rPr lang="pt-BR" dirty="0"/>
              <a:t>Inválidos:</a:t>
            </a:r>
          </a:p>
          <a:p>
            <a:pPr lvl="2"/>
            <a:r>
              <a:rPr lang="pt-BR" dirty="0"/>
              <a:t>NOME USUÁRIO, 1X, FONE#, INTEIRO</a:t>
            </a:r>
          </a:p>
          <a:p>
            <a:pPr lvl="1"/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38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Continuação…</a:t>
            </a:r>
          </a:p>
        </p:txBody>
      </p:sp>
    </p:spTree>
    <p:extLst>
      <p:ext uri="{BB962C8B-B14F-4D97-AF65-F5344CB8AC3E}">
        <p14:creationId xmlns:p14="http://schemas.microsoft.com/office/powerpoint/2010/main" val="29078762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Tudo que é fixo, estável, inalterável</a:t>
            </a:r>
          </a:p>
          <a:p>
            <a:r>
              <a:rPr lang="pt-BR" dirty="0"/>
              <a:t>Declaração:</a:t>
            </a:r>
          </a:p>
          <a:p>
            <a:pPr lvl="1"/>
            <a:r>
              <a:rPr lang="pt-BR" dirty="0" err="1"/>
              <a:t>const</a:t>
            </a:r>
            <a:r>
              <a:rPr lang="pt-BR" dirty="0"/>
              <a:t> PI = 3.14159265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39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</a:t>
            </a:r>
          </a:p>
        </p:txBody>
      </p:sp>
    </p:spTree>
    <p:extLst>
      <p:ext uri="{BB962C8B-B14F-4D97-AF65-F5344CB8AC3E}">
        <p14:creationId xmlns:p14="http://schemas.microsoft.com/office/powerpoint/2010/main" val="90992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bastante comuns em nosso cotidiano</a:t>
            </a:r>
          </a:p>
          <a:p>
            <a:r>
              <a:rPr lang="pt-BR" dirty="0"/>
              <a:t>Ex: uma receita de bolo</a:t>
            </a:r>
          </a:p>
          <a:p>
            <a:r>
              <a:rPr lang="pt-BR" dirty="0"/>
              <a:t>Requisitos:</a:t>
            </a:r>
          </a:p>
          <a:p>
            <a:pPr lvl="1"/>
            <a:r>
              <a:rPr lang="pt-BR" dirty="0"/>
              <a:t>Especificação de ações claras e precisas, que a partir de um estado inicial, após um período de tempo finito, produza um estado final previsível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>
                <a:solidFill>
                  <a:prstClr val="white"/>
                </a:solidFill>
              </a:rPr>
              <a:pPr/>
              <a:t>4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algoritmos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40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Palavras reservadas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86392" y="1857364"/>
          <a:ext cx="8358215" cy="3830016"/>
        </p:xfrm>
        <a:graphic>
          <a:graphicData uri="http://schemas.openxmlformats.org/drawingml/2006/table">
            <a:tbl>
              <a:tblPr firstRow="1" bandRow="1"/>
              <a:tblGrid>
                <a:gridCol w="1260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0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4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60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0742">
                <a:tc gridSpan="6"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pt-BR" sz="1800" b="1" dirty="0">
                          <a:latin typeface="Arial Narrow" pitchFamily="34" charset="0"/>
                        </a:rPr>
                        <a:t>P A L A V R A S  </a:t>
                      </a:r>
                      <a:r>
                        <a:rPr lang="pt-BR" sz="1800" b="1" baseline="0" dirty="0">
                          <a:latin typeface="Arial Narrow" pitchFamily="34" charset="0"/>
                        </a:rPr>
                        <a:t> R E S E R V A D A S</a:t>
                      </a:r>
                      <a:endParaRPr lang="pt-BR" sz="1800" b="1" dirty="0">
                        <a:latin typeface="Arial Narrow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latin typeface="Arial Narrow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latin typeface="Arial Narrow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latin typeface="Arial Narrow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latin typeface="Arial Narrow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latin typeface="Arial Narrow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352"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pt-BR" sz="2000" b="0" dirty="0">
                          <a:latin typeface="Arial Narrow" pitchFamily="34" charset="0"/>
                        </a:rPr>
                        <a:t>enquanto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pt-BR" sz="2000" b="0" dirty="0">
                          <a:latin typeface="Arial Narrow" pitchFamily="34" charset="0"/>
                        </a:rPr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dirty="0">
                          <a:latin typeface="Arial Narrow" pitchFamily="34" charset="0"/>
                        </a:rPr>
                        <a:t>passo</a:t>
                      </a:r>
                    </a:p>
                    <a:p>
                      <a:pPr algn="ctr"/>
                      <a:endParaRPr lang="pt-BR" sz="2000" b="0" dirty="0">
                        <a:latin typeface="Arial Narrow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pt-BR" sz="2000" b="0" dirty="0">
                          <a:latin typeface="Arial Narrow" pitchFamily="34" charset="0"/>
                        </a:rPr>
                        <a:t>Inicio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pt-BR" sz="2000" b="0" dirty="0">
                          <a:latin typeface="Arial Narrow" pitchFamily="34" charset="0"/>
                        </a:rPr>
                        <a:t>procedimento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pt-BR" sz="2000" b="0" dirty="0">
                          <a:latin typeface="Arial Narrow" pitchFamily="34" charset="0"/>
                        </a:rPr>
                        <a:t>falso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256"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pt-BR" sz="2000" b="0" dirty="0">
                          <a:latin typeface="Arial Narrow" pitchFamily="34" charset="0"/>
                        </a:rPr>
                        <a:t>algoritmo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pt-BR" sz="2000" b="0" dirty="0">
                          <a:latin typeface="Arial Narrow" pitchFamily="34" charset="0"/>
                        </a:rPr>
                        <a:t>enquanto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pt-BR" sz="2000" b="0" dirty="0">
                          <a:latin typeface="Arial Narrow" pitchFamily="34" charset="0"/>
                        </a:rPr>
                        <a:t> </a:t>
                      </a:r>
                      <a:r>
                        <a:rPr lang="pt-BR" sz="2000" b="0" dirty="0" err="1">
                          <a:latin typeface="Arial Narrow" pitchFamily="34" charset="0"/>
                        </a:rPr>
                        <a:t>entao</a:t>
                      </a:r>
                      <a:r>
                        <a:rPr lang="pt-BR" sz="2000" b="0" dirty="0">
                          <a:latin typeface="Arial Narrow" pitchFamily="34" charset="0"/>
                        </a:rPr>
                        <a:t>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pt-BR" sz="2000" b="0" dirty="0">
                          <a:latin typeface="Arial Narrow" pitchFamily="34" charset="0"/>
                        </a:rPr>
                        <a:t>leia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pt-BR" sz="2000" b="0" dirty="0">
                          <a:latin typeface="Arial Narrow" pitchFamily="34" charset="0"/>
                        </a:rPr>
                        <a:t>arquivo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dirty="0">
                          <a:latin typeface="Arial Narrow" pitchFamily="34" charset="0"/>
                        </a:rPr>
                        <a:t>repita</a:t>
                      </a:r>
                    </a:p>
                    <a:p>
                      <a:pPr algn="ctr"/>
                      <a:endParaRPr lang="pt-BR" sz="2000" b="0" dirty="0">
                        <a:latin typeface="Arial Narrow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256"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pt-BR" sz="2000" b="0" dirty="0" err="1">
                          <a:latin typeface="Arial Narrow" pitchFamily="34" charset="0"/>
                        </a:rPr>
                        <a:t>caracter</a:t>
                      </a:r>
                      <a:endParaRPr lang="pt-BR" sz="2000" b="0" dirty="0">
                        <a:latin typeface="Arial Narrow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pt-BR" sz="2000" b="0" dirty="0">
                          <a:latin typeface="Arial Narrow" pitchFamily="34" charset="0"/>
                        </a:rPr>
                        <a:t> </a:t>
                      </a:r>
                      <a:r>
                        <a:rPr lang="pt-BR" sz="2000" b="0" dirty="0" err="1">
                          <a:latin typeface="Arial Narrow" pitchFamily="34" charset="0"/>
                        </a:rPr>
                        <a:t>logico</a:t>
                      </a:r>
                      <a:r>
                        <a:rPr lang="pt-BR" sz="2000" b="0" dirty="0">
                          <a:latin typeface="Arial Narrow" pitchFamily="34" charset="0"/>
                        </a:rPr>
                        <a:t>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pt-BR" sz="2000" b="0" dirty="0">
                          <a:latin typeface="Arial Narrow" pitchFamily="34" charset="0"/>
                        </a:rPr>
                        <a:t>escreva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pt-BR" sz="2000" b="0" dirty="0" err="1">
                          <a:latin typeface="Arial Narrow" pitchFamily="34" charset="0"/>
                        </a:rPr>
                        <a:t>fimalgoritmo</a:t>
                      </a:r>
                      <a:endParaRPr lang="pt-BR" sz="2000" b="0" dirty="0">
                        <a:latin typeface="Arial Narrow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pt-BR" sz="2000" b="0" dirty="0">
                          <a:latin typeface="Arial Narrow" pitchFamily="34" charset="0"/>
                        </a:rPr>
                        <a:t>caso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pt-BR" sz="2000" b="0" dirty="0">
                          <a:latin typeface="Arial Narrow" pitchFamily="34" charset="0"/>
                        </a:rPr>
                        <a:t>faça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9352"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pt-BR" sz="2000" b="0" dirty="0">
                          <a:latin typeface="Arial Narrow" pitchFamily="34" charset="0"/>
                        </a:rPr>
                        <a:t>se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pt-BR" sz="2000" b="0" dirty="0">
                          <a:latin typeface="Arial Narrow" pitchFamily="34" charset="0"/>
                        </a:rPr>
                        <a:t> </a:t>
                      </a:r>
                      <a:r>
                        <a:rPr lang="pt-BR" sz="2000" b="0" dirty="0" err="1">
                          <a:latin typeface="Arial Narrow" pitchFamily="34" charset="0"/>
                        </a:rPr>
                        <a:t>nao</a:t>
                      </a:r>
                      <a:endParaRPr lang="pt-BR" sz="2000" b="0" dirty="0">
                        <a:latin typeface="Arial Narrow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pt-BR" sz="2000" b="0" dirty="0">
                          <a:latin typeface="Arial Narrow" pitchFamily="34" charset="0"/>
                        </a:rPr>
                        <a:t> </a:t>
                      </a:r>
                      <a:r>
                        <a:rPr lang="pt-BR" sz="2000" b="0" dirty="0" err="1">
                          <a:latin typeface="Arial Narrow" pitchFamily="34" charset="0"/>
                        </a:rPr>
                        <a:t>numerico</a:t>
                      </a:r>
                      <a:r>
                        <a:rPr lang="pt-BR" sz="2000" b="0" dirty="0">
                          <a:latin typeface="Arial Narrow" pitchFamily="34" charset="0"/>
                        </a:rPr>
                        <a:t>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pt-BR" sz="2000" b="0" dirty="0" err="1">
                          <a:latin typeface="Arial Narrow" pitchFamily="34" charset="0"/>
                        </a:rPr>
                        <a:t>senao</a:t>
                      </a:r>
                      <a:endParaRPr lang="pt-BR" sz="2000" b="0" dirty="0">
                        <a:latin typeface="Arial Narrow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dirty="0">
                          <a:latin typeface="Arial Narrow" pitchFamily="34" charset="0"/>
                        </a:rPr>
                        <a:t> verdadeiro</a:t>
                      </a:r>
                    </a:p>
                    <a:p>
                      <a:pPr algn="ctr"/>
                      <a:endParaRPr lang="pt-BR" sz="2000" b="0" dirty="0">
                        <a:latin typeface="Arial Narrow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pt-BR" sz="2000" b="0" dirty="0">
                          <a:latin typeface="Arial Narrow" pitchFamily="34" charset="0"/>
                        </a:rPr>
                        <a:t>para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2256"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pt-BR" sz="2000" b="0" dirty="0" err="1">
                          <a:latin typeface="Arial Narrow" pitchFamily="34" charset="0"/>
                        </a:rPr>
                        <a:t>int</a:t>
                      </a:r>
                      <a:endParaRPr lang="pt-BR" sz="2000" b="0" dirty="0">
                        <a:latin typeface="Arial Narrow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pt-BR" sz="2000" b="0" dirty="0" err="1">
                          <a:latin typeface="Arial Narrow" pitchFamily="34" charset="0"/>
                        </a:rPr>
                        <a:t>fimenquanto</a:t>
                      </a:r>
                      <a:endParaRPr lang="pt-BR" sz="2000" b="0" dirty="0">
                        <a:latin typeface="Arial Narrow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pt-BR" sz="2000" b="0" dirty="0">
                          <a:latin typeface="Arial Narrow" pitchFamily="34" charset="0"/>
                        </a:rPr>
                        <a:t>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pt-BR" sz="2000" b="0" dirty="0" err="1">
                          <a:latin typeface="Arial Narrow" pitchFamily="34" charset="0"/>
                        </a:rPr>
                        <a:t>fimpara</a:t>
                      </a:r>
                      <a:endParaRPr lang="pt-BR" sz="2000" b="0" dirty="0">
                        <a:latin typeface="Arial Narrow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pt-BR" sz="2000" b="0" dirty="0">
                          <a:latin typeface="Arial Narrow" pitchFamily="34" charset="0"/>
                        </a:rPr>
                        <a:t>ou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pt-BR" sz="2000" b="0" dirty="0" err="1">
                          <a:latin typeface="Arial Narrow" pitchFamily="34" charset="0"/>
                        </a:rPr>
                        <a:t>funcao</a:t>
                      </a:r>
                      <a:r>
                        <a:rPr lang="pt-BR" sz="2000" b="0" dirty="0">
                          <a:latin typeface="Arial Narrow" pitchFamily="34" charset="0"/>
                        </a:rPr>
                        <a:t>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452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313095"/>
            <a:ext cx="8229600" cy="499078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Como qualquer linguagem de programação, a linguagem </a:t>
            </a:r>
            <a:r>
              <a:rPr lang="pt-BR" b="1" dirty="0"/>
              <a:t>Java</a:t>
            </a:r>
            <a:r>
              <a:rPr lang="pt-BR" dirty="0"/>
              <a:t> tem sua própria </a:t>
            </a:r>
            <a:r>
              <a:rPr lang="pt-BR" b="1" dirty="0"/>
              <a:t>estrutura</a:t>
            </a:r>
            <a:r>
              <a:rPr lang="pt-BR" dirty="0"/>
              <a:t>, regras de sintaxe e </a:t>
            </a:r>
            <a:r>
              <a:rPr lang="pt-BR" b="1" dirty="0"/>
              <a:t>paradigma de programação. </a:t>
            </a:r>
          </a:p>
          <a:p>
            <a:r>
              <a:rPr lang="pt-BR" dirty="0"/>
              <a:t>O paradigma de programação da linguagem Java baseia-se no conceito de </a:t>
            </a:r>
            <a:r>
              <a:rPr lang="pt-BR" b="1" dirty="0"/>
              <a:t>POO</a:t>
            </a:r>
            <a:r>
              <a:rPr lang="pt-BR" dirty="0"/>
              <a:t>, que os recursos da linguagem suportam.</a:t>
            </a: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41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00772" y="274638"/>
            <a:ext cx="7000924" cy="1011222"/>
          </a:xfrm>
        </p:spPr>
        <p:txBody>
          <a:bodyPr/>
          <a:lstStyle/>
          <a:p>
            <a:r>
              <a:rPr lang="pt-BR" dirty="0"/>
              <a:t>A LINGUAGEM JAVA</a:t>
            </a:r>
          </a:p>
        </p:txBody>
      </p:sp>
    </p:spTree>
    <p:extLst>
      <p:ext uri="{BB962C8B-B14F-4D97-AF65-F5344CB8AC3E}">
        <p14:creationId xmlns:p14="http://schemas.microsoft.com/office/powerpoint/2010/main" val="1902940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313095"/>
            <a:ext cx="8229600" cy="4990787"/>
          </a:xfrm>
        </p:spPr>
        <p:txBody>
          <a:bodyPr>
            <a:normAutofit/>
          </a:bodyPr>
          <a:lstStyle/>
          <a:p>
            <a:r>
              <a:rPr lang="pt-BR" dirty="0"/>
              <a:t>A linguagem </a:t>
            </a:r>
            <a:r>
              <a:rPr lang="pt-BR" b="1" dirty="0"/>
              <a:t>Java</a:t>
            </a:r>
            <a:r>
              <a:rPr lang="pt-BR" dirty="0"/>
              <a:t> deriva da linguagem </a:t>
            </a:r>
            <a:r>
              <a:rPr lang="pt-BR" b="1" i="1" dirty="0"/>
              <a:t>C</a:t>
            </a:r>
            <a:r>
              <a:rPr lang="pt-BR" dirty="0"/>
              <a:t>, portanto suas regras de sintaxe assemelham-se às regras de </a:t>
            </a:r>
            <a:r>
              <a:rPr lang="pt-BR" b="1" i="1" dirty="0"/>
              <a:t>C</a:t>
            </a:r>
            <a:r>
              <a:rPr lang="pt-BR" dirty="0"/>
              <a:t>. Por exemplo, </a:t>
            </a:r>
            <a:r>
              <a:rPr lang="pt-BR" b="1" i="1" dirty="0"/>
              <a:t>os blocos de códigos são modularizados em métodos e delimitados por chaves ({ e }) e variáveis são declaradas antes que sejam usadas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42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00772" y="274638"/>
            <a:ext cx="7000924" cy="1011222"/>
          </a:xfrm>
        </p:spPr>
        <p:txBody>
          <a:bodyPr/>
          <a:lstStyle/>
          <a:p>
            <a:r>
              <a:rPr lang="pt-BR" dirty="0"/>
              <a:t>A LINGUAGEM JAVA</a:t>
            </a:r>
          </a:p>
        </p:txBody>
      </p:sp>
    </p:spTree>
    <p:extLst>
      <p:ext uri="{BB962C8B-B14F-4D97-AF65-F5344CB8AC3E}">
        <p14:creationId xmlns:p14="http://schemas.microsoft.com/office/powerpoint/2010/main" val="18616942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43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800" dirty="0"/>
              <a:t>mundo das linguagens</a:t>
            </a:r>
          </a:p>
        </p:txBody>
      </p:sp>
      <p:pic>
        <p:nvPicPr>
          <p:cNvPr id="2" name="Picture 1" descr="algoritmos-e-lp-parte-1introduo-36-72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57" b="13345"/>
          <a:stretch/>
        </p:blipFill>
        <p:spPr>
          <a:xfrm>
            <a:off x="0" y="1649716"/>
            <a:ext cx="9144000" cy="414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782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44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500" dirty="0"/>
              <a:t>Linguagens Estruturadas e não estruturadas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957" y="1922560"/>
            <a:ext cx="8190499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59978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327163"/>
            <a:ext cx="8229600" cy="4705035"/>
          </a:xfrm>
        </p:spPr>
        <p:txBody>
          <a:bodyPr/>
          <a:lstStyle/>
          <a:p>
            <a:r>
              <a:rPr lang="pt-BR" b="1" dirty="0"/>
              <a:t>Linguagens Estruturadas</a:t>
            </a:r>
            <a:r>
              <a:rPr lang="pt-BR" dirty="0"/>
              <a:t> tendem a ser </a:t>
            </a:r>
            <a:r>
              <a:rPr lang="pt-BR" b="1" dirty="0"/>
              <a:t>modernas</a:t>
            </a:r>
            <a:r>
              <a:rPr lang="pt-BR" dirty="0"/>
              <a:t>;</a:t>
            </a:r>
          </a:p>
          <a:p>
            <a:r>
              <a:rPr lang="pt-BR" dirty="0"/>
              <a:t>A marca de uma linguagem </a:t>
            </a:r>
            <a:r>
              <a:rPr lang="pt-BR" b="1" dirty="0"/>
              <a:t>antiga</a:t>
            </a:r>
            <a:r>
              <a:rPr lang="pt-BR" dirty="0"/>
              <a:t> é </a:t>
            </a:r>
            <a:r>
              <a:rPr lang="pt-BR" b="1" dirty="0"/>
              <a:t>não ser Estruturada</a:t>
            </a:r>
            <a:r>
              <a:rPr lang="pt-BR" dirty="0"/>
              <a:t>;</a:t>
            </a:r>
          </a:p>
          <a:p>
            <a:r>
              <a:rPr lang="pt-BR" dirty="0"/>
              <a:t>Linguagens Estruturadas são consideradas mais fáceis de programar e fazer manutenção.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45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 estruturadas</a:t>
            </a:r>
          </a:p>
        </p:txBody>
      </p:sp>
    </p:spTree>
    <p:extLst>
      <p:ext uri="{BB962C8B-B14F-4D97-AF65-F5344CB8AC3E}">
        <p14:creationId xmlns:p14="http://schemas.microsoft.com/office/powerpoint/2010/main" val="1580713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397503"/>
            <a:ext cx="8229600" cy="4705035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Todas as </a:t>
            </a:r>
            <a:r>
              <a:rPr lang="pt-BR" b="1" dirty="0"/>
              <a:t>Palavras-Chave</a:t>
            </a:r>
            <a:r>
              <a:rPr lang="pt-BR" dirty="0"/>
              <a:t> em </a:t>
            </a:r>
            <a:r>
              <a:rPr lang="pt-BR" b="1" dirty="0"/>
              <a:t>Java</a:t>
            </a:r>
            <a:r>
              <a:rPr lang="pt-BR" dirty="0"/>
              <a:t> são </a:t>
            </a:r>
            <a:r>
              <a:rPr lang="pt-BR" b="1" dirty="0"/>
              <a:t>minúsculas</a:t>
            </a:r>
            <a:r>
              <a:rPr lang="pt-BR" dirty="0"/>
              <a:t>;</a:t>
            </a:r>
          </a:p>
          <a:p>
            <a:r>
              <a:rPr lang="pt-BR" dirty="0"/>
              <a:t>Em </a:t>
            </a:r>
            <a:r>
              <a:rPr lang="pt-BR" b="1" dirty="0"/>
              <a:t>Java</a:t>
            </a:r>
            <a:r>
              <a:rPr lang="pt-BR" dirty="0"/>
              <a:t>, </a:t>
            </a:r>
            <a:r>
              <a:rPr lang="pt-BR" b="1" dirty="0"/>
              <a:t>maiúsculas </a:t>
            </a:r>
            <a:r>
              <a:rPr lang="pt-BR" dirty="0"/>
              <a:t>e</a:t>
            </a:r>
            <a:r>
              <a:rPr lang="pt-BR" b="1" dirty="0"/>
              <a:t> minúsculas </a:t>
            </a:r>
            <a:r>
              <a:rPr lang="pt-BR" dirty="0"/>
              <a:t>são</a:t>
            </a:r>
            <a:r>
              <a:rPr lang="pt-BR" b="1" dirty="0"/>
              <a:t> diferentes (</a:t>
            </a:r>
            <a:r>
              <a:rPr lang="pt-BR" b="1" i="1" dirty="0"/>
              <a:t>case-</a:t>
            </a:r>
            <a:r>
              <a:rPr lang="pt-BR" b="1" i="1" dirty="0" err="1"/>
              <a:t>sensitive</a:t>
            </a:r>
            <a:r>
              <a:rPr lang="pt-BR" b="1" dirty="0"/>
              <a:t>)</a:t>
            </a:r>
            <a:r>
              <a:rPr lang="pt-BR" dirty="0"/>
              <a:t>;</a:t>
            </a:r>
          </a:p>
          <a:p>
            <a:r>
              <a:rPr lang="pt-BR" b="1" dirty="0" err="1"/>
              <a:t>Ex</a:t>
            </a:r>
            <a:r>
              <a:rPr lang="pt-BR" b="1" dirty="0"/>
              <a:t>: “</a:t>
            </a:r>
            <a:r>
              <a:rPr lang="pt-BR" b="1" i="1" dirty="0" err="1"/>
              <a:t>else</a:t>
            </a:r>
            <a:r>
              <a:rPr lang="pt-BR" b="1" i="1" dirty="0"/>
              <a:t>”</a:t>
            </a:r>
            <a:r>
              <a:rPr lang="pt-BR" dirty="0"/>
              <a:t> é uma </a:t>
            </a:r>
            <a:r>
              <a:rPr lang="pt-BR" b="1" dirty="0"/>
              <a:t>palavra-chave</a:t>
            </a:r>
            <a:r>
              <a:rPr lang="pt-BR" dirty="0"/>
              <a:t>, mas “</a:t>
            </a:r>
            <a:r>
              <a:rPr lang="pt-BR" b="1" dirty="0"/>
              <a:t>ELSE”</a:t>
            </a:r>
            <a:r>
              <a:rPr lang="pt-BR" dirty="0"/>
              <a:t> não é;</a:t>
            </a:r>
          </a:p>
          <a:p>
            <a:r>
              <a:rPr lang="pt-BR" dirty="0"/>
              <a:t>Uma </a:t>
            </a:r>
            <a:r>
              <a:rPr lang="pt-BR" b="1" dirty="0"/>
              <a:t>palavra-chave</a:t>
            </a:r>
            <a:r>
              <a:rPr lang="pt-BR" dirty="0"/>
              <a:t> </a:t>
            </a:r>
            <a:r>
              <a:rPr lang="pt-BR" b="1" dirty="0"/>
              <a:t>não</a:t>
            </a:r>
            <a:r>
              <a:rPr lang="pt-BR" dirty="0"/>
              <a:t> pode ser usada para nenhum outro propósito em um programa em </a:t>
            </a:r>
            <a:r>
              <a:rPr lang="pt-BR" b="1" dirty="0"/>
              <a:t>Java</a:t>
            </a:r>
            <a:r>
              <a:rPr lang="pt-BR" dirty="0"/>
              <a:t>;</a:t>
            </a:r>
          </a:p>
          <a:p>
            <a:r>
              <a:rPr lang="pt-BR" dirty="0"/>
              <a:t>Ou seja, não pode vir como </a:t>
            </a:r>
            <a:r>
              <a:rPr lang="pt-BR" b="1" dirty="0"/>
              <a:t>variável</a:t>
            </a:r>
            <a:r>
              <a:rPr lang="pt-BR" dirty="0"/>
              <a:t> ou </a:t>
            </a:r>
            <a:r>
              <a:rPr lang="pt-BR" b="1" dirty="0"/>
              <a:t>função.</a:t>
            </a: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46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PALAVRAS-CHAVE</a:t>
            </a:r>
          </a:p>
        </p:txBody>
      </p:sp>
    </p:spTree>
    <p:extLst>
      <p:ext uri="{BB962C8B-B14F-4D97-AF65-F5344CB8AC3E}">
        <p14:creationId xmlns:p14="http://schemas.microsoft.com/office/powerpoint/2010/main" val="33024139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47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700" dirty="0"/>
              <a:t>Palavras reservadas em </a:t>
            </a:r>
            <a:r>
              <a:rPr lang="pt-BR" sz="3700" dirty="0" err="1"/>
              <a:t>java</a:t>
            </a:r>
            <a:endParaRPr lang="pt-BR" sz="3700" dirty="0"/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5039644"/>
            <a:ext cx="8229600" cy="109103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sz="3000" dirty="0"/>
              <a:t>Palavras reservadas em Java.</a:t>
            </a:r>
          </a:p>
        </p:txBody>
      </p:sp>
      <p:pic>
        <p:nvPicPr>
          <p:cNvPr id="5" name="Picture 4" descr="PalavrasReservad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3846"/>
            <a:ext cx="9144000" cy="323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559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48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Estrutura...</a:t>
            </a:r>
          </a:p>
        </p:txBody>
      </p:sp>
      <p:pic>
        <p:nvPicPr>
          <p:cNvPr id="7" name="Picture 6" descr="Screen Shot 2017-04-03 at 15.2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6552728" cy="461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976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49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Estrutura...</a:t>
            </a:r>
          </a:p>
        </p:txBody>
      </p:sp>
      <p:pic>
        <p:nvPicPr>
          <p:cNvPr id="2" name="Picture 1" descr="IntroducaoJava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7632848" cy="441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5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 algoritmo:</a:t>
            </a:r>
          </a:p>
          <a:p>
            <a:pPr lvl="1"/>
            <a:r>
              <a:rPr lang="pt-BR" dirty="0"/>
              <a:t>Representa o raciocínio envolvido na lógica de programação</a:t>
            </a:r>
          </a:p>
          <a:p>
            <a:pPr lvl="1"/>
            <a:r>
              <a:rPr lang="pt-BR" dirty="0"/>
              <a:t>Abstrai detalhes computacionais</a:t>
            </a:r>
          </a:p>
          <a:p>
            <a:pPr lvl="1"/>
            <a:r>
              <a:rPr lang="pt-BR" dirty="0"/>
              <a:t>Fixa um padrão de comportamento</a:t>
            </a:r>
          </a:p>
          <a:p>
            <a:pPr lvl="1"/>
            <a:r>
              <a:rPr lang="pt-BR" dirty="0"/>
              <a:t>Pode ser traduzido para qualquer linguagem de programação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>
                <a:solidFill>
                  <a:prstClr val="white"/>
                </a:solidFill>
              </a:rPr>
              <a:pPr/>
              <a:t>5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Algoritmizando a lógica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50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800" dirty="0"/>
              <a:t>mundo das linguagens</a:t>
            </a:r>
          </a:p>
        </p:txBody>
      </p:sp>
      <p:pic>
        <p:nvPicPr>
          <p:cNvPr id="5" name="Picture 4" descr="hell_world_em_diferentes_linguage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358252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146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51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BÁSICOS DE DADOS</a:t>
            </a:r>
            <a:endParaRPr lang="pt-BR" i="1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510047"/>
            <a:ext cx="8229600" cy="4705035"/>
          </a:xfrm>
        </p:spPr>
        <p:txBody>
          <a:bodyPr>
            <a:normAutofit/>
          </a:bodyPr>
          <a:lstStyle/>
          <a:p>
            <a:r>
              <a:rPr lang="pt-BR" b="1" dirty="0" err="1"/>
              <a:t>int</a:t>
            </a:r>
            <a:r>
              <a:rPr lang="pt-BR" b="1" dirty="0"/>
              <a:t> </a:t>
            </a:r>
            <a:r>
              <a:rPr lang="pt-BR" dirty="0"/>
              <a:t>(tipo inteiro);</a:t>
            </a:r>
          </a:p>
          <a:p>
            <a:r>
              <a:rPr lang="pt-BR" b="1" dirty="0" err="1"/>
              <a:t>String</a:t>
            </a:r>
            <a:r>
              <a:rPr lang="pt-BR" b="1" dirty="0"/>
              <a:t> </a:t>
            </a:r>
            <a:r>
              <a:rPr lang="pt-BR" dirty="0"/>
              <a:t>(tipo caractere);</a:t>
            </a:r>
          </a:p>
          <a:p>
            <a:r>
              <a:rPr lang="pt-BR" b="1" dirty="0" err="1"/>
              <a:t>float</a:t>
            </a:r>
            <a:r>
              <a:rPr lang="pt-BR" b="1" dirty="0"/>
              <a:t> </a:t>
            </a:r>
            <a:r>
              <a:rPr lang="pt-BR" dirty="0"/>
              <a:t>(tipo ponto flutuante);</a:t>
            </a:r>
          </a:p>
          <a:p>
            <a:r>
              <a:rPr lang="pt-BR" b="1" dirty="0" err="1"/>
              <a:t>double</a:t>
            </a:r>
            <a:r>
              <a:rPr lang="pt-BR" b="1" dirty="0"/>
              <a:t> </a:t>
            </a:r>
            <a:r>
              <a:rPr lang="pt-BR" dirty="0"/>
              <a:t>(tipo ponto flutuante de precisão dupla).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15912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52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Comparando os tipos...</a:t>
            </a:r>
            <a:endParaRPr lang="pt-BR" i="1" dirty="0"/>
          </a:p>
        </p:txBody>
      </p:sp>
      <p:pic>
        <p:nvPicPr>
          <p:cNvPr id="5" name="Picture 4" descr="Screen Shot 2017-04-03 at 14.28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562100"/>
            <a:ext cx="8509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212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53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Nomes de identificadores</a:t>
            </a:r>
            <a:endParaRPr lang="pt-BR" i="1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510047"/>
            <a:ext cx="8229600" cy="470503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Em</a:t>
            </a:r>
            <a:r>
              <a:rPr lang="pt-BR" b="1" dirty="0"/>
              <a:t> Java, variáveis, funções, rótulos </a:t>
            </a:r>
            <a:r>
              <a:rPr lang="pt-BR" dirty="0"/>
              <a:t>e</a:t>
            </a:r>
            <a:r>
              <a:rPr lang="pt-BR" b="1" dirty="0"/>
              <a:t> </a:t>
            </a:r>
            <a:r>
              <a:rPr lang="pt-BR" dirty="0"/>
              <a:t>vários outros </a:t>
            </a:r>
            <a:r>
              <a:rPr lang="pt-BR" b="1" dirty="0"/>
              <a:t>objetos </a:t>
            </a:r>
            <a:r>
              <a:rPr lang="pt-BR" dirty="0"/>
              <a:t>definidos pelo usuário são chamados de </a:t>
            </a:r>
            <a:r>
              <a:rPr lang="pt-BR" b="1" dirty="0"/>
              <a:t>identificadores</a:t>
            </a:r>
            <a:r>
              <a:rPr lang="pt-BR" dirty="0"/>
              <a:t>;</a:t>
            </a:r>
          </a:p>
          <a:p>
            <a:r>
              <a:rPr lang="pt-BR" dirty="0"/>
              <a:t>O primeiro caractere deve ser uma </a:t>
            </a:r>
            <a:r>
              <a:rPr lang="pt-BR" b="1" dirty="0"/>
              <a:t>letra</a:t>
            </a:r>
            <a:r>
              <a:rPr lang="pt-BR" dirty="0"/>
              <a:t> ou um </a:t>
            </a:r>
            <a:r>
              <a:rPr lang="pt-BR" b="1" dirty="0"/>
              <a:t>sublinhado</a:t>
            </a:r>
            <a:r>
              <a:rPr lang="pt-BR" dirty="0"/>
              <a:t>;</a:t>
            </a:r>
          </a:p>
          <a:p>
            <a:r>
              <a:rPr lang="pt-BR" dirty="0"/>
              <a:t>Os caracteres </a:t>
            </a:r>
            <a:r>
              <a:rPr lang="pt-BR" b="1" dirty="0"/>
              <a:t>subsequentes</a:t>
            </a:r>
            <a:r>
              <a:rPr lang="pt-BR" dirty="0"/>
              <a:t> devem ser </a:t>
            </a:r>
            <a:r>
              <a:rPr lang="pt-BR" b="1" dirty="0"/>
              <a:t>letras</a:t>
            </a:r>
            <a:r>
              <a:rPr lang="pt-BR" dirty="0"/>
              <a:t>, </a:t>
            </a:r>
            <a:r>
              <a:rPr lang="pt-BR" b="1" dirty="0"/>
              <a:t>números</a:t>
            </a:r>
            <a:r>
              <a:rPr lang="pt-BR" dirty="0"/>
              <a:t> ou </a:t>
            </a:r>
            <a:r>
              <a:rPr lang="pt-BR" b="1" dirty="0"/>
              <a:t>sublinhados</a:t>
            </a:r>
            <a:r>
              <a:rPr lang="pt-BR" dirty="0"/>
              <a:t>;</a:t>
            </a:r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35232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54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Exemplos...</a:t>
            </a:r>
            <a:endParaRPr lang="pt-BR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832" y="1757080"/>
            <a:ext cx="773303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58347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55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Variáveis...</a:t>
            </a:r>
            <a:endParaRPr lang="pt-BR" i="1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510047"/>
            <a:ext cx="8229600" cy="4705035"/>
          </a:xfrm>
        </p:spPr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b="1" dirty="0"/>
              <a:t>Variável</a:t>
            </a:r>
            <a:r>
              <a:rPr lang="pt-BR" dirty="0"/>
              <a:t> é uma </a:t>
            </a:r>
            <a:r>
              <a:rPr lang="pt-BR" b="1" dirty="0"/>
              <a:t>posição nomeada</a:t>
            </a:r>
            <a:r>
              <a:rPr lang="pt-BR" dirty="0"/>
              <a:t> de </a:t>
            </a:r>
            <a:r>
              <a:rPr lang="pt-BR" b="1" dirty="0"/>
              <a:t>memória</a:t>
            </a:r>
            <a:r>
              <a:rPr lang="pt-BR" dirty="0"/>
              <a:t>;</a:t>
            </a:r>
          </a:p>
          <a:p>
            <a:r>
              <a:rPr lang="pt-BR" dirty="0"/>
              <a:t>É usada para </a:t>
            </a:r>
            <a:r>
              <a:rPr lang="pt-BR" b="1" dirty="0"/>
              <a:t>guardar um valor</a:t>
            </a:r>
            <a:r>
              <a:rPr lang="pt-BR" dirty="0"/>
              <a:t> que pode ser </a:t>
            </a:r>
            <a:r>
              <a:rPr lang="pt-BR" b="1" dirty="0"/>
              <a:t>modificado</a:t>
            </a:r>
            <a:r>
              <a:rPr lang="pt-BR" dirty="0"/>
              <a:t> no programa;</a:t>
            </a:r>
          </a:p>
          <a:p>
            <a:r>
              <a:rPr lang="pt-BR" dirty="0"/>
              <a:t>Todas as </a:t>
            </a:r>
            <a:r>
              <a:rPr lang="pt-BR" b="1" dirty="0"/>
              <a:t>Variáveis</a:t>
            </a:r>
            <a:r>
              <a:rPr lang="pt-BR" dirty="0"/>
              <a:t> em </a:t>
            </a:r>
            <a:r>
              <a:rPr lang="pt-BR" b="1" dirty="0"/>
              <a:t>Java</a:t>
            </a:r>
            <a:r>
              <a:rPr lang="pt-BR" dirty="0"/>
              <a:t> devem ser </a:t>
            </a:r>
            <a:r>
              <a:rPr lang="pt-BR" b="1" dirty="0"/>
              <a:t>declaradas</a:t>
            </a:r>
            <a:r>
              <a:rPr lang="pt-BR" dirty="0"/>
              <a:t> </a:t>
            </a:r>
            <a:r>
              <a:rPr lang="pt-BR" b="1" dirty="0"/>
              <a:t>antes</a:t>
            </a:r>
            <a:r>
              <a:rPr lang="pt-BR" dirty="0"/>
              <a:t> de serem usadas.</a:t>
            </a:r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4387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56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Variáveis...</a:t>
            </a:r>
            <a:endParaRPr lang="pt-BR" i="1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383435"/>
            <a:ext cx="8229600" cy="470503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/>
              <a:t>- As variáveis serão declaradas em três lugares básicos:</a:t>
            </a:r>
          </a:p>
          <a:p>
            <a:r>
              <a:rPr lang="pt-BR" dirty="0"/>
              <a:t>Dentro de funções (variáveis locais);</a:t>
            </a:r>
          </a:p>
          <a:p>
            <a:r>
              <a:rPr lang="pt-BR" dirty="0"/>
              <a:t>Na definição dos parâmetros das funções (parâmetros formais);</a:t>
            </a:r>
          </a:p>
          <a:p>
            <a:r>
              <a:rPr lang="pt-BR" dirty="0"/>
              <a:t>Fora de todas as funções (variáveis globais).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39093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57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locais...</a:t>
            </a:r>
            <a:endParaRPr lang="pt-BR" i="1" dirty="0"/>
          </a:p>
        </p:txBody>
      </p:sp>
      <p:pic>
        <p:nvPicPr>
          <p:cNvPr id="2" name="Picture 1" descr="Screen Shot 2017-04-04 at 11.27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4610259"/>
          </a:xfrm>
          <a:prstGeom prst="rect">
            <a:avLst/>
          </a:prstGeom>
        </p:spPr>
      </p:pic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5877272"/>
            <a:ext cx="8229600" cy="576064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pt-BR" sz="3000" b="1" i="1" dirty="0" err="1"/>
              <a:t>b</a:t>
            </a:r>
            <a:r>
              <a:rPr lang="pt-BR" sz="3000" dirty="0"/>
              <a:t> e </a:t>
            </a:r>
            <a:r>
              <a:rPr lang="pt-BR" sz="3000" b="1" i="1" dirty="0" err="1"/>
              <a:t>c</a:t>
            </a:r>
            <a:r>
              <a:rPr lang="pt-BR" sz="3000" dirty="0"/>
              <a:t> são </a:t>
            </a:r>
            <a:r>
              <a:rPr lang="pt-BR" sz="3000" b="1" dirty="0"/>
              <a:t>Variáveis Locais</a:t>
            </a:r>
            <a:r>
              <a:rPr lang="pt-BR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77195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58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</a:t>
            </a:r>
            <a:r>
              <a:rPr lang="pt-BR" dirty="0" err="1"/>
              <a:t>globaIS</a:t>
            </a:r>
            <a:r>
              <a:rPr lang="pt-BR" dirty="0"/>
              <a:t>...</a:t>
            </a:r>
            <a:endParaRPr lang="pt-BR" i="1" dirty="0"/>
          </a:p>
        </p:txBody>
      </p:sp>
      <p:pic>
        <p:nvPicPr>
          <p:cNvPr id="2" name="Picture 1" descr="Screen Shot 2017-04-04 at 11.27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4610259"/>
          </a:xfrm>
          <a:prstGeom prst="rect">
            <a:avLst/>
          </a:prstGeom>
        </p:spPr>
      </p:pic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5877272"/>
            <a:ext cx="8229600" cy="576064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pt-BR" sz="3000" b="1" i="1" dirty="0"/>
              <a:t>a</a:t>
            </a:r>
            <a:r>
              <a:rPr lang="pt-BR" sz="3000" dirty="0"/>
              <a:t> é uma </a:t>
            </a:r>
            <a:r>
              <a:rPr lang="pt-BR" sz="3000" b="1" dirty="0"/>
              <a:t>Variável</a:t>
            </a:r>
            <a:r>
              <a:rPr lang="pt-BR" sz="3000" dirty="0"/>
              <a:t> </a:t>
            </a:r>
            <a:r>
              <a:rPr lang="pt-BR" sz="3000" b="1" dirty="0"/>
              <a:t>Global</a:t>
            </a:r>
            <a:r>
              <a:rPr lang="pt-BR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15899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59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900" dirty="0"/>
              <a:t>Operadores aritméticos</a:t>
            </a:r>
            <a:endParaRPr lang="pt-BR" sz="3900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8517162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285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510047"/>
            <a:ext cx="8229600" cy="499078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Características gerais:</a:t>
            </a:r>
          </a:p>
          <a:p>
            <a:pPr lvl="1"/>
            <a:r>
              <a:rPr lang="pt-BR" dirty="0"/>
              <a:t>Finitude</a:t>
            </a:r>
          </a:p>
          <a:p>
            <a:pPr lvl="1"/>
            <a:r>
              <a:rPr lang="pt-BR" dirty="0"/>
              <a:t>Definição (sem ambiguidade)</a:t>
            </a:r>
          </a:p>
          <a:p>
            <a:pPr lvl="1"/>
            <a:r>
              <a:rPr lang="pt-BR" dirty="0"/>
              <a:t>Entradas</a:t>
            </a:r>
          </a:p>
          <a:p>
            <a:pPr lvl="1"/>
            <a:r>
              <a:rPr lang="pt-BR" dirty="0"/>
              <a:t>Saídas</a:t>
            </a:r>
          </a:p>
          <a:p>
            <a:pPr lvl="1"/>
            <a:r>
              <a:rPr lang="pt-BR" dirty="0"/>
              <a:t>Efetividade</a:t>
            </a:r>
          </a:p>
          <a:p>
            <a:pPr lvl="1"/>
            <a:r>
              <a:rPr lang="pt-BR" dirty="0"/>
              <a:t>Padronização</a:t>
            </a:r>
          </a:p>
          <a:p>
            <a:pPr lvl="1"/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>
                <a:solidFill>
                  <a:prstClr val="white"/>
                </a:solidFill>
              </a:rPr>
              <a:pPr/>
              <a:t>6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Continuação…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60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500" dirty="0" err="1"/>
              <a:t>DIVISão</a:t>
            </a:r>
            <a:r>
              <a:rPr lang="pt-BR" sz="3500" dirty="0"/>
              <a:t> (/) e RESTO DA DIVISÃO (%)</a:t>
            </a:r>
            <a:endParaRPr lang="pt-BR" sz="3500" i="1" dirty="0"/>
          </a:p>
        </p:txBody>
      </p:sp>
      <p:pic>
        <p:nvPicPr>
          <p:cNvPr id="2" name="Picture 1" descr="Screen Shot 2017-04-04 at 11.39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7" y="1340768"/>
            <a:ext cx="9144000" cy="449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211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61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900" dirty="0"/>
              <a:t>Operadores relacionais</a:t>
            </a:r>
            <a:endParaRPr lang="pt-BR" sz="3900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523652"/>
            <a:ext cx="8168505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48787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62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900" dirty="0"/>
              <a:t>Operadores LÓGICOS</a:t>
            </a:r>
            <a:endParaRPr lang="pt-BR" sz="3900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76974"/>
              </p:ext>
            </p:extLst>
          </p:nvPr>
        </p:nvGraphicFramePr>
        <p:xfrm>
          <a:off x="1043608" y="1700808"/>
          <a:ext cx="6840760" cy="363699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Operador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b="1" i="1" dirty="0" err="1"/>
                        <a:t>Não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lógico</a:t>
                      </a:r>
                      <a:r>
                        <a:rPr lang="en-US" sz="2400" dirty="0"/>
                        <a:t> (NOT)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uk-UA" sz="2600" b="1" kern="1200" dirty="0"/>
                        <a:t> &amp;&amp; </a:t>
                      </a:r>
                      <a:endParaRPr lang="en-US" sz="2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E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lógico</a:t>
                      </a:r>
                      <a:r>
                        <a:rPr lang="en-US" sz="2400" baseline="0" dirty="0"/>
                        <a:t> (AND)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hr-HR" sz="2600" b="1" kern="1200" dirty="0"/>
                        <a:t>|| </a:t>
                      </a:r>
                      <a:endParaRPr lang="en-US" sz="2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err="1"/>
                        <a:t>Ou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lógico</a:t>
                      </a:r>
                      <a:r>
                        <a:rPr lang="en-US" sz="2400" baseline="0" dirty="0"/>
                        <a:t> (OR)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1332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63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Tomadas de decisão</a:t>
            </a:r>
            <a:endParaRPr lang="pt-BR" i="1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538183"/>
            <a:ext cx="8568952" cy="4705035"/>
          </a:xfrm>
        </p:spPr>
        <p:txBody>
          <a:bodyPr>
            <a:normAutofit/>
          </a:bodyPr>
          <a:lstStyle/>
          <a:p>
            <a:r>
              <a:rPr lang="en-US" sz="2700" dirty="0"/>
              <a:t>As </a:t>
            </a:r>
            <a:r>
              <a:rPr lang="en-US" sz="2700" b="1" i="1" dirty="0" err="1"/>
              <a:t>tomadas</a:t>
            </a:r>
            <a:r>
              <a:rPr lang="en-US" sz="2700" b="1" i="1" dirty="0"/>
              <a:t> de </a:t>
            </a:r>
            <a:r>
              <a:rPr lang="en-US" sz="2700" b="1" i="1" dirty="0" err="1"/>
              <a:t>decisão</a:t>
            </a:r>
            <a:r>
              <a:rPr lang="en-US" sz="2700" dirty="0"/>
              <a:t> </a:t>
            </a:r>
            <a:r>
              <a:rPr lang="en-US" sz="2700" dirty="0" err="1"/>
              <a:t>são</a:t>
            </a:r>
            <a:r>
              <a:rPr lang="en-US" sz="2700" dirty="0"/>
              <a:t> </a:t>
            </a:r>
            <a:r>
              <a:rPr lang="en-US" sz="2700" b="1" dirty="0" err="1"/>
              <a:t>extremamentes</a:t>
            </a:r>
            <a:r>
              <a:rPr lang="en-US" sz="2700" b="1" dirty="0"/>
              <a:t> </a:t>
            </a:r>
            <a:r>
              <a:rPr lang="en-US" sz="2700" b="1" dirty="0" err="1"/>
              <a:t>importantes</a:t>
            </a:r>
            <a:r>
              <a:rPr lang="en-US" sz="2700" dirty="0"/>
              <a:t> </a:t>
            </a:r>
            <a:r>
              <a:rPr lang="en-US" sz="2700" dirty="0" err="1"/>
              <a:t>na</a:t>
            </a:r>
            <a:r>
              <a:rPr lang="en-US" sz="2700" dirty="0"/>
              <a:t> </a:t>
            </a:r>
            <a:r>
              <a:rPr lang="en-US" sz="2700" dirty="0" err="1"/>
              <a:t>execução</a:t>
            </a:r>
            <a:r>
              <a:rPr lang="en-US" sz="2700" dirty="0"/>
              <a:t> dos </a:t>
            </a:r>
            <a:r>
              <a:rPr lang="en-US" sz="2700" dirty="0" err="1"/>
              <a:t>programas</a:t>
            </a:r>
            <a:r>
              <a:rPr lang="en-US" sz="2700" dirty="0"/>
              <a:t>. São </a:t>
            </a:r>
            <a:r>
              <a:rPr lang="en-US" sz="2700" dirty="0" err="1"/>
              <a:t>elas</a:t>
            </a:r>
            <a:r>
              <a:rPr lang="en-US" sz="2700" dirty="0"/>
              <a:t> </a:t>
            </a:r>
            <a:r>
              <a:rPr lang="en-US" sz="2700" dirty="0" err="1"/>
              <a:t>que</a:t>
            </a:r>
            <a:r>
              <a:rPr lang="en-US" sz="2700" dirty="0"/>
              <a:t> </a:t>
            </a:r>
            <a:r>
              <a:rPr lang="en-US" sz="2700" b="1" dirty="0" err="1"/>
              <a:t>dão</a:t>
            </a:r>
            <a:r>
              <a:rPr lang="en-US" sz="2700" b="1" dirty="0"/>
              <a:t> a </a:t>
            </a:r>
            <a:r>
              <a:rPr lang="en-US" sz="2700" b="1" dirty="0" err="1"/>
              <a:t>inteligência</a:t>
            </a:r>
            <a:r>
              <a:rPr lang="en-US" sz="2700" b="1" dirty="0"/>
              <a:t> </a:t>
            </a:r>
            <a:r>
              <a:rPr lang="en-US" sz="2700" b="1" dirty="0" err="1"/>
              <a:t>aos</a:t>
            </a:r>
            <a:r>
              <a:rPr lang="en-US" sz="2700" b="1" dirty="0"/>
              <a:t> </a:t>
            </a:r>
            <a:r>
              <a:rPr lang="en-US" sz="2700" b="1" dirty="0" err="1"/>
              <a:t>sistemas</a:t>
            </a:r>
            <a:r>
              <a:rPr lang="en-US" sz="2700" dirty="0"/>
              <a:t>.</a:t>
            </a:r>
          </a:p>
          <a:p>
            <a:r>
              <a:rPr lang="en-US" sz="2700" dirty="0" err="1"/>
              <a:t>Em</a:t>
            </a:r>
            <a:r>
              <a:rPr lang="en-US" sz="2700" dirty="0"/>
              <a:t> Java, </a:t>
            </a:r>
            <a:r>
              <a:rPr lang="en-US" sz="2700" dirty="0" err="1"/>
              <a:t>temos</a:t>
            </a:r>
            <a:r>
              <a:rPr lang="en-US" sz="2700" dirty="0"/>
              <a:t> </a:t>
            </a:r>
            <a:r>
              <a:rPr lang="en-US" sz="2700" dirty="0" err="1"/>
              <a:t>dois</a:t>
            </a:r>
            <a:r>
              <a:rPr lang="en-US" sz="2700" dirty="0"/>
              <a:t> </a:t>
            </a:r>
            <a:r>
              <a:rPr lang="en-US" sz="2700" dirty="0" err="1"/>
              <a:t>blocos</a:t>
            </a:r>
            <a:r>
              <a:rPr lang="en-US" sz="2700" dirty="0"/>
              <a:t> de </a:t>
            </a:r>
            <a:r>
              <a:rPr lang="en-US" sz="2700" dirty="0" err="1"/>
              <a:t>tomadas</a:t>
            </a:r>
            <a:r>
              <a:rPr lang="en-US" sz="2700" dirty="0"/>
              <a:t> de </a:t>
            </a:r>
            <a:r>
              <a:rPr lang="en-US" sz="2700" dirty="0" err="1"/>
              <a:t>decisão</a:t>
            </a:r>
            <a:r>
              <a:rPr lang="en-US" sz="2700" dirty="0"/>
              <a:t>: o </a:t>
            </a:r>
            <a:r>
              <a:rPr lang="en-US" sz="2700" b="1" i="1" dirty="0"/>
              <a:t>IF..ELSE</a:t>
            </a:r>
            <a:r>
              <a:rPr lang="en-US" sz="2700" b="1" dirty="0"/>
              <a:t> </a:t>
            </a:r>
            <a:r>
              <a:rPr lang="en-US" sz="2700" dirty="0"/>
              <a:t>e o</a:t>
            </a:r>
            <a:r>
              <a:rPr lang="en-US" sz="2700" b="1" dirty="0"/>
              <a:t> </a:t>
            </a:r>
            <a:r>
              <a:rPr lang="en-US" sz="2700" b="1" i="1" dirty="0"/>
              <a:t>SWITCH..CASE</a:t>
            </a:r>
            <a:r>
              <a:rPr lang="en-US" sz="2700" dirty="0"/>
              <a:t>.</a:t>
            </a: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28315908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64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If</a:t>
            </a:r>
            <a:r>
              <a:rPr lang="pt-BR" dirty="0"/>
              <a:t>..</a:t>
            </a:r>
            <a:r>
              <a:rPr lang="pt-BR" dirty="0" err="1"/>
              <a:t>else</a:t>
            </a:r>
            <a:endParaRPr lang="pt-BR" i="1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538183"/>
            <a:ext cx="8568952" cy="1962825"/>
          </a:xfrm>
        </p:spPr>
        <p:txBody>
          <a:bodyPr>
            <a:normAutofit/>
          </a:bodyPr>
          <a:lstStyle/>
          <a:p>
            <a:r>
              <a:rPr lang="en-US" sz="2700" dirty="0"/>
              <a:t>O </a:t>
            </a:r>
            <a:r>
              <a:rPr lang="en-US" sz="2700" dirty="0" err="1"/>
              <a:t>bloco</a:t>
            </a:r>
            <a:r>
              <a:rPr lang="en-US" sz="2700" dirty="0"/>
              <a:t> </a:t>
            </a:r>
            <a:r>
              <a:rPr lang="en-US" sz="2700" b="1" dirty="0"/>
              <a:t>IF..ELSE</a:t>
            </a:r>
            <a:r>
              <a:rPr lang="en-US" sz="2700" dirty="0"/>
              <a:t> </a:t>
            </a:r>
            <a:r>
              <a:rPr lang="en-US" sz="2700" dirty="0" err="1"/>
              <a:t>é</a:t>
            </a:r>
            <a:r>
              <a:rPr lang="en-US" sz="2700" dirty="0"/>
              <a:t> o </a:t>
            </a:r>
            <a:r>
              <a:rPr lang="en-US" sz="2700" dirty="0" err="1"/>
              <a:t>mais</a:t>
            </a:r>
            <a:r>
              <a:rPr lang="en-US" sz="2700" dirty="0"/>
              <a:t> </a:t>
            </a:r>
            <a:r>
              <a:rPr lang="en-US" sz="2700" dirty="0" err="1"/>
              <a:t>utilizado</a:t>
            </a:r>
            <a:r>
              <a:rPr lang="en-US" sz="2700" dirty="0"/>
              <a:t>. </a:t>
            </a:r>
            <a:r>
              <a:rPr lang="en-US" sz="2700" dirty="0" err="1"/>
              <a:t>Ele</a:t>
            </a:r>
            <a:r>
              <a:rPr lang="en-US" sz="2700" dirty="0"/>
              <a:t> </a:t>
            </a:r>
            <a:r>
              <a:rPr lang="en-US" sz="2700" dirty="0" err="1"/>
              <a:t>aceita</a:t>
            </a:r>
            <a:r>
              <a:rPr lang="en-US" sz="2700" dirty="0"/>
              <a:t> </a:t>
            </a:r>
            <a:r>
              <a:rPr lang="en-US" sz="2700" b="1" dirty="0" err="1"/>
              <a:t>qualquer</a:t>
            </a:r>
            <a:r>
              <a:rPr lang="en-US" sz="2700" b="1" dirty="0"/>
              <a:t> </a:t>
            </a:r>
            <a:r>
              <a:rPr lang="en-US" sz="2700" b="1" dirty="0" err="1"/>
              <a:t>condição</a:t>
            </a:r>
            <a:r>
              <a:rPr lang="en-US" sz="2700" dirty="0"/>
              <a:t> e </a:t>
            </a:r>
            <a:r>
              <a:rPr lang="en-US" sz="2700" dirty="0" err="1"/>
              <a:t>por</a:t>
            </a:r>
            <a:r>
              <a:rPr lang="en-US" sz="2700" dirty="0"/>
              <a:t> </a:t>
            </a:r>
            <a:r>
              <a:rPr lang="en-US" sz="2700" dirty="0" err="1"/>
              <a:t>isso</a:t>
            </a:r>
            <a:r>
              <a:rPr lang="en-US" sz="2700" dirty="0"/>
              <a:t> </a:t>
            </a:r>
            <a:r>
              <a:rPr lang="en-US" sz="2700" b="1" dirty="0" err="1"/>
              <a:t>é</a:t>
            </a:r>
            <a:r>
              <a:rPr lang="en-US" sz="2700" b="1" dirty="0"/>
              <a:t> </a:t>
            </a:r>
            <a:r>
              <a:rPr lang="en-US" sz="2700" b="1" dirty="0" err="1"/>
              <a:t>mais</a:t>
            </a:r>
            <a:r>
              <a:rPr lang="en-US" sz="2700" b="1" dirty="0"/>
              <a:t> </a:t>
            </a:r>
            <a:r>
              <a:rPr lang="en-US" sz="2700" b="1" dirty="0" err="1"/>
              <a:t>utilizado</a:t>
            </a:r>
            <a:r>
              <a:rPr lang="en-US" sz="2700" dirty="0"/>
              <a:t> </a:t>
            </a:r>
            <a:r>
              <a:rPr lang="en-US" sz="2700" dirty="0" err="1"/>
              <a:t>que</a:t>
            </a:r>
            <a:r>
              <a:rPr lang="en-US" sz="2700" dirty="0"/>
              <a:t> o </a:t>
            </a:r>
            <a:r>
              <a:rPr lang="en-US" sz="2700" b="1" dirty="0"/>
              <a:t>SWITCH</a:t>
            </a:r>
            <a:r>
              <a:rPr lang="en-US" sz="2700" dirty="0"/>
              <a:t>. </a:t>
            </a:r>
            <a:r>
              <a:rPr lang="en-US" sz="2700" dirty="0" err="1"/>
              <a:t>Sua</a:t>
            </a:r>
            <a:r>
              <a:rPr lang="en-US" sz="2700" dirty="0"/>
              <a:t> </a:t>
            </a:r>
            <a:r>
              <a:rPr lang="en-US" sz="2700" dirty="0" err="1"/>
              <a:t>sintaxe</a:t>
            </a:r>
            <a:r>
              <a:rPr lang="en-US" sz="2700" dirty="0"/>
              <a:t> </a:t>
            </a:r>
            <a:r>
              <a:rPr lang="en-US" sz="2700" dirty="0" err="1"/>
              <a:t>é</a:t>
            </a:r>
            <a:r>
              <a:rPr lang="en-US" sz="2700" dirty="0"/>
              <a:t> a </a:t>
            </a:r>
            <a:r>
              <a:rPr lang="en-US" sz="2700" dirty="0" err="1"/>
              <a:t>seguinte</a:t>
            </a:r>
            <a:r>
              <a:rPr lang="en-US" sz="2700" dirty="0"/>
              <a:t>:</a:t>
            </a:r>
            <a:endParaRPr lang="pt-BR" sz="2700" dirty="0"/>
          </a:p>
        </p:txBody>
      </p:sp>
      <p:pic>
        <p:nvPicPr>
          <p:cNvPr id="7" name="Picture 6" descr="Screen Shot 2017-05-28 at 16.25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573016"/>
            <a:ext cx="3240360" cy="20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196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65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If</a:t>
            </a:r>
            <a:r>
              <a:rPr lang="pt-BR" dirty="0"/>
              <a:t>..</a:t>
            </a:r>
            <a:r>
              <a:rPr lang="pt-BR" dirty="0" err="1"/>
              <a:t>else</a:t>
            </a:r>
            <a:endParaRPr lang="pt-BR" i="1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538183"/>
            <a:ext cx="8568952" cy="2754913"/>
          </a:xfrm>
        </p:spPr>
        <p:txBody>
          <a:bodyPr>
            <a:normAutofit/>
          </a:bodyPr>
          <a:lstStyle/>
          <a:p>
            <a:r>
              <a:rPr lang="en-US" sz="2700" dirty="0"/>
              <a:t>Na </a:t>
            </a:r>
            <a:r>
              <a:rPr lang="en-US" sz="2700" dirty="0" err="1"/>
              <a:t>condição</a:t>
            </a:r>
            <a:r>
              <a:rPr lang="en-US" sz="2700" dirty="0"/>
              <a:t> </a:t>
            </a:r>
            <a:r>
              <a:rPr lang="en-US" sz="2700" dirty="0" err="1"/>
              <a:t>é</a:t>
            </a:r>
            <a:r>
              <a:rPr lang="en-US" sz="2700" dirty="0"/>
              <a:t> </a:t>
            </a:r>
            <a:r>
              <a:rPr lang="en-US" sz="2700" dirty="0" err="1"/>
              <a:t>usada</a:t>
            </a:r>
            <a:r>
              <a:rPr lang="en-US" sz="2700" dirty="0"/>
              <a:t> </a:t>
            </a:r>
            <a:r>
              <a:rPr lang="en-US" sz="2700" dirty="0" err="1"/>
              <a:t>uma</a:t>
            </a:r>
            <a:r>
              <a:rPr lang="en-US" sz="2700" dirty="0"/>
              <a:t> </a:t>
            </a:r>
            <a:r>
              <a:rPr lang="en-US" sz="2700" b="1" dirty="0" err="1"/>
              <a:t>equação</a:t>
            </a:r>
            <a:r>
              <a:rPr lang="en-US" sz="2700" b="1" dirty="0"/>
              <a:t> </a:t>
            </a:r>
            <a:r>
              <a:rPr lang="en-US" sz="2700" b="1" dirty="0" err="1"/>
              <a:t>lógica</a:t>
            </a:r>
            <a:r>
              <a:rPr lang="en-US" sz="2700" b="1" dirty="0"/>
              <a:t> </a:t>
            </a:r>
            <a:r>
              <a:rPr lang="en-US" sz="2700" dirty="0" err="1"/>
              <a:t>ou</a:t>
            </a:r>
            <a:r>
              <a:rPr lang="en-US" sz="2700" dirty="0"/>
              <a:t> um valor </a:t>
            </a:r>
            <a:r>
              <a:rPr lang="en-US" sz="2700" b="1" dirty="0" err="1"/>
              <a:t>booleano</a:t>
            </a:r>
            <a:r>
              <a:rPr lang="en-US" sz="2700" dirty="0"/>
              <a:t> (</a:t>
            </a:r>
            <a:r>
              <a:rPr lang="en-US" sz="2700" dirty="0" err="1"/>
              <a:t>variável</a:t>
            </a:r>
            <a:r>
              <a:rPr lang="en-US" sz="2700" dirty="0"/>
              <a:t>, </a:t>
            </a:r>
            <a:r>
              <a:rPr lang="en-US" sz="2700" dirty="0" err="1"/>
              <a:t>método</a:t>
            </a:r>
            <a:r>
              <a:rPr lang="en-US" sz="2700" dirty="0"/>
              <a:t> com </a:t>
            </a:r>
            <a:r>
              <a:rPr lang="en-US" sz="2700" dirty="0" err="1"/>
              <a:t>retorno</a:t>
            </a:r>
            <a:r>
              <a:rPr lang="en-US" sz="2700" dirty="0"/>
              <a:t> </a:t>
            </a:r>
            <a:r>
              <a:rPr lang="en-US" sz="2700" dirty="0" err="1"/>
              <a:t>lógico</a:t>
            </a:r>
            <a:r>
              <a:rPr lang="en-US" sz="2700" dirty="0"/>
              <a:t>). Se a </a:t>
            </a:r>
            <a:r>
              <a:rPr lang="en-US" sz="2700" b="1" dirty="0" err="1"/>
              <a:t>condição</a:t>
            </a:r>
            <a:r>
              <a:rPr lang="en-US" sz="2700" dirty="0"/>
              <a:t> for </a:t>
            </a:r>
            <a:r>
              <a:rPr lang="en-US" sz="2700" b="1" dirty="0" err="1"/>
              <a:t>verdadeira</a:t>
            </a:r>
            <a:r>
              <a:rPr lang="en-US" sz="2700" dirty="0"/>
              <a:t>, o </a:t>
            </a:r>
            <a:r>
              <a:rPr lang="en-US" sz="2700" dirty="0" err="1"/>
              <a:t>que</a:t>
            </a:r>
            <a:r>
              <a:rPr lang="en-US" sz="2700" dirty="0"/>
              <a:t> </a:t>
            </a:r>
            <a:r>
              <a:rPr lang="en-US" sz="2700" dirty="0" err="1"/>
              <a:t>estiver</a:t>
            </a:r>
            <a:r>
              <a:rPr lang="en-US" sz="2700" dirty="0"/>
              <a:t> </a:t>
            </a:r>
            <a:r>
              <a:rPr lang="en-US" sz="2700" dirty="0" err="1"/>
              <a:t>dentro</a:t>
            </a:r>
            <a:r>
              <a:rPr lang="en-US" sz="2700" dirty="0"/>
              <a:t> do </a:t>
            </a:r>
            <a:r>
              <a:rPr lang="en-US" sz="2700" dirty="0" err="1"/>
              <a:t>bloco</a:t>
            </a:r>
            <a:r>
              <a:rPr lang="en-US" sz="2700" dirty="0"/>
              <a:t> </a:t>
            </a:r>
            <a:r>
              <a:rPr lang="en-US" sz="2700" dirty="0" err="1"/>
              <a:t>será</a:t>
            </a:r>
            <a:r>
              <a:rPr lang="en-US" sz="2700" dirty="0"/>
              <a:t> </a:t>
            </a:r>
            <a:r>
              <a:rPr lang="en-US" sz="2700" dirty="0" err="1"/>
              <a:t>executado</a:t>
            </a:r>
            <a:r>
              <a:rPr lang="en-US" sz="2700" dirty="0"/>
              <a:t>. </a:t>
            </a:r>
            <a:r>
              <a:rPr lang="en-US" sz="2700" b="1" dirty="0"/>
              <a:t>Se for </a:t>
            </a:r>
            <a:r>
              <a:rPr lang="en-US" sz="2700" b="1" dirty="0" err="1"/>
              <a:t>falsa</a:t>
            </a:r>
            <a:r>
              <a:rPr lang="en-US" sz="2700" dirty="0"/>
              <a:t>, </a:t>
            </a:r>
            <a:r>
              <a:rPr lang="en-US" sz="2700" dirty="0" err="1"/>
              <a:t>forçaremos</a:t>
            </a:r>
            <a:r>
              <a:rPr lang="en-US" sz="2700" dirty="0"/>
              <a:t> </a:t>
            </a:r>
            <a:r>
              <a:rPr lang="en-US" sz="2700" dirty="0" err="1"/>
              <a:t>outra</a:t>
            </a:r>
            <a:r>
              <a:rPr lang="en-US" sz="2700" dirty="0"/>
              <a:t> </a:t>
            </a:r>
            <a:r>
              <a:rPr lang="en-US" sz="2700" dirty="0" err="1"/>
              <a:t>condição</a:t>
            </a:r>
            <a:r>
              <a:rPr lang="en-US" sz="2700" dirty="0"/>
              <a:t>:</a:t>
            </a:r>
          </a:p>
        </p:txBody>
      </p:sp>
      <p:pic>
        <p:nvPicPr>
          <p:cNvPr id="2" name="Picture 1" descr="Screen Shot 2017-05-28 at 16.29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077072"/>
            <a:ext cx="702078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587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66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Declarações switch</a:t>
            </a:r>
            <a:endParaRPr lang="pt-BR" i="1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538183"/>
            <a:ext cx="8568952" cy="4705035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A declaração </a:t>
            </a:r>
            <a:r>
              <a:rPr lang="pt-BR" b="1" dirty="0"/>
              <a:t>switch</a:t>
            </a:r>
            <a:r>
              <a:rPr lang="pt-BR" dirty="0"/>
              <a:t> é uma maneira fácil e elegante de se fazer uma </a:t>
            </a:r>
            <a:r>
              <a:rPr lang="pt-BR" b="1" dirty="0"/>
              <a:t>tomada de decisão</a:t>
            </a:r>
            <a:r>
              <a:rPr lang="pt-BR" dirty="0"/>
              <a:t> com </a:t>
            </a:r>
            <a:r>
              <a:rPr lang="pt-BR" b="1" dirty="0"/>
              <a:t>múltiplas escolhas</a:t>
            </a:r>
            <a:r>
              <a:rPr lang="pt-BR" dirty="0"/>
              <a:t>;</a:t>
            </a:r>
          </a:p>
          <a:p>
            <a:r>
              <a:rPr lang="pt-BR" dirty="0"/>
              <a:t>Na declaração </a:t>
            </a:r>
            <a:r>
              <a:rPr lang="pt-BR" b="1" dirty="0"/>
              <a:t>switch</a:t>
            </a:r>
            <a:r>
              <a:rPr lang="pt-BR" dirty="0"/>
              <a:t>, a variável é sucessivamente testada contra uma lista de inteiros ou constantes caractere;</a:t>
            </a:r>
          </a:p>
          <a:p>
            <a:r>
              <a:rPr lang="pt-BR" dirty="0"/>
              <a:t>Quando uma associação é encontrada, o conjunto de comandos associado com a </a:t>
            </a:r>
            <a:r>
              <a:rPr lang="pt-BR" b="1" dirty="0"/>
              <a:t>constante é executado.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95775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67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Declarações switch</a:t>
            </a:r>
            <a:endParaRPr lang="pt-BR" i="1" dirty="0"/>
          </a:p>
        </p:txBody>
      </p:sp>
      <p:pic>
        <p:nvPicPr>
          <p:cNvPr id="6" name="Picture 5" descr="Screen Shot 2017-05-28 at 16.34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72816"/>
            <a:ext cx="6081545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317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68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Declarações switch</a:t>
            </a:r>
            <a:endParaRPr lang="pt-BR" i="1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538183"/>
            <a:ext cx="8568952" cy="2322865"/>
          </a:xfrm>
        </p:spPr>
        <p:txBody>
          <a:bodyPr>
            <a:normAutofit/>
          </a:bodyPr>
          <a:lstStyle/>
          <a:p>
            <a:r>
              <a:rPr lang="en-US" sz="2800" b="1" i="1" dirty="0"/>
              <a:t>OBS</a:t>
            </a:r>
            <a:r>
              <a:rPr lang="mr-IN" sz="2800" b="1" i="1" dirty="0"/>
              <a:t>… N</a:t>
            </a:r>
            <a:r>
              <a:rPr lang="en-US" sz="2800" b="1" i="1" dirty="0" err="1"/>
              <a:t>ão</a:t>
            </a:r>
            <a:r>
              <a:rPr lang="en-US" sz="2800" b="1" i="1" dirty="0"/>
              <a:t> </a:t>
            </a:r>
            <a:r>
              <a:rPr lang="en-US" sz="2800" b="1" i="1" dirty="0" err="1"/>
              <a:t>podemos</a:t>
            </a:r>
            <a:r>
              <a:rPr lang="en-US" sz="2800" b="1" i="1" dirty="0"/>
              <a:t> </a:t>
            </a:r>
            <a:r>
              <a:rPr lang="en-US" sz="2800" b="1" i="1" dirty="0" err="1"/>
              <a:t>utilizar</a:t>
            </a:r>
            <a:r>
              <a:rPr lang="en-US" sz="2800" b="1" i="1" dirty="0"/>
              <a:t> </a:t>
            </a:r>
            <a:r>
              <a:rPr lang="en-US" sz="2800" b="1" i="1" dirty="0" err="1"/>
              <a:t>condições</a:t>
            </a:r>
            <a:r>
              <a:rPr lang="en-US" sz="2800" b="1" i="1" dirty="0"/>
              <a:t> </a:t>
            </a:r>
            <a:r>
              <a:rPr lang="en-US" sz="2800" b="1" i="1" dirty="0" err="1"/>
              <a:t>lógicas</a:t>
            </a:r>
            <a:r>
              <a:rPr lang="en-US" sz="2800" b="1" i="1" dirty="0"/>
              <a:t> </a:t>
            </a:r>
            <a:r>
              <a:rPr lang="en-US" sz="2800" b="1" i="1" dirty="0" err="1"/>
              <a:t>nos</a:t>
            </a:r>
            <a:r>
              <a:rPr lang="en-US" sz="2800" b="1" i="1" dirty="0"/>
              <a:t> cases. </a:t>
            </a:r>
            <a:r>
              <a:rPr lang="en-US" sz="2800" b="1" i="1" dirty="0" err="1"/>
              <a:t>Somente</a:t>
            </a:r>
            <a:r>
              <a:rPr lang="en-US" sz="2800" b="1" i="1" dirty="0"/>
              <a:t> </a:t>
            </a:r>
            <a:r>
              <a:rPr lang="en-US" sz="2800" b="1" i="1" dirty="0" err="1"/>
              <a:t>tipos</a:t>
            </a:r>
            <a:r>
              <a:rPr lang="en-US" sz="2800" b="1" i="1" dirty="0"/>
              <a:t> </a:t>
            </a:r>
            <a:r>
              <a:rPr lang="en-US" sz="2800" b="1" i="1" dirty="0" err="1"/>
              <a:t>primitivos</a:t>
            </a:r>
            <a:r>
              <a:rPr lang="en-US" sz="2800" b="1" i="1" dirty="0"/>
              <a:t> (</a:t>
            </a:r>
            <a:r>
              <a:rPr lang="en-US" sz="2800" b="1" i="1" dirty="0" err="1"/>
              <a:t>inteiros</a:t>
            </a:r>
            <a:r>
              <a:rPr lang="en-US" sz="2800" b="1" i="1" dirty="0"/>
              <a:t>, </a:t>
            </a:r>
            <a:r>
              <a:rPr lang="en-US" sz="2800" b="1" i="1" dirty="0" err="1"/>
              <a:t>reais</a:t>
            </a:r>
            <a:r>
              <a:rPr lang="en-US" sz="2800" b="1" i="1" dirty="0"/>
              <a:t> e </a:t>
            </a:r>
            <a:r>
              <a:rPr lang="en-US" sz="2800" b="1" i="1" dirty="0" err="1"/>
              <a:t>caracteres</a:t>
            </a:r>
            <a:r>
              <a:rPr lang="en-US" sz="2800" b="1" i="1" dirty="0"/>
              <a:t> </a:t>
            </a:r>
            <a:r>
              <a:rPr lang="en-US" sz="2800" b="1" i="1" dirty="0" err="1"/>
              <a:t>isolados</a:t>
            </a:r>
            <a:r>
              <a:rPr lang="en-US" sz="2800" b="1" i="1" dirty="0"/>
              <a:t>).</a:t>
            </a:r>
            <a:endParaRPr lang="pt-BR" sz="2700" b="1" i="1" dirty="0"/>
          </a:p>
        </p:txBody>
      </p:sp>
      <p:pic>
        <p:nvPicPr>
          <p:cNvPr id="2" name="Picture 1" descr="Screen Shot 2017-05-28 at 16.37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645024"/>
            <a:ext cx="5904656" cy="245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206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69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 e decremento</a:t>
            </a:r>
            <a:endParaRPr lang="pt-BR" i="1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538183"/>
            <a:ext cx="8568952" cy="4699129"/>
          </a:xfrm>
        </p:spPr>
        <p:txBody>
          <a:bodyPr>
            <a:noAutofit/>
          </a:bodyPr>
          <a:lstStyle/>
          <a:p>
            <a:r>
              <a:rPr lang="en-US" sz="2700" b="1" dirty="0" err="1"/>
              <a:t>Incremento</a:t>
            </a:r>
            <a:r>
              <a:rPr lang="en-US" sz="2700" dirty="0"/>
              <a:t>: </a:t>
            </a:r>
            <a:r>
              <a:rPr lang="en-US" sz="2700" dirty="0" err="1"/>
              <a:t>aumento</a:t>
            </a:r>
            <a:r>
              <a:rPr lang="en-US" sz="2700" dirty="0"/>
              <a:t>, </a:t>
            </a:r>
            <a:r>
              <a:rPr lang="en-US" sz="2700" dirty="0" err="1"/>
              <a:t>crescimento</a:t>
            </a:r>
            <a:r>
              <a:rPr lang="en-US" sz="2700" dirty="0"/>
              <a:t>.</a:t>
            </a:r>
          </a:p>
          <a:p>
            <a:r>
              <a:rPr lang="en-US" sz="2700" b="1" dirty="0" err="1"/>
              <a:t>Decremento</a:t>
            </a:r>
            <a:r>
              <a:rPr lang="en-US" sz="2700" dirty="0"/>
              <a:t>: </a:t>
            </a:r>
            <a:r>
              <a:rPr lang="en-US" sz="2700" dirty="0" err="1"/>
              <a:t>diminuição</a:t>
            </a:r>
            <a:r>
              <a:rPr lang="en-US" sz="2700" dirty="0"/>
              <a:t>, </a:t>
            </a:r>
            <a:r>
              <a:rPr lang="en-US" sz="2700" dirty="0" err="1"/>
              <a:t>decrescimento</a:t>
            </a:r>
            <a:r>
              <a:rPr lang="en-US" sz="2700" dirty="0"/>
              <a:t>.</a:t>
            </a:r>
          </a:p>
          <a:p>
            <a:r>
              <a:rPr lang="en-US" sz="2700" dirty="0" err="1"/>
              <a:t>Dentro</a:t>
            </a:r>
            <a:r>
              <a:rPr lang="en-US" sz="2700" dirty="0"/>
              <a:t> da </a:t>
            </a:r>
            <a:r>
              <a:rPr lang="en-US" sz="2700" dirty="0" err="1"/>
              <a:t>programação</a:t>
            </a:r>
            <a:r>
              <a:rPr lang="en-US" sz="2700" dirty="0"/>
              <a:t>, </a:t>
            </a:r>
            <a:r>
              <a:rPr lang="en-US" sz="2700" dirty="0" err="1"/>
              <a:t>incremento</a:t>
            </a:r>
            <a:r>
              <a:rPr lang="en-US" sz="2700" dirty="0"/>
              <a:t> e </a:t>
            </a:r>
            <a:r>
              <a:rPr lang="en-US" sz="2700" dirty="0" err="1"/>
              <a:t>decremento</a:t>
            </a:r>
            <a:r>
              <a:rPr lang="en-US" sz="2700" dirty="0"/>
              <a:t> </a:t>
            </a:r>
            <a:r>
              <a:rPr lang="en-US" sz="2700" dirty="0" err="1"/>
              <a:t>são</a:t>
            </a:r>
            <a:r>
              <a:rPr lang="en-US" sz="2700" dirty="0"/>
              <a:t> </a:t>
            </a:r>
            <a:r>
              <a:rPr lang="en-US" sz="2700" dirty="0" err="1"/>
              <a:t>muito</a:t>
            </a:r>
            <a:r>
              <a:rPr lang="en-US" sz="2700" dirty="0"/>
              <a:t> </a:t>
            </a:r>
            <a:r>
              <a:rPr lang="en-US" sz="2700" dirty="0" err="1"/>
              <a:t>utilizados</a:t>
            </a:r>
            <a:r>
              <a:rPr lang="en-US" sz="2700" dirty="0"/>
              <a:t> </a:t>
            </a:r>
            <a:r>
              <a:rPr lang="en-US" sz="2700" dirty="0" err="1"/>
              <a:t>em</a:t>
            </a:r>
            <a:r>
              <a:rPr lang="en-US" sz="2700" dirty="0"/>
              <a:t> </a:t>
            </a:r>
            <a:r>
              <a:rPr lang="en-US" sz="2700" dirty="0" err="1"/>
              <a:t>estruturas</a:t>
            </a:r>
            <a:r>
              <a:rPr lang="en-US" sz="2700" dirty="0"/>
              <a:t> </a:t>
            </a:r>
            <a:r>
              <a:rPr lang="en-US" sz="2700" dirty="0" err="1"/>
              <a:t>repetitivas</a:t>
            </a:r>
            <a:r>
              <a:rPr lang="en-US" sz="2700" dirty="0"/>
              <a:t> com </a:t>
            </a:r>
            <a:r>
              <a:rPr lang="en-US" sz="2700" dirty="0" err="1"/>
              <a:t>variável</a:t>
            </a:r>
            <a:r>
              <a:rPr lang="en-US" sz="2700" dirty="0"/>
              <a:t> de </a:t>
            </a:r>
            <a:r>
              <a:rPr lang="en-US" sz="2700" dirty="0" err="1"/>
              <a:t>controle</a:t>
            </a:r>
            <a:r>
              <a:rPr lang="en-US" sz="2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595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São algoritmos escritos em uma linguagem de programação;</a:t>
            </a:r>
          </a:p>
          <a:p>
            <a:r>
              <a:rPr lang="pt-BR" dirty="0"/>
              <a:t>“Interpretados” e executados pelo computador;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dirty="0"/>
              <a:t>Tradução;</a:t>
            </a:r>
          </a:p>
          <a:p>
            <a:pPr lvl="1"/>
            <a:r>
              <a:rPr lang="pt-BR" dirty="0"/>
              <a:t>Interpretação ou compilação;</a:t>
            </a:r>
          </a:p>
          <a:p>
            <a:pPr lvl="1"/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>
                <a:solidFill>
                  <a:prstClr val="white"/>
                </a:solidFill>
              </a:rPr>
              <a:pPr/>
              <a:t>7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70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 e decremento</a:t>
            </a:r>
            <a:endParaRPr lang="pt-BR" i="1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538183"/>
            <a:ext cx="8568952" cy="4699129"/>
          </a:xfrm>
        </p:spPr>
        <p:txBody>
          <a:bodyPr>
            <a:noAutofit/>
          </a:bodyPr>
          <a:lstStyle/>
          <a:p>
            <a:r>
              <a:rPr lang="en-US" sz="2700" dirty="0"/>
              <a:t>Serve </a:t>
            </a:r>
            <a:r>
              <a:rPr lang="en-US" sz="2700" dirty="0" err="1"/>
              <a:t>prá</a:t>
            </a:r>
            <a:r>
              <a:rPr lang="en-US" sz="2700" dirty="0"/>
              <a:t> </a:t>
            </a:r>
            <a:r>
              <a:rPr lang="en-US" sz="2700" dirty="0" err="1"/>
              <a:t>mostrar</a:t>
            </a:r>
            <a:r>
              <a:rPr lang="en-US" sz="2700" dirty="0"/>
              <a:t> </a:t>
            </a:r>
            <a:r>
              <a:rPr lang="en-US" sz="2700" dirty="0" err="1"/>
              <a:t>para</a:t>
            </a:r>
            <a:r>
              <a:rPr lang="en-US" sz="2700" dirty="0"/>
              <a:t> a </a:t>
            </a:r>
            <a:r>
              <a:rPr lang="en-US" sz="2700" dirty="0" err="1"/>
              <a:t>estrutura</a:t>
            </a:r>
            <a:r>
              <a:rPr lang="en-US" sz="2700" dirty="0"/>
              <a:t> </a:t>
            </a:r>
            <a:r>
              <a:rPr lang="en-US" sz="2700" b="1" dirty="0" err="1"/>
              <a:t>quando</a:t>
            </a:r>
            <a:r>
              <a:rPr lang="en-US" sz="2700" b="1" dirty="0"/>
              <a:t> </a:t>
            </a:r>
            <a:r>
              <a:rPr lang="en-US" sz="2700" b="1" dirty="0" err="1"/>
              <a:t>ela</a:t>
            </a:r>
            <a:r>
              <a:rPr lang="en-US" sz="2700" b="1" dirty="0"/>
              <a:t> </a:t>
            </a:r>
            <a:r>
              <a:rPr lang="en-US" sz="2700" b="1" dirty="0" err="1"/>
              <a:t>deve</a:t>
            </a:r>
            <a:r>
              <a:rPr lang="en-US" sz="2700" b="1" dirty="0"/>
              <a:t> </a:t>
            </a:r>
            <a:r>
              <a:rPr lang="en-US" sz="2700" b="1" dirty="0" err="1"/>
              <a:t>parar</a:t>
            </a:r>
            <a:r>
              <a:rPr lang="en-US" sz="2700" dirty="0"/>
              <a:t>. Logo, se </a:t>
            </a:r>
            <a:r>
              <a:rPr lang="en-US" sz="2700" dirty="0" err="1"/>
              <a:t>utilizarmos</a:t>
            </a:r>
            <a:r>
              <a:rPr lang="en-US" sz="2700" dirty="0"/>
              <a:t> </a:t>
            </a:r>
            <a:r>
              <a:rPr lang="en-US" sz="2700" dirty="0" err="1"/>
              <a:t>decremento</a:t>
            </a:r>
            <a:r>
              <a:rPr lang="en-US" sz="2700" dirty="0"/>
              <a:t> </a:t>
            </a:r>
            <a:r>
              <a:rPr lang="en-US" sz="2700" dirty="0" err="1"/>
              <a:t>em</a:t>
            </a:r>
            <a:r>
              <a:rPr lang="en-US" sz="2700" dirty="0"/>
              <a:t> </a:t>
            </a:r>
            <a:r>
              <a:rPr lang="en-US" sz="2700" dirty="0" err="1"/>
              <a:t>uma</a:t>
            </a:r>
            <a:r>
              <a:rPr lang="en-US" sz="2700" dirty="0"/>
              <a:t> </a:t>
            </a:r>
            <a:r>
              <a:rPr lang="en-US" sz="2700" dirty="0" err="1"/>
              <a:t>estrutra</a:t>
            </a:r>
            <a:r>
              <a:rPr lang="en-US" sz="2700" dirty="0"/>
              <a:t> </a:t>
            </a:r>
            <a:r>
              <a:rPr lang="en-US" sz="2700" dirty="0" err="1"/>
              <a:t>que</a:t>
            </a:r>
            <a:r>
              <a:rPr lang="en-US" sz="2700" dirty="0"/>
              <a:t> </a:t>
            </a:r>
            <a:r>
              <a:rPr lang="en-US" sz="2700" dirty="0" err="1"/>
              <a:t>testa</a:t>
            </a:r>
            <a:r>
              <a:rPr lang="en-US" sz="2700" dirty="0"/>
              <a:t> o </a:t>
            </a:r>
            <a:r>
              <a:rPr lang="en-US" sz="2700" dirty="0" err="1"/>
              <a:t>crescimento</a:t>
            </a:r>
            <a:r>
              <a:rPr lang="en-US" sz="2700" dirty="0"/>
              <a:t> da </a:t>
            </a:r>
            <a:r>
              <a:rPr lang="en-US" sz="2700" dirty="0" err="1"/>
              <a:t>variavel</a:t>
            </a:r>
            <a:r>
              <a:rPr lang="en-US" sz="2700" dirty="0"/>
              <a:t> </a:t>
            </a:r>
            <a:r>
              <a:rPr lang="en-US" sz="2700" dirty="0" err="1"/>
              <a:t>ou</a:t>
            </a:r>
            <a:r>
              <a:rPr lang="en-US" sz="2700" dirty="0"/>
              <a:t> vice-versa, a </a:t>
            </a:r>
            <a:r>
              <a:rPr lang="en-US" sz="2700" dirty="0" err="1"/>
              <a:t>estrutura</a:t>
            </a:r>
            <a:r>
              <a:rPr lang="en-US" sz="2700" dirty="0"/>
              <a:t> </a:t>
            </a:r>
            <a:r>
              <a:rPr lang="en-US" sz="2700" dirty="0" err="1"/>
              <a:t>ficará</a:t>
            </a:r>
            <a:r>
              <a:rPr lang="en-US" sz="2700" dirty="0"/>
              <a:t> </a:t>
            </a:r>
            <a:r>
              <a:rPr lang="en-US" sz="2700" dirty="0" err="1"/>
              <a:t>em</a:t>
            </a:r>
            <a:r>
              <a:rPr lang="en-US" sz="2700" dirty="0"/>
              <a:t> loop </a:t>
            </a:r>
            <a:r>
              <a:rPr lang="en-US" sz="2700" dirty="0" err="1"/>
              <a:t>eterno</a:t>
            </a:r>
            <a:r>
              <a:rPr lang="en-US" sz="2700" dirty="0"/>
              <a:t>, </a:t>
            </a:r>
            <a:r>
              <a:rPr lang="en-US" sz="2700" dirty="0" err="1"/>
              <a:t>pois</a:t>
            </a:r>
            <a:r>
              <a:rPr lang="en-US" sz="2700" dirty="0"/>
              <a:t> </a:t>
            </a:r>
            <a:r>
              <a:rPr lang="en-US" sz="2700" dirty="0" err="1"/>
              <a:t>nunca</a:t>
            </a:r>
            <a:r>
              <a:rPr lang="en-US" sz="2700" dirty="0"/>
              <a:t> </a:t>
            </a:r>
            <a:r>
              <a:rPr lang="en-US" sz="2700" dirty="0" err="1"/>
              <a:t>crescerá</a:t>
            </a:r>
            <a:r>
              <a:rPr lang="en-US" sz="2700" dirty="0"/>
              <a:t> </a:t>
            </a:r>
            <a:r>
              <a:rPr lang="en-US" sz="2700" dirty="0" err="1"/>
              <a:t>ou</a:t>
            </a:r>
            <a:r>
              <a:rPr lang="en-US" sz="2700" dirty="0"/>
              <a:t> </a:t>
            </a:r>
            <a:r>
              <a:rPr lang="en-US" sz="2700" dirty="0" err="1"/>
              <a:t>diminuirá</a:t>
            </a:r>
            <a:r>
              <a:rPr lang="en-US" sz="2700" dirty="0"/>
              <a:t> o </a:t>
            </a:r>
            <a:r>
              <a:rPr lang="en-US" sz="2700" dirty="0" err="1"/>
              <a:t>suficiente</a:t>
            </a:r>
            <a:r>
              <a:rPr lang="en-US" sz="2700" dirty="0"/>
              <a:t> </a:t>
            </a:r>
            <a:r>
              <a:rPr lang="en-US" sz="2700" dirty="0" err="1"/>
              <a:t>para</a:t>
            </a:r>
            <a:r>
              <a:rPr lang="en-US" sz="2700" dirty="0"/>
              <a:t> </a:t>
            </a:r>
            <a:r>
              <a:rPr lang="en-US" sz="2700" dirty="0" err="1"/>
              <a:t>atingir</a:t>
            </a:r>
            <a:r>
              <a:rPr lang="en-US" sz="2700" dirty="0"/>
              <a:t> a </a:t>
            </a:r>
            <a:r>
              <a:rPr lang="en-US" sz="2700" dirty="0" err="1"/>
              <a:t>condição</a:t>
            </a:r>
            <a:r>
              <a:rPr lang="en-US" sz="2700" dirty="0"/>
              <a:t> de </a:t>
            </a:r>
            <a:r>
              <a:rPr lang="en-US" sz="2700" dirty="0" err="1"/>
              <a:t>término</a:t>
            </a:r>
            <a:r>
              <a:rPr lang="en-US" sz="2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46110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71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 e decremento</a:t>
            </a:r>
            <a:endParaRPr lang="pt-BR" i="1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228055"/>
            <a:ext cx="8568952" cy="5153273"/>
          </a:xfrm>
        </p:spPr>
        <p:txBody>
          <a:bodyPr>
            <a:noAutofit/>
          </a:bodyPr>
          <a:lstStyle/>
          <a:p>
            <a:r>
              <a:rPr lang="en-US" sz="2700" dirty="0"/>
              <a:t>O </a:t>
            </a:r>
            <a:r>
              <a:rPr lang="en-US" sz="2700" b="1" i="1" dirty="0" err="1"/>
              <a:t>incremento</a:t>
            </a:r>
            <a:r>
              <a:rPr lang="en-US" sz="2700" b="1" i="1" dirty="0"/>
              <a:t>/</a:t>
            </a:r>
            <a:r>
              <a:rPr lang="en-US" sz="2700" b="1" i="1" dirty="0" err="1"/>
              <a:t>decremento</a:t>
            </a:r>
            <a:r>
              <a:rPr lang="en-US" sz="2700" dirty="0"/>
              <a:t> </a:t>
            </a:r>
            <a:r>
              <a:rPr lang="en-US" sz="2700" dirty="0" err="1"/>
              <a:t>é</a:t>
            </a:r>
            <a:r>
              <a:rPr lang="en-US" sz="2700" dirty="0"/>
              <a:t> </a:t>
            </a:r>
            <a:r>
              <a:rPr lang="en-US" sz="2700" dirty="0" err="1"/>
              <a:t>tradicionalmente</a:t>
            </a:r>
            <a:r>
              <a:rPr lang="en-US" sz="2700" dirty="0"/>
              <a:t> </a:t>
            </a:r>
            <a:r>
              <a:rPr lang="en-US" sz="2700" dirty="0" err="1"/>
              <a:t>tratado</a:t>
            </a:r>
            <a:r>
              <a:rPr lang="en-US" sz="2700" dirty="0"/>
              <a:t> da </a:t>
            </a:r>
            <a:r>
              <a:rPr lang="en-US" sz="2700" dirty="0" err="1"/>
              <a:t>seguinte</a:t>
            </a:r>
            <a:r>
              <a:rPr lang="en-US" sz="2700" dirty="0"/>
              <a:t> forma: </a:t>
            </a:r>
            <a:r>
              <a:rPr lang="mr-IN" sz="2700" b="1" i="1" dirty="0">
                <a:latin typeface="Calibri"/>
                <a:cs typeface="Calibri"/>
              </a:rPr>
              <a:t>x = x + c</a:t>
            </a:r>
            <a:r>
              <a:rPr lang="mr-IN" sz="2700" dirty="0"/>
              <a:t>; </a:t>
            </a:r>
            <a:r>
              <a:rPr lang="en-US" sz="2700" dirty="0" err="1"/>
              <a:t>onde</a:t>
            </a:r>
            <a:r>
              <a:rPr lang="en-US" sz="2700" dirty="0"/>
              <a:t>: </a:t>
            </a:r>
            <a:r>
              <a:rPr lang="en-US" sz="2700" b="1" i="1" dirty="0"/>
              <a:t>c</a:t>
            </a:r>
            <a:r>
              <a:rPr lang="en-US" sz="2700" dirty="0"/>
              <a:t> </a:t>
            </a:r>
            <a:r>
              <a:rPr lang="en-US" sz="2700" dirty="0" err="1"/>
              <a:t>é</a:t>
            </a:r>
            <a:r>
              <a:rPr lang="en-US" sz="2700" dirty="0"/>
              <a:t> </a:t>
            </a:r>
            <a:r>
              <a:rPr lang="en-US" sz="2700" dirty="0" err="1"/>
              <a:t>uma</a:t>
            </a:r>
            <a:r>
              <a:rPr lang="en-US" sz="2700" dirty="0"/>
              <a:t> </a:t>
            </a:r>
            <a:r>
              <a:rPr lang="en-US" sz="2700" b="1" i="1" dirty="0" err="1"/>
              <a:t>constante</a:t>
            </a:r>
            <a:r>
              <a:rPr lang="en-US" sz="2700" b="1" i="1" dirty="0"/>
              <a:t> </a:t>
            </a:r>
            <a:r>
              <a:rPr lang="en-US" sz="2700" b="1" i="1" dirty="0" err="1"/>
              <a:t>positiva</a:t>
            </a:r>
            <a:r>
              <a:rPr lang="en-US" sz="2700" b="1" i="1" dirty="0"/>
              <a:t> </a:t>
            </a:r>
            <a:r>
              <a:rPr lang="en-US" sz="2700" b="1" i="1" dirty="0" err="1"/>
              <a:t>para</a:t>
            </a:r>
            <a:r>
              <a:rPr lang="en-US" sz="2700" b="1" i="1" dirty="0"/>
              <a:t> </a:t>
            </a:r>
            <a:r>
              <a:rPr lang="en-US" sz="2700" b="1" i="1" dirty="0" err="1"/>
              <a:t>incremento</a:t>
            </a:r>
            <a:r>
              <a:rPr lang="en-US" sz="2700" dirty="0"/>
              <a:t> e </a:t>
            </a:r>
            <a:r>
              <a:rPr lang="en-US" sz="2700" b="1" i="1" dirty="0" err="1"/>
              <a:t>negativa</a:t>
            </a:r>
            <a:r>
              <a:rPr lang="en-US" sz="2700" b="1" i="1" dirty="0"/>
              <a:t> </a:t>
            </a:r>
            <a:r>
              <a:rPr lang="en-US" sz="2700" b="1" i="1" dirty="0" err="1"/>
              <a:t>para</a:t>
            </a:r>
            <a:r>
              <a:rPr lang="en-US" sz="2700" b="1" i="1" dirty="0"/>
              <a:t> </a:t>
            </a:r>
            <a:r>
              <a:rPr lang="en-US" sz="2700" b="1" i="1" dirty="0" err="1"/>
              <a:t>decremento</a:t>
            </a:r>
            <a:r>
              <a:rPr lang="en-US" sz="2700" dirty="0"/>
              <a:t>; e </a:t>
            </a:r>
            <a:r>
              <a:rPr lang="en-US" sz="2700" b="1" i="1" dirty="0"/>
              <a:t>x</a:t>
            </a:r>
            <a:r>
              <a:rPr lang="en-US" sz="2700" dirty="0"/>
              <a:t> </a:t>
            </a:r>
            <a:r>
              <a:rPr lang="en-US" sz="2700" dirty="0" err="1"/>
              <a:t>é</a:t>
            </a:r>
            <a:r>
              <a:rPr lang="en-US" sz="2700" dirty="0"/>
              <a:t> </a:t>
            </a:r>
            <a:r>
              <a:rPr lang="en-US" sz="2700" b="1" dirty="0" err="1"/>
              <a:t>uma</a:t>
            </a:r>
            <a:r>
              <a:rPr lang="en-US" sz="2700" b="1" dirty="0"/>
              <a:t> </a:t>
            </a:r>
            <a:r>
              <a:rPr lang="en-US" sz="2700" b="1" dirty="0" err="1"/>
              <a:t>variável</a:t>
            </a:r>
            <a:r>
              <a:rPr lang="en-US" sz="2700" b="1" dirty="0"/>
              <a:t> a </a:t>
            </a:r>
            <a:r>
              <a:rPr lang="en-US" sz="2700" b="1" dirty="0" err="1"/>
              <a:t>ser</a:t>
            </a:r>
            <a:r>
              <a:rPr lang="en-US" sz="2700" b="1" dirty="0"/>
              <a:t> </a:t>
            </a:r>
            <a:r>
              <a:rPr lang="en-US" sz="2700" b="1" dirty="0" err="1"/>
              <a:t>incrementada</a:t>
            </a:r>
            <a:r>
              <a:rPr lang="en-US" sz="2700" b="1" dirty="0"/>
              <a:t>/</a:t>
            </a:r>
            <a:r>
              <a:rPr lang="en-US" sz="2700" b="1" dirty="0" err="1"/>
              <a:t>decrementada</a:t>
            </a:r>
            <a:r>
              <a:rPr lang="en-US" sz="2700" b="1" dirty="0"/>
              <a:t> </a:t>
            </a:r>
            <a:r>
              <a:rPr lang="en-US" sz="2700" dirty="0"/>
              <a:t>de </a:t>
            </a:r>
            <a:r>
              <a:rPr lang="en-US" sz="2700" b="1" i="1" dirty="0"/>
              <a:t>c</a:t>
            </a:r>
            <a:r>
              <a:rPr lang="en-US" sz="2700" dirty="0"/>
              <a:t>;</a:t>
            </a:r>
          </a:p>
          <a:p>
            <a:r>
              <a:rPr lang="en-US" sz="2700" dirty="0" err="1"/>
              <a:t>Algumas</a:t>
            </a:r>
            <a:r>
              <a:rPr lang="en-US" sz="2700" dirty="0"/>
              <a:t> </a:t>
            </a:r>
            <a:r>
              <a:rPr lang="en-US" sz="2700" dirty="0" err="1"/>
              <a:t>linguagens</a:t>
            </a:r>
            <a:r>
              <a:rPr lang="en-US" sz="2700" dirty="0"/>
              <a:t>, </a:t>
            </a:r>
            <a:r>
              <a:rPr lang="en-US" sz="2700" dirty="0" err="1"/>
              <a:t>como</a:t>
            </a:r>
            <a:r>
              <a:rPr lang="en-US" sz="2700" dirty="0"/>
              <a:t> Java, </a:t>
            </a:r>
            <a:r>
              <a:rPr lang="en-US" sz="2700" dirty="0" err="1"/>
              <a:t>por</a:t>
            </a:r>
            <a:r>
              <a:rPr lang="en-US" sz="2700" dirty="0"/>
              <a:t> </a:t>
            </a:r>
            <a:r>
              <a:rPr lang="en-US" sz="2700" dirty="0" err="1"/>
              <a:t>exemplo</a:t>
            </a:r>
            <a:r>
              <a:rPr lang="en-US" sz="2700" dirty="0"/>
              <a:t>, </a:t>
            </a:r>
            <a:r>
              <a:rPr lang="en-US" sz="2700" dirty="0" err="1"/>
              <a:t>adotam</a:t>
            </a:r>
            <a:r>
              <a:rPr lang="en-US" sz="2700" dirty="0"/>
              <a:t> </a:t>
            </a:r>
            <a:r>
              <a:rPr lang="en-US" sz="2700" dirty="0" err="1"/>
              <a:t>também</a:t>
            </a:r>
            <a:r>
              <a:rPr lang="en-US" sz="2700" dirty="0"/>
              <a:t> a </a:t>
            </a:r>
            <a:r>
              <a:rPr lang="en-US" sz="2700" dirty="0" err="1"/>
              <a:t>seguinte</a:t>
            </a:r>
            <a:r>
              <a:rPr lang="en-US" sz="2700" dirty="0"/>
              <a:t> </a:t>
            </a:r>
            <a:r>
              <a:rPr lang="en-US" sz="2700" dirty="0" err="1"/>
              <a:t>notação</a:t>
            </a:r>
            <a:r>
              <a:rPr lang="en-US" sz="2700" dirty="0"/>
              <a:t>: </a:t>
            </a:r>
            <a:r>
              <a:rPr lang="en-US" sz="2700" b="1" i="1" dirty="0"/>
              <a:t>x+=c</a:t>
            </a:r>
            <a:r>
              <a:rPr lang="en-US" sz="2700" dirty="0"/>
              <a:t> </a:t>
            </a:r>
            <a:r>
              <a:rPr lang="en-US" sz="2700" dirty="0" err="1"/>
              <a:t>para</a:t>
            </a:r>
            <a:r>
              <a:rPr lang="en-US" sz="2700" dirty="0"/>
              <a:t> </a:t>
            </a:r>
            <a:r>
              <a:rPr lang="en-US" sz="2700" b="1" i="1" dirty="0" err="1"/>
              <a:t>incremento</a:t>
            </a:r>
            <a:r>
              <a:rPr lang="en-US" sz="2700" dirty="0"/>
              <a:t> e </a:t>
            </a:r>
            <a:r>
              <a:rPr lang="en-US" sz="2700" b="1" i="1" dirty="0"/>
              <a:t>x-=c</a:t>
            </a:r>
            <a:r>
              <a:rPr lang="en-US" sz="2700" dirty="0"/>
              <a:t> </a:t>
            </a:r>
            <a:r>
              <a:rPr lang="en-US" sz="2700" dirty="0" err="1"/>
              <a:t>para</a:t>
            </a:r>
            <a:r>
              <a:rPr lang="en-US" sz="2700" dirty="0"/>
              <a:t> o </a:t>
            </a:r>
            <a:r>
              <a:rPr lang="en-US" sz="2700" b="1" i="1" dirty="0" err="1"/>
              <a:t>decremento</a:t>
            </a:r>
            <a:r>
              <a:rPr lang="en-US" sz="2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46110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72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 e decremento</a:t>
            </a:r>
            <a:endParaRPr lang="pt-BR" i="1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538183"/>
            <a:ext cx="8568952" cy="4699129"/>
          </a:xfrm>
        </p:spPr>
        <p:txBody>
          <a:bodyPr>
            <a:noAutofit/>
          </a:bodyPr>
          <a:lstStyle/>
          <a:p>
            <a:r>
              <a:rPr lang="en-US" sz="2700" dirty="0" err="1"/>
              <a:t>Quando</a:t>
            </a:r>
            <a:r>
              <a:rPr lang="en-US" sz="2700" dirty="0"/>
              <a:t> </a:t>
            </a:r>
            <a:r>
              <a:rPr lang="en-US" sz="2700" b="1" i="1" dirty="0"/>
              <a:t>c</a:t>
            </a:r>
            <a:r>
              <a:rPr lang="en-US" sz="2700" dirty="0"/>
              <a:t> vale </a:t>
            </a:r>
            <a:r>
              <a:rPr lang="en-US" sz="2700" b="1" i="1" dirty="0"/>
              <a:t>1</a:t>
            </a:r>
            <a:r>
              <a:rPr lang="en-US" sz="2700" dirty="0"/>
              <a:t>, </a:t>
            </a:r>
            <a:r>
              <a:rPr lang="en-US" sz="2700" dirty="0" err="1"/>
              <a:t>algumas</a:t>
            </a:r>
            <a:r>
              <a:rPr lang="en-US" sz="2700" dirty="0"/>
              <a:t> </a:t>
            </a:r>
            <a:r>
              <a:rPr lang="en-US" sz="2700" dirty="0" err="1"/>
              <a:t>linguagens</a:t>
            </a:r>
            <a:r>
              <a:rPr lang="en-US" sz="2700" dirty="0"/>
              <a:t> </a:t>
            </a:r>
            <a:r>
              <a:rPr lang="en-US" sz="2700" dirty="0" err="1"/>
              <a:t>também</a:t>
            </a:r>
            <a:r>
              <a:rPr lang="en-US" sz="2700" dirty="0"/>
              <a:t> </a:t>
            </a:r>
            <a:r>
              <a:rPr lang="en-US" sz="2700" dirty="0" err="1"/>
              <a:t>adotam</a:t>
            </a:r>
            <a:r>
              <a:rPr lang="en-US" sz="2700" dirty="0"/>
              <a:t> a </a:t>
            </a:r>
            <a:r>
              <a:rPr lang="en-US" sz="2700" dirty="0" err="1"/>
              <a:t>seguinte</a:t>
            </a:r>
            <a:r>
              <a:rPr lang="en-US" sz="2700" dirty="0"/>
              <a:t> </a:t>
            </a:r>
            <a:r>
              <a:rPr lang="en-US" sz="2700" dirty="0" err="1"/>
              <a:t>notação</a:t>
            </a:r>
            <a:r>
              <a:rPr lang="en-US" sz="2700" dirty="0"/>
              <a:t>:</a:t>
            </a:r>
          </a:p>
          <a:p>
            <a:r>
              <a:rPr lang="en-US" sz="2700" b="1" i="1" dirty="0" err="1"/>
              <a:t>c++</a:t>
            </a:r>
            <a:r>
              <a:rPr lang="en-US" sz="2700" dirty="0"/>
              <a:t> </a:t>
            </a:r>
            <a:r>
              <a:rPr lang="en-US" sz="2700" dirty="0" err="1"/>
              <a:t>para</a:t>
            </a:r>
            <a:r>
              <a:rPr lang="en-US" sz="2700" dirty="0"/>
              <a:t> o </a:t>
            </a:r>
            <a:r>
              <a:rPr lang="en-US" sz="2700" b="1" i="1" dirty="0" err="1"/>
              <a:t>incremento</a:t>
            </a:r>
            <a:endParaRPr lang="en-US" sz="2700" b="1" i="1" dirty="0"/>
          </a:p>
          <a:p>
            <a:r>
              <a:rPr lang="en-US" sz="2700" b="1" i="1" dirty="0"/>
              <a:t>c--</a:t>
            </a:r>
            <a:r>
              <a:rPr lang="en-US" sz="2700" dirty="0"/>
              <a:t> </a:t>
            </a:r>
            <a:r>
              <a:rPr lang="en-US" sz="2700" dirty="0" err="1"/>
              <a:t>para</a:t>
            </a:r>
            <a:r>
              <a:rPr lang="en-US" sz="2700" dirty="0"/>
              <a:t> o </a:t>
            </a:r>
            <a:r>
              <a:rPr lang="en-US" sz="2700" b="1" i="1" dirty="0" err="1"/>
              <a:t>decremento</a:t>
            </a:r>
            <a:endParaRPr lang="en-US" sz="2700" b="1" i="1" dirty="0"/>
          </a:p>
          <a:p>
            <a:r>
              <a:rPr lang="en-US" sz="2700" dirty="0" err="1"/>
              <a:t>Ou</a:t>
            </a:r>
            <a:r>
              <a:rPr lang="en-US" sz="2700" dirty="0"/>
              <a:t> </a:t>
            </a:r>
            <a:r>
              <a:rPr lang="en-US" sz="2700" dirty="0" err="1"/>
              <a:t>seja</a:t>
            </a:r>
            <a:r>
              <a:rPr lang="en-US" sz="2700" dirty="0"/>
              <a:t>:</a:t>
            </a:r>
          </a:p>
          <a:p>
            <a:r>
              <a:rPr lang="mr-IN" sz="2700" b="1" i="1" dirty="0">
                <a:latin typeface="Calibri"/>
                <a:cs typeface="Calibri"/>
              </a:rPr>
              <a:t>c++</a:t>
            </a:r>
            <a:r>
              <a:rPr lang="mr-IN" sz="2700" dirty="0">
                <a:latin typeface="Calibri"/>
                <a:cs typeface="Calibri"/>
              </a:rPr>
              <a:t> equivale a </a:t>
            </a:r>
            <a:r>
              <a:rPr lang="mr-IN" sz="2700" b="1" i="1" dirty="0">
                <a:latin typeface="Calibri"/>
                <a:cs typeface="Calibri"/>
              </a:rPr>
              <a:t>c+=1</a:t>
            </a:r>
            <a:r>
              <a:rPr lang="mr-IN" sz="2700" dirty="0">
                <a:latin typeface="Calibri"/>
                <a:cs typeface="Calibri"/>
              </a:rPr>
              <a:t> que equivale a </a:t>
            </a:r>
            <a:r>
              <a:rPr lang="mr-IN" sz="2700" b="1" i="1" dirty="0">
                <a:latin typeface="Calibri"/>
                <a:cs typeface="Calibri"/>
              </a:rPr>
              <a:t>c=c+1</a:t>
            </a:r>
            <a:r>
              <a:rPr lang="mr-IN" sz="2700" dirty="0"/>
              <a:t>;</a:t>
            </a:r>
          </a:p>
          <a:p>
            <a:r>
              <a:rPr lang="mr-IN" sz="2700" b="1" i="1" dirty="0">
                <a:latin typeface="Calibri"/>
                <a:cs typeface="Calibri"/>
              </a:rPr>
              <a:t>c--</a:t>
            </a:r>
            <a:r>
              <a:rPr lang="mr-IN" sz="2700" dirty="0">
                <a:latin typeface="Calibri"/>
                <a:cs typeface="Calibri"/>
              </a:rPr>
              <a:t> equivale a </a:t>
            </a:r>
            <a:r>
              <a:rPr lang="mr-IN" sz="2700" b="1" i="1" dirty="0">
                <a:latin typeface="Calibri"/>
                <a:cs typeface="Calibri"/>
              </a:rPr>
              <a:t>c-=1</a:t>
            </a:r>
            <a:r>
              <a:rPr lang="mr-IN" sz="2700" dirty="0">
                <a:latin typeface="Calibri"/>
                <a:cs typeface="Calibri"/>
              </a:rPr>
              <a:t> que equivale a </a:t>
            </a:r>
            <a:r>
              <a:rPr lang="mr-IN" sz="2700" b="1" i="1" dirty="0">
                <a:latin typeface="Calibri"/>
                <a:cs typeface="Calibri"/>
              </a:rPr>
              <a:t>c=c-1</a:t>
            </a:r>
            <a:r>
              <a:rPr lang="mr-IN" sz="2700" dirty="0">
                <a:latin typeface="Calibri"/>
                <a:cs typeface="Calibri"/>
              </a:rPr>
              <a:t>;</a:t>
            </a:r>
            <a:endParaRPr lang="en-US" sz="27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99751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73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 e decremento</a:t>
            </a:r>
            <a:endParaRPr lang="pt-BR" i="1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538183"/>
            <a:ext cx="8568952" cy="810697"/>
          </a:xfrm>
        </p:spPr>
        <p:txBody>
          <a:bodyPr>
            <a:noAutofit/>
          </a:bodyPr>
          <a:lstStyle/>
          <a:p>
            <a:r>
              <a:rPr lang="en-US" sz="2700" dirty="0" err="1"/>
              <a:t>Exemplo</a:t>
            </a:r>
            <a:r>
              <a:rPr lang="en-US" sz="2700" dirty="0"/>
              <a:t>:</a:t>
            </a:r>
          </a:p>
        </p:txBody>
      </p:sp>
      <p:pic>
        <p:nvPicPr>
          <p:cNvPr id="2" name="Picture 1" descr="Screen Shot 2017-05-28 at 17.32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76872"/>
            <a:ext cx="7272808" cy="362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572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74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A=</a:t>
            </a:r>
            <a:r>
              <a:rPr lang="pt-BR" dirty="0" err="1"/>
              <a:t>b</a:t>
            </a:r>
            <a:r>
              <a:rPr lang="pt-BR" dirty="0"/>
              <a:t>++ e a=++</a:t>
            </a:r>
            <a:r>
              <a:rPr lang="pt-BR" dirty="0" err="1"/>
              <a:t>b</a:t>
            </a:r>
            <a:endParaRPr lang="pt-BR" i="1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538183"/>
            <a:ext cx="8568952" cy="4699129"/>
          </a:xfrm>
        </p:spPr>
        <p:txBody>
          <a:bodyPr>
            <a:noAutofit/>
          </a:bodyPr>
          <a:lstStyle/>
          <a:p>
            <a:r>
              <a:rPr lang="en-US" sz="2700" b="1" i="1" dirty="0">
                <a:latin typeface="Calibri"/>
                <a:cs typeface="Calibri"/>
              </a:rPr>
              <a:t>a = b++</a:t>
            </a:r>
            <a:r>
              <a:rPr lang="en-US" sz="2700" dirty="0">
                <a:latin typeface="Calibri"/>
                <a:cs typeface="Calibri"/>
              </a:rPr>
              <a:t>: </a:t>
            </a:r>
            <a:r>
              <a:rPr lang="en-US" sz="2700" dirty="0" err="1">
                <a:latin typeface="Calibri"/>
                <a:cs typeface="Calibri"/>
              </a:rPr>
              <a:t>Podemos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escrever</a:t>
            </a:r>
            <a:r>
              <a:rPr lang="en-US" sz="2700" dirty="0">
                <a:latin typeface="Calibri"/>
                <a:cs typeface="Calibri"/>
              </a:rPr>
              <a:t> as </a:t>
            </a:r>
            <a:r>
              <a:rPr lang="en-US" sz="2700" dirty="0" err="1">
                <a:latin typeface="Calibri"/>
                <a:cs typeface="Calibri"/>
              </a:rPr>
              <a:t>linhas</a:t>
            </a:r>
            <a:r>
              <a:rPr lang="en-US" sz="2700" dirty="0">
                <a:latin typeface="Calibri"/>
                <a:cs typeface="Calibri"/>
              </a:rPr>
              <a:t>: </a:t>
            </a:r>
            <a:r>
              <a:rPr lang="en-US" sz="2700" b="1" i="1" dirty="0">
                <a:latin typeface="Calibri"/>
                <a:cs typeface="Calibri"/>
              </a:rPr>
              <a:t>a = b;</a:t>
            </a:r>
            <a:r>
              <a:rPr lang="en-US" sz="2700" dirty="0">
                <a:latin typeface="Calibri"/>
                <a:cs typeface="Calibri"/>
              </a:rPr>
              <a:t> e </a:t>
            </a:r>
            <a:r>
              <a:rPr lang="en-US" sz="2700" b="1" i="1" dirty="0">
                <a:latin typeface="Calibri"/>
                <a:cs typeface="Calibri"/>
              </a:rPr>
              <a:t>b++; </a:t>
            </a:r>
            <a:r>
              <a:rPr lang="en-US" sz="2700" dirty="0" err="1">
                <a:latin typeface="Calibri"/>
                <a:cs typeface="Calibri"/>
              </a:rPr>
              <a:t>Ou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seja</a:t>
            </a:r>
            <a:r>
              <a:rPr lang="en-US" sz="2700" dirty="0">
                <a:latin typeface="Calibri"/>
                <a:cs typeface="Calibri"/>
              </a:rPr>
              <a:t>, </a:t>
            </a:r>
            <a:r>
              <a:rPr lang="en-US" sz="2700" dirty="0" err="1">
                <a:latin typeface="Calibri"/>
                <a:cs typeface="Calibri"/>
              </a:rPr>
              <a:t>primeiramente</a:t>
            </a:r>
            <a:r>
              <a:rPr lang="en-US" sz="2700" dirty="0">
                <a:latin typeface="Calibri"/>
                <a:cs typeface="Calibri"/>
              </a:rPr>
              <a:t>, </a:t>
            </a:r>
            <a:r>
              <a:rPr lang="en-US" sz="2700" b="1" i="1" dirty="0">
                <a:latin typeface="Calibri"/>
                <a:cs typeface="Calibri"/>
              </a:rPr>
              <a:t>a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recebe</a:t>
            </a:r>
            <a:r>
              <a:rPr lang="en-US" sz="2700" dirty="0">
                <a:latin typeface="Calibri"/>
                <a:cs typeface="Calibri"/>
              </a:rPr>
              <a:t> o valor de </a:t>
            </a:r>
            <a:r>
              <a:rPr lang="en-US" sz="2700" b="1" i="1" dirty="0">
                <a:latin typeface="Calibri"/>
                <a:cs typeface="Calibri"/>
              </a:rPr>
              <a:t>b</a:t>
            </a:r>
            <a:r>
              <a:rPr lang="en-US" sz="2700" dirty="0">
                <a:latin typeface="Calibri"/>
                <a:cs typeface="Calibri"/>
              </a:rPr>
              <a:t> e </a:t>
            </a:r>
            <a:r>
              <a:rPr lang="en-US" sz="2700" dirty="0" err="1">
                <a:latin typeface="Calibri"/>
                <a:cs typeface="Calibri"/>
              </a:rPr>
              <a:t>depois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b="1" i="1" dirty="0">
                <a:latin typeface="Calibri"/>
                <a:cs typeface="Calibri"/>
              </a:rPr>
              <a:t>b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é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b="1" i="1" dirty="0" err="1">
                <a:latin typeface="Calibri"/>
                <a:cs typeface="Calibri"/>
              </a:rPr>
              <a:t>incrementada</a:t>
            </a:r>
            <a:r>
              <a:rPr lang="en-US" sz="2700" dirty="0">
                <a:latin typeface="Calibri"/>
                <a:cs typeface="Calibri"/>
              </a:rPr>
              <a:t>.</a:t>
            </a:r>
          </a:p>
          <a:p>
            <a:r>
              <a:rPr lang="en-US" sz="2700" b="1" i="1" dirty="0">
                <a:cs typeface="Calibri"/>
              </a:rPr>
              <a:t>a = ++b</a:t>
            </a:r>
            <a:r>
              <a:rPr lang="en-US" sz="2700" dirty="0">
                <a:cs typeface="Calibri"/>
              </a:rPr>
              <a:t>: </a:t>
            </a:r>
            <a:r>
              <a:rPr lang="en-US" sz="2700" dirty="0" err="1">
                <a:cs typeface="Calibri"/>
              </a:rPr>
              <a:t>Podemos</a:t>
            </a:r>
            <a:r>
              <a:rPr lang="en-US" sz="2700" dirty="0">
                <a:cs typeface="Calibri"/>
              </a:rPr>
              <a:t> </a:t>
            </a:r>
            <a:r>
              <a:rPr lang="en-US" sz="2700" dirty="0" err="1">
                <a:cs typeface="Calibri"/>
              </a:rPr>
              <a:t>escrever</a:t>
            </a:r>
            <a:r>
              <a:rPr lang="en-US" sz="2700" dirty="0">
                <a:cs typeface="Calibri"/>
              </a:rPr>
              <a:t> as </a:t>
            </a:r>
            <a:r>
              <a:rPr lang="en-US" sz="2700" dirty="0" err="1">
                <a:cs typeface="Calibri"/>
              </a:rPr>
              <a:t>linhas</a:t>
            </a:r>
            <a:r>
              <a:rPr lang="en-US" sz="2700" dirty="0">
                <a:cs typeface="Calibri"/>
              </a:rPr>
              <a:t>: </a:t>
            </a:r>
            <a:r>
              <a:rPr lang="en-US" sz="2700" b="1" i="1" dirty="0">
                <a:cs typeface="Calibri"/>
              </a:rPr>
              <a:t>++b; </a:t>
            </a:r>
            <a:r>
              <a:rPr lang="en-US" sz="2700" dirty="0">
                <a:cs typeface="Calibri"/>
              </a:rPr>
              <a:t>e</a:t>
            </a:r>
            <a:r>
              <a:rPr lang="en-US" sz="2700" b="1" i="1" dirty="0">
                <a:cs typeface="Calibri"/>
              </a:rPr>
              <a:t> a = b; </a:t>
            </a:r>
            <a:r>
              <a:rPr lang="en-US" sz="2700" dirty="0" err="1">
                <a:cs typeface="Calibri"/>
              </a:rPr>
              <a:t>Ou</a:t>
            </a:r>
            <a:r>
              <a:rPr lang="en-US" sz="2700" dirty="0">
                <a:cs typeface="Calibri"/>
              </a:rPr>
              <a:t> </a:t>
            </a:r>
            <a:r>
              <a:rPr lang="en-US" sz="2700" dirty="0" err="1">
                <a:cs typeface="Calibri"/>
              </a:rPr>
              <a:t>seja</a:t>
            </a:r>
            <a:r>
              <a:rPr lang="en-US" sz="2700" dirty="0">
                <a:cs typeface="Calibri"/>
              </a:rPr>
              <a:t>, </a:t>
            </a:r>
            <a:r>
              <a:rPr lang="en-US" sz="2700" dirty="0" err="1">
                <a:cs typeface="Calibri"/>
              </a:rPr>
              <a:t>primeiramente</a:t>
            </a:r>
            <a:r>
              <a:rPr lang="en-US" sz="2700" dirty="0">
                <a:cs typeface="Calibri"/>
              </a:rPr>
              <a:t>, </a:t>
            </a:r>
            <a:r>
              <a:rPr lang="en-US" sz="2700" b="1" i="1" dirty="0">
                <a:cs typeface="Calibri"/>
              </a:rPr>
              <a:t>b</a:t>
            </a:r>
            <a:r>
              <a:rPr lang="en-US" sz="2700" dirty="0">
                <a:cs typeface="Calibri"/>
              </a:rPr>
              <a:t> </a:t>
            </a:r>
            <a:r>
              <a:rPr lang="en-US" sz="2700" dirty="0" err="1">
                <a:cs typeface="Calibri"/>
              </a:rPr>
              <a:t>é</a:t>
            </a:r>
            <a:r>
              <a:rPr lang="en-US" sz="2700" dirty="0">
                <a:cs typeface="Calibri"/>
              </a:rPr>
              <a:t> </a:t>
            </a:r>
            <a:r>
              <a:rPr lang="en-US" sz="2700" b="1" i="1" dirty="0" err="1">
                <a:cs typeface="Calibri"/>
              </a:rPr>
              <a:t>incrementada</a:t>
            </a:r>
            <a:r>
              <a:rPr lang="en-US" sz="2700" b="1" i="1" dirty="0">
                <a:cs typeface="Calibri"/>
              </a:rPr>
              <a:t> </a:t>
            </a:r>
            <a:r>
              <a:rPr lang="en-US" sz="2700" dirty="0">
                <a:cs typeface="Calibri"/>
              </a:rPr>
              <a:t>e </a:t>
            </a:r>
            <a:r>
              <a:rPr lang="en-US" sz="2700" dirty="0" err="1">
                <a:cs typeface="Calibri"/>
              </a:rPr>
              <a:t>depois</a:t>
            </a:r>
            <a:r>
              <a:rPr lang="en-US" sz="2700" b="1" i="1" dirty="0">
                <a:cs typeface="Calibri"/>
              </a:rPr>
              <a:t> a</a:t>
            </a:r>
            <a:r>
              <a:rPr lang="en-US" sz="2700" dirty="0">
                <a:cs typeface="Calibri"/>
              </a:rPr>
              <a:t> </a:t>
            </a:r>
            <a:r>
              <a:rPr lang="en-US" sz="2700" dirty="0" err="1">
                <a:cs typeface="Calibri"/>
              </a:rPr>
              <a:t>recebe</a:t>
            </a:r>
            <a:r>
              <a:rPr lang="en-US" sz="2700" dirty="0">
                <a:cs typeface="Calibri"/>
              </a:rPr>
              <a:t> o valor de </a:t>
            </a:r>
            <a:r>
              <a:rPr lang="en-US" sz="2700" b="1" i="1" dirty="0">
                <a:cs typeface="Calibri"/>
              </a:rPr>
              <a:t>b</a:t>
            </a:r>
            <a:r>
              <a:rPr lang="en-US" sz="2700" dirty="0">
                <a:cs typeface="Calibri"/>
              </a:rPr>
              <a:t>.</a:t>
            </a:r>
            <a:endParaRPr lang="en-US" sz="27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45762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75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 e decremento</a:t>
            </a:r>
            <a:endParaRPr lang="pt-BR" i="1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538183"/>
            <a:ext cx="8568952" cy="810697"/>
          </a:xfrm>
        </p:spPr>
        <p:txBody>
          <a:bodyPr>
            <a:noAutofit/>
          </a:bodyPr>
          <a:lstStyle/>
          <a:p>
            <a:r>
              <a:rPr lang="en-US" sz="2700" dirty="0" err="1"/>
              <a:t>Exemplo</a:t>
            </a:r>
            <a:r>
              <a:rPr lang="en-US" sz="2700" dirty="0"/>
              <a:t>:</a:t>
            </a:r>
          </a:p>
        </p:txBody>
      </p:sp>
      <p:pic>
        <p:nvPicPr>
          <p:cNvPr id="6" name="Picture 5" descr="Screen Shot 2017-05-28 at 17.49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6552728" cy="41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921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76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Laços de repetição</a:t>
            </a:r>
            <a:endParaRPr lang="pt-BR" i="1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538183"/>
            <a:ext cx="8568952" cy="4699129"/>
          </a:xfrm>
        </p:spPr>
        <p:txBody>
          <a:bodyPr>
            <a:noAutofit/>
          </a:bodyPr>
          <a:lstStyle/>
          <a:p>
            <a:r>
              <a:rPr lang="en-US" sz="2800" dirty="0"/>
              <a:t>As </a:t>
            </a:r>
            <a:r>
              <a:rPr lang="en-US" sz="2800" b="1" i="1" dirty="0" err="1"/>
              <a:t>estruturas</a:t>
            </a:r>
            <a:r>
              <a:rPr lang="en-US" sz="2800" b="1" i="1" dirty="0"/>
              <a:t> de </a:t>
            </a:r>
            <a:r>
              <a:rPr lang="en-US" sz="2800" b="1" i="1" dirty="0" err="1"/>
              <a:t>repetição</a:t>
            </a:r>
            <a:r>
              <a:rPr lang="en-US" sz="2800" dirty="0"/>
              <a:t>, </a:t>
            </a:r>
            <a:r>
              <a:rPr lang="en-US" sz="2800" dirty="0" err="1"/>
              <a:t>também</a:t>
            </a:r>
            <a:r>
              <a:rPr lang="en-US" sz="2800" dirty="0"/>
              <a:t> </a:t>
            </a:r>
            <a:r>
              <a:rPr lang="en-US" sz="2800" dirty="0" err="1"/>
              <a:t>são</a:t>
            </a:r>
            <a:r>
              <a:rPr lang="en-US" sz="2800" dirty="0"/>
              <a:t> </a:t>
            </a:r>
            <a:r>
              <a:rPr lang="en-US" sz="2800" dirty="0" err="1"/>
              <a:t>conhecidas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b="1" i="1" dirty="0" err="1"/>
              <a:t>laços</a:t>
            </a:r>
            <a:r>
              <a:rPr lang="en-US" sz="2800" b="1" i="1" dirty="0"/>
              <a:t> (loops) </a:t>
            </a:r>
            <a:r>
              <a:rPr lang="en-US" sz="2800" dirty="0"/>
              <a:t>e </a:t>
            </a:r>
            <a:r>
              <a:rPr lang="en-US" sz="2800" dirty="0" err="1"/>
              <a:t>são</a:t>
            </a:r>
            <a:r>
              <a:rPr lang="en-US" sz="2800" dirty="0"/>
              <a:t> </a:t>
            </a:r>
            <a:r>
              <a:rPr lang="en-US" sz="2800" dirty="0" err="1"/>
              <a:t>utilizados</a:t>
            </a:r>
            <a:r>
              <a:rPr lang="en-US" sz="2800" dirty="0"/>
              <a:t> </a:t>
            </a:r>
            <a:r>
              <a:rPr lang="en-US" sz="2800" dirty="0" err="1"/>
              <a:t>para</a:t>
            </a:r>
            <a:r>
              <a:rPr lang="en-US" sz="2800" dirty="0"/>
              <a:t> </a:t>
            </a:r>
            <a:r>
              <a:rPr lang="en-US" sz="2800" dirty="0" err="1"/>
              <a:t>executar</a:t>
            </a:r>
            <a:r>
              <a:rPr lang="en-US" sz="2800" dirty="0"/>
              <a:t>, </a:t>
            </a:r>
            <a:r>
              <a:rPr lang="en-US" sz="2800" dirty="0" err="1"/>
              <a:t>repetidamente</a:t>
            </a:r>
            <a:r>
              <a:rPr lang="en-US" sz="2800" dirty="0"/>
              <a:t>,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instrução</a:t>
            </a:r>
            <a:r>
              <a:rPr lang="en-US" sz="2800" dirty="0"/>
              <a:t> </a:t>
            </a:r>
            <a:r>
              <a:rPr lang="en-US" sz="2800" dirty="0" err="1"/>
              <a:t>ou</a:t>
            </a:r>
            <a:r>
              <a:rPr lang="en-US" sz="2800" dirty="0"/>
              <a:t> </a:t>
            </a:r>
            <a:r>
              <a:rPr lang="en-US" sz="2800" dirty="0" err="1"/>
              <a:t>bloco</a:t>
            </a:r>
            <a:r>
              <a:rPr lang="en-US" sz="2800" dirty="0"/>
              <a:t> de </a:t>
            </a:r>
            <a:r>
              <a:rPr lang="en-US" sz="2800" dirty="0" err="1"/>
              <a:t>instrução</a:t>
            </a:r>
            <a:r>
              <a:rPr lang="en-US" sz="2800" dirty="0"/>
              <a:t> </a:t>
            </a:r>
            <a:r>
              <a:rPr lang="en-US" sz="2800" dirty="0" err="1"/>
              <a:t>enquanto</a:t>
            </a:r>
            <a:r>
              <a:rPr lang="en-US" sz="2800" dirty="0"/>
              <a:t> </a:t>
            </a:r>
            <a:r>
              <a:rPr lang="en-US" sz="2800" dirty="0" err="1"/>
              <a:t>determinada</a:t>
            </a:r>
            <a:r>
              <a:rPr lang="en-US" sz="2800" dirty="0"/>
              <a:t> </a:t>
            </a:r>
            <a:r>
              <a:rPr lang="en-US" sz="2800" dirty="0" err="1"/>
              <a:t>condição</a:t>
            </a:r>
            <a:r>
              <a:rPr lang="en-US" sz="2800" dirty="0"/>
              <a:t> </a:t>
            </a:r>
            <a:r>
              <a:rPr lang="en-US" sz="2800" dirty="0" err="1"/>
              <a:t>estiver</a:t>
            </a:r>
            <a:r>
              <a:rPr lang="en-US" sz="2800" dirty="0"/>
              <a:t> </a:t>
            </a:r>
            <a:r>
              <a:rPr lang="en-US" sz="2800" dirty="0" err="1"/>
              <a:t>sendo</a:t>
            </a:r>
            <a:r>
              <a:rPr lang="en-US" sz="2800" dirty="0"/>
              <a:t> </a:t>
            </a:r>
            <a:r>
              <a:rPr lang="en-US" sz="2800" dirty="0" err="1"/>
              <a:t>satisfeita</a:t>
            </a:r>
            <a:r>
              <a:rPr lang="en-US" sz="2800" dirty="0"/>
              <a:t>.</a:t>
            </a:r>
          </a:p>
          <a:p>
            <a:endParaRPr lang="en-US" sz="27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0612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77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Laços de repetição</a:t>
            </a:r>
            <a:endParaRPr lang="pt-BR" i="1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538183"/>
            <a:ext cx="8568952" cy="4699129"/>
          </a:xfrm>
        </p:spPr>
        <p:txBody>
          <a:bodyPr>
            <a:noAutofit/>
          </a:bodyPr>
          <a:lstStyle/>
          <a:p>
            <a:r>
              <a:rPr lang="en-US" sz="2800" dirty="0" err="1"/>
              <a:t>Qualquer</a:t>
            </a:r>
            <a:r>
              <a:rPr lang="en-US" sz="2800" dirty="0"/>
              <a:t>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seja</a:t>
            </a:r>
            <a:r>
              <a:rPr lang="en-US" sz="2800" dirty="0"/>
              <a:t> a </a:t>
            </a:r>
            <a:r>
              <a:rPr lang="en-US" sz="2800" b="1" i="1" dirty="0" err="1"/>
              <a:t>estrutura</a:t>
            </a:r>
            <a:r>
              <a:rPr lang="en-US" sz="2800" b="1" i="1" dirty="0"/>
              <a:t> de </a:t>
            </a:r>
            <a:r>
              <a:rPr lang="en-US" sz="2800" b="1" i="1" dirty="0" err="1"/>
              <a:t>repetição</a:t>
            </a:r>
            <a:r>
              <a:rPr lang="en-US" sz="2800" dirty="0"/>
              <a:t>, </a:t>
            </a:r>
            <a:r>
              <a:rPr lang="en-US" sz="2800" dirty="0" err="1"/>
              <a:t>ela</a:t>
            </a:r>
            <a:r>
              <a:rPr lang="en-US" sz="2800" dirty="0"/>
              <a:t> </a:t>
            </a:r>
            <a:r>
              <a:rPr lang="en-US" sz="2800" dirty="0" err="1"/>
              <a:t>contém</a:t>
            </a:r>
            <a:r>
              <a:rPr lang="en-US" sz="2800" dirty="0"/>
              <a:t> </a:t>
            </a:r>
            <a:r>
              <a:rPr lang="en-US" sz="2800" dirty="0" err="1"/>
              <a:t>quatro</a:t>
            </a:r>
            <a:r>
              <a:rPr lang="en-US" sz="2800" dirty="0"/>
              <a:t> </a:t>
            </a:r>
            <a:r>
              <a:rPr lang="en-US" sz="2800" dirty="0" err="1"/>
              <a:t>elementos</a:t>
            </a:r>
            <a:r>
              <a:rPr lang="en-US" sz="2800" dirty="0"/>
              <a:t> </a:t>
            </a:r>
            <a:r>
              <a:rPr lang="en-US" sz="2800" dirty="0" err="1"/>
              <a:t>fundamentais</a:t>
            </a:r>
            <a:r>
              <a:rPr lang="en-US" sz="2800" dirty="0"/>
              <a:t>: </a:t>
            </a:r>
            <a:r>
              <a:rPr lang="en-US" sz="2800" b="1" i="1" dirty="0" err="1"/>
              <a:t>inicialização</a:t>
            </a:r>
            <a:r>
              <a:rPr lang="en-US" sz="2800" b="1" i="1" dirty="0"/>
              <a:t>, </a:t>
            </a:r>
            <a:r>
              <a:rPr lang="en-US" sz="2800" b="1" i="1" dirty="0" err="1"/>
              <a:t>condição</a:t>
            </a:r>
            <a:r>
              <a:rPr lang="en-US" sz="2800" b="1" i="1" dirty="0"/>
              <a:t>, </a:t>
            </a:r>
            <a:r>
              <a:rPr lang="en-US" sz="2800" b="1" i="1" dirty="0" err="1"/>
              <a:t>corpo</a:t>
            </a:r>
            <a:r>
              <a:rPr lang="en-US" sz="2800" b="1" i="1" dirty="0"/>
              <a:t> e </a:t>
            </a:r>
            <a:r>
              <a:rPr lang="en-US" sz="2800" b="1" i="1" dirty="0" err="1"/>
              <a:t>iteração</a:t>
            </a:r>
            <a:r>
              <a:rPr lang="en-US" sz="2800" dirty="0"/>
              <a:t>. A </a:t>
            </a:r>
            <a:r>
              <a:rPr lang="en-US" sz="2800" dirty="0" err="1"/>
              <a:t>inicialização</a:t>
            </a:r>
            <a:r>
              <a:rPr lang="en-US" sz="2800" dirty="0"/>
              <a:t> </a:t>
            </a:r>
            <a:r>
              <a:rPr lang="en-US" sz="2800" dirty="0" err="1"/>
              <a:t>compõe</a:t>
            </a:r>
            <a:r>
              <a:rPr lang="en-US" sz="2800" dirty="0"/>
              <a:t>-se de </a:t>
            </a:r>
            <a:r>
              <a:rPr lang="en-US" sz="2800" dirty="0" err="1"/>
              <a:t>todo</a:t>
            </a:r>
            <a:r>
              <a:rPr lang="en-US" sz="2800" dirty="0"/>
              <a:t> </a:t>
            </a:r>
            <a:r>
              <a:rPr lang="en-US" sz="2800" dirty="0" err="1"/>
              <a:t>código</a:t>
            </a:r>
            <a:r>
              <a:rPr lang="en-US" sz="2800" dirty="0"/>
              <a:t>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determina</a:t>
            </a:r>
            <a:r>
              <a:rPr lang="en-US" sz="2800" dirty="0"/>
              <a:t> a </a:t>
            </a:r>
            <a:r>
              <a:rPr lang="en-US" sz="2800" dirty="0" err="1"/>
              <a:t>condição</a:t>
            </a:r>
            <a:r>
              <a:rPr lang="en-US" sz="2800" dirty="0"/>
              <a:t> </a:t>
            </a:r>
            <a:r>
              <a:rPr lang="en-US" sz="2800" dirty="0" err="1"/>
              <a:t>inicial</a:t>
            </a:r>
            <a:r>
              <a:rPr lang="en-US" sz="2800" dirty="0"/>
              <a:t> da </a:t>
            </a:r>
            <a:r>
              <a:rPr lang="en-US" sz="2800" dirty="0" err="1"/>
              <a:t>repetição</a:t>
            </a:r>
            <a:r>
              <a:rPr lang="en-US" sz="2800" dirty="0"/>
              <a:t>.</a:t>
            </a:r>
            <a:endParaRPr lang="en-US" sz="27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89787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78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Laços de repetição</a:t>
            </a:r>
            <a:endParaRPr lang="pt-BR" i="1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094512"/>
            <a:ext cx="8568952" cy="5286816"/>
          </a:xfrm>
        </p:spPr>
        <p:txBody>
          <a:bodyPr>
            <a:noAutofit/>
          </a:bodyPr>
          <a:lstStyle/>
          <a:p>
            <a:r>
              <a:rPr lang="en-US" sz="2800" dirty="0"/>
              <a:t>A </a:t>
            </a:r>
            <a:r>
              <a:rPr lang="en-US" sz="2800" b="1" i="1" dirty="0" err="1"/>
              <a:t>condição</a:t>
            </a:r>
            <a:r>
              <a:rPr lang="en-US" sz="2800" dirty="0"/>
              <a:t> </a:t>
            </a:r>
            <a:r>
              <a:rPr lang="en-US" sz="2800" dirty="0" err="1"/>
              <a:t>é</a:t>
            </a:r>
            <a:r>
              <a:rPr lang="en-US" sz="2800" dirty="0"/>
              <a:t>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b="1" i="1" dirty="0" err="1"/>
              <a:t>expressão</a:t>
            </a:r>
            <a:r>
              <a:rPr lang="en-US" sz="2800" b="1" i="1" dirty="0"/>
              <a:t> </a:t>
            </a:r>
            <a:r>
              <a:rPr lang="en-US" sz="2800" b="1" i="1" dirty="0" err="1"/>
              <a:t>booleana</a:t>
            </a:r>
            <a:r>
              <a:rPr lang="en-US" sz="2800" b="1" i="1" dirty="0"/>
              <a:t> </a:t>
            </a:r>
            <a:r>
              <a:rPr lang="en-US" sz="2800" dirty="0" err="1"/>
              <a:t>avaliada</a:t>
            </a:r>
            <a:r>
              <a:rPr lang="en-US" sz="2800" dirty="0"/>
              <a:t> </a:t>
            </a:r>
            <a:r>
              <a:rPr lang="en-US" sz="2800" dirty="0" err="1"/>
              <a:t>após</a:t>
            </a:r>
            <a:r>
              <a:rPr lang="en-US" sz="2800" dirty="0"/>
              <a:t> </a:t>
            </a:r>
            <a:r>
              <a:rPr lang="en-US" sz="2800" dirty="0" err="1"/>
              <a:t>cada</a:t>
            </a:r>
            <a:r>
              <a:rPr lang="en-US" sz="2800" dirty="0"/>
              <a:t> </a:t>
            </a:r>
            <a:r>
              <a:rPr lang="en-US" sz="2800" dirty="0" err="1"/>
              <a:t>leitura</a:t>
            </a:r>
            <a:r>
              <a:rPr lang="en-US" sz="2800" dirty="0"/>
              <a:t> do </a:t>
            </a:r>
            <a:r>
              <a:rPr lang="en-US" sz="2800" dirty="0" err="1"/>
              <a:t>corpo</a:t>
            </a:r>
            <a:r>
              <a:rPr lang="en-US" sz="2800" dirty="0"/>
              <a:t> e </a:t>
            </a:r>
            <a:r>
              <a:rPr lang="en-US" sz="2800" dirty="0" err="1"/>
              <a:t>determina</a:t>
            </a:r>
            <a:r>
              <a:rPr lang="en-US" sz="2800" dirty="0"/>
              <a:t> se </a:t>
            </a:r>
            <a:r>
              <a:rPr lang="en-US" sz="2800" dirty="0" err="1"/>
              <a:t>uma</a:t>
            </a:r>
            <a:r>
              <a:rPr lang="en-US" sz="2800" dirty="0"/>
              <a:t> nova </a:t>
            </a:r>
            <a:r>
              <a:rPr lang="en-US" sz="2800" dirty="0" err="1"/>
              <a:t>leitura</a:t>
            </a:r>
            <a:r>
              <a:rPr lang="en-US" sz="2800" dirty="0"/>
              <a:t> </a:t>
            </a:r>
            <a:r>
              <a:rPr lang="en-US" sz="2800" dirty="0" err="1"/>
              <a:t>deve</a:t>
            </a:r>
            <a:r>
              <a:rPr lang="en-US" sz="2800" dirty="0"/>
              <a:t> </a:t>
            </a:r>
            <a:r>
              <a:rPr lang="en-US" sz="2800" dirty="0" err="1"/>
              <a:t>ser</a:t>
            </a:r>
            <a:r>
              <a:rPr lang="en-US" sz="2800" dirty="0"/>
              <a:t> </a:t>
            </a:r>
            <a:r>
              <a:rPr lang="en-US" sz="2800" dirty="0" err="1"/>
              <a:t>feita</a:t>
            </a:r>
            <a:r>
              <a:rPr lang="en-US" sz="2800" dirty="0"/>
              <a:t> </a:t>
            </a:r>
            <a:r>
              <a:rPr lang="en-US" sz="2800" dirty="0" err="1"/>
              <a:t>ou</a:t>
            </a:r>
            <a:r>
              <a:rPr lang="en-US" sz="2800" dirty="0"/>
              <a:t> se a </a:t>
            </a:r>
            <a:r>
              <a:rPr lang="en-US" sz="2800" dirty="0" err="1"/>
              <a:t>estrutura</a:t>
            </a:r>
            <a:r>
              <a:rPr lang="en-US" sz="2800" dirty="0"/>
              <a:t> de </a:t>
            </a:r>
            <a:r>
              <a:rPr lang="en-US" sz="2800" dirty="0" err="1"/>
              <a:t>repetição</a:t>
            </a:r>
            <a:r>
              <a:rPr lang="en-US" sz="2800" dirty="0"/>
              <a:t> </a:t>
            </a:r>
            <a:r>
              <a:rPr lang="en-US" sz="2800" dirty="0" err="1"/>
              <a:t>deve</a:t>
            </a:r>
            <a:r>
              <a:rPr lang="en-US" sz="2800" dirty="0"/>
              <a:t> </a:t>
            </a:r>
            <a:r>
              <a:rPr lang="en-US" sz="2800" dirty="0" err="1"/>
              <a:t>ser</a:t>
            </a:r>
            <a:r>
              <a:rPr lang="en-US" sz="2800" dirty="0"/>
              <a:t> </a:t>
            </a:r>
            <a:r>
              <a:rPr lang="en-US" sz="2800" dirty="0" err="1"/>
              <a:t>encerrada</a:t>
            </a:r>
            <a:r>
              <a:rPr lang="en-US" sz="2800" dirty="0"/>
              <a:t>.</a:t>
            </a:r>
          </a:p>
          <a:p>
            <a:r>
              <a:rPr lang="en-US" sz="2800" dirty="0"/>
              <a:t>O </a:t>
            </a:r>
            <a:r>
              <a:rPr lang="en-US" sz="2800" b="1" i="1" dirty="0" err="1"/>
              <a:t>corpo</a:t>
            </a:r>
            <a:r>
              <a:rPr lang="en-US" sz="2800" dirty="0"/>
              <a:t> </a:t>
            </a:r>
            <a:r>
              <a:rPr lang="en-US" sz="2800" dirty="0" err="1"/>
              <a:t>compõe</a:t>
            </a:r>
            <a:r>
              <a:rPr lang="en-US" sz="2800" dirty="0"/>
              <a:t>-se de </a:t>
            </a:r>
            <a:r>
              <a:rPr lang="en-US" sz="2800" dirty="0" err="1"/>
              <a:t>todas</a:t>
            </a:r>
            <a:r>
              <a:rPr lang="en-US" sz="2800" dirty="0"/>
              <a:t> as </a:t>
            </a:r>
            <a:r>
              <a:rPr lang="en-US" sz="2800" dirty="0" err="1"/>
              <a:t>instruções</a:t>
            </a:r>
            <a:r>
              <a:rPr lang="en-US" sz="2800" dirty="0"/>
              <a:t>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são</a:t>
            </a:r>
            <a:r>
              <a:rPr lang="en-US" sz="2800" dirty="0"/>
              <a:t> </a:t>
            </a:r>
            <a:r>
              <a:rPr lang="en-US" sz="2800" dirty="0" err="1"/>
              <a:t>executadas</a:t>
            </a:r>
            <a:r>
              <a:rPr lang="en-US" sz="2800" dirty="0"/>
              <a:t> </a:t>
            </a:r>
            <a:r>
              <a:rPr lang="en-US" sz="2800" dirty="0" err="1"/>
              <a:t>repetidamente</a:t>
            </a:r>
            <a:r>
              <a:rPr lang="en-US" sz="2800" dirty="0"/>
              <a:t>. A </a:t>
            </a:r>
            <a:r>
              <a:rPr lang="en-US" sz="2800" b="1" i="1" dirty="0" err="1"/>
              <a:t>iteração</a:t>
            </a:r>
            <a:r>
              <a:rPr lang="en-US" sz="2800" dirty="0"/>
              <a:t> </a:t>
            </a:r>
            <a:r>
              <a:rPr lang="en-US" sz="2800" dirty="0" err="1"/>
              <a:t>é</a:t>
            </a:r>
            <a:r>
              <a:rPr lang="en-US" sz="2800" dirty="0"/>
              <a:t> a </a:t>
            </a:r>
            <a:r>
              <a:rPr lang="en-US" sz="2800" dirty="0" err="1"/>
              <a:t>instrução</a:t>
            </a:r>
            <a:r>
              <a:rPr lang="en-US" sz="2800" dirty="0"/>
              <a:t>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deve</a:t>
            </a:r>
            <a:r>
              <a:rPr lang="en-US" sz="2800" dirty="0"/>
              <a:t> </a:t>
            </a:r>
            <a:r>
              <a:rPr lang="en-US" sz="2800" dirty="0" err="1"/>
              <a:t>ser</a:t>
            </a:r>
            <a:r>
              <a:rPr lang="en-US" sz="2800" dirty="0"/>
              <a:t> </a:t>
            </a:r>
            <a:r>
              <a:rPr lang="en-US" sz="2800" dirty="0" err="1"/>
              <a:t>executada</a:t>
            </a:r>
            <a:r>
              <a:rPr lang="en-US" sz="2800" dirty="0"/>
              <a:t> </a:t>
            </a:r>
            <a:r>
              <a:rPr lang="en-US" sz="2800" dirty="0" err="1"/>
              <a:t>depois</a:t>
            </a:r>
            <a:r>
              <a:rPr lang="en-US" sz="2800" dirty="0"/>
              <a:t> do </a:t>
            </a:r>
            <a:r>
              <a:rPr lang="en-US" sz="2800" dirty="0" err="1"/>
              <a:t>corpo</a:t>
            </a:r>
            <a:r>
              <a:rPr lang="en-US" sz="2800" dirty="0"/>
              <a:t> e antes de </a:t>
            </a:r>
            <a:r>
              <a:rPr lang="en-US" sz="2800" dirty="0" err="1"/>
              <a:t>uma</a:t>
            </a:r>
            <a:r>
              <a:rPr lang="en-US" sz="2800" dirty="0"/>
              <a:t> nova </a:t>
            </a:r>
            <a:r>
              <a:rPr lang="en-US" sz="2800" dirty="0" err="1"/>
              <a:t>repetição</a:t>
            </a:r>
            <a:r>
              <a:rPr lang="en-US" sz="2800" dirty="0"/>
              <a:t>.</a:t>
            </a:r>
            <a:endParaRPr lang="en-US" sz="27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65034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79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while</a:t>
            </a:r>
            <a:endParaRPr lang="pt-BR" i="1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339296"/>
            <a:ext cx="8568952" cy="4699129"/>
          </a:xfrm>
        </p:spPr>
        <p:txBody>
          <a:bodyPr>
            <a:noAutofit/>
          </a:bodyPr>
          <a:lstStyle/>
          <a:p>
            <a:r>
              <a:rPr lang="en-US" sz="2800" dirty="0"/>
              <a:t>O </a:t>
            </a:r>
            <a:r>
              <a:rPr lang="en-US" sz="2800" dirty="0" err="1"/>
              <a:t>termo</a:t>
            </a:r>
            <a:r>
              <a:rPr lang="en-US" sz="2800" dirty="0"/>
              <a:t> </a:t>
            </a:r>
            <a:r>
              <a:rPr lang="en-US" sz="2800" b="1" i="1" dirty="0"/>
              <a:t>while</a:t>
            </a:r>
            <a:r>
              <a:rPr lang="en-US" sz="2800" dirty="0"/>
              <a:t> </a:t>
            </a:r>
            <a:r>
              <a:rPr lang="en-US" sz="2800" dirty="0" err="1"/>
              <a:t>pode</a:t>
            </a:r>
            <a:r>
              <a:rPr lang="en-US" sz="2800" dirty="0"/>
              <a:t> </a:t>
            </a:r>
            <a:r>
              <a:rPr lang="en-US" sz="2800" dirty="0" err="1"/>
              <a:t>ser</a:t>
            </a:r>
            <a:r>
              <a:rPr lang="en-US" sz="2800" dirty="0"/>
              <a:t> </a:t>
            </a:r>
            <a:r>
              <a:rPr lang="en-US" sz="2800" dirty="0" err="1"/>
              <a:t>traduzido</a:t>
            </a:r>
            <a:r>
              <a:rPr lang="en-US" sz="2800" dirty="0"/>
              <a:t> </a:t>
            </a:r>
            <a:r>
              <a:rPr lang="en-US" sz="2800" dirty="0" err="1"/>
              <a:t>para</a:t>
            </a:r>
            <a:r>
              <a:rPr lang="en-US" sz="2800" dirty="0"/>
              <a:t> o </a:t>
            </a:r>
            <a:r>
              <a:rPr lang="en-US" sz="2800" dirty="0" err="1"/>
              <a:t>português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b="1" i="1" dirty="0"/>
              <a:t>“</a:t>
            </a:r>
            <a:r>
              <a:rPr lang="en-US" sz="2800" b="1" i="1" dirty="0" err="1"/>
              <a:t>enquanto</a:t>
            </a:r>
            <a:r>
              <a:rPr lang="en-US" sz="2800" b="1" i="1" dirty="0"/>
              <a:t>”</a:t>
            </a:r>
            <a:r>
              <a:rPr lang="en-US" sz="2800" dirty="0"/>
              <a:t>. Este </a:t>
            </a:r>
            <a:r>
              <a:rPr lang="en-US" sz="2800" dirty="0" err="1"/>
              <a:t>termo</a:t>
            </a:r>
            <a:r>
              <a:rPr lang="en-US" sz="2800" dirty="0"/>
              <a:t> </a:t>
            </a:r>
            <a:r>
              <a:rPr lang="en-US" sz="2800" dirty="0" err="1"/>
              <a:t>é</a:t>
            </a:r>
            <a:r>
              <a:rPr lang="en-US" sz="2800" dirty="0"/>
              <a:t> </a:t>
            </a:r>
            <a:r>
              <a:rPr lang="en-US" sz="2800" dirty="0" err="1"/>
              <a:t>utilizado</a:t>
            </a:r>
            <a:r>
              <a:rPr lang="en-US" sz="2800" dirty="0"/>
              <a:t> </a:t>
            </a:r>
            <a:r>
              <a:rPr lang="en-US" sz="2800" dirty="0" err="1"/>
              <a:t>para</a:t>
            </a:r>
            <a:r>
              <a:rPr lang="en-US" sz="2800" dirty="0"/>
              <a:t> </a:t>
            </a:r>
            <a:r>
              <a:rPr lang="en-US" sz="2800" b="1" i="1" dirty="0" err="1"/>
              <a:t>construir</a:t>
            </a:r>
            <a:r>
              <a:rPr lang="en-US" sz="2800" b="1" i="1" dirty="0"/>
              <a:t> </a:t>
            </a:r>
            <a:r>
              <a:rPr lang="en-US" sz="2800" b="1" i="1" dirty="0" err="1"/>
              <a:t>uma</a:t>
            </a:r>
            <a:r>
              <a:rPr lang="en-US" sz="2800" b="1" i="1" dirty="0"/>
              <a:t> </a:t>
            </a:r>
            <a:r>
              <a:rPr lang="en-US" sz="2800" b="1" i="1" dirty="0" err="1"/>
              <a:t>estrutura</a:t>
            </a:r>
            <a:r>
              <a:rPr lang="en-US" sz="2800" b="1" i="1" dirty="0"/>
              <a:t> de </a:t>
            </a:r>
            <a:r>
              <a:rPr lang="en-US" sz="2800" b="1" i="1" dirty="0" err="1"/>
              <a:t>repetição</a:t>
            </a:r>
            <a:r>
              <a:rPr lang="en-US" sz="2800" b="1" i="1" dirty="0"/>
              <a:t> </a:t>
            </a:r>
            <a:r>
              <a:rPr lang="en-US" sz="2800" b="1" i="1" dirty="0" err="1"/>
              <a:t>que</a:t>
            </a:r>
            <a:r>
              <a:rPr lang="en-US" sz="2800" b="1" i="1" dirty="0"/>
              <a:t> </a:t>
            </a:r>
            <a:r>
              <a:rPr lang="en-US" sz="2800" b="1" i="1" dirty="0" err="1"/>
              <a:t>executa</a:t>
            </a:r>
            <a:r>
              <a:rPr lang="en-US" sz="2800" dirty="0"/>
              <a:t>, </a:t>
            </a:r>
            <a:r>
              <a:rPr lang="en-US" sz="2800" dirty="0" err="1"/>
              <a:t>repetidamente</a:t>
            </a:r>
            <a:r>
              <a:rPr lang="en-US" sz="2800" dirty="0"/>
              <a:t>, </a:t>
            </a:r>
            <a:r>
              <a:rPr lang="en-US" sz="2800" b="1" i="1" dirty="0" err="1"/>
              <a:t>uma</a:t>
            </a:r>
            <a:r>
              <a:rPr lang="en-US" sz="2800" b="1" i="1" dirty="0"/>
              <a:t> </a:t>
            </a:r>
            <a:r>
              <a:rPr lang="en-US" sz="2800" b="1" i="1" dirty="0" err="1"/>
              <a:t>única</a:t>
            </a:r>
            <a:r>
              <a:rPr lang="en-US" sz="2800" b="1" i="1" dirty="0"/>
              <a:t> </a:t>
            </a:r>
            <a:r>
              <a:rPr lang="en-US" sz="2800" b="1" i="1" dirty="0" err="1"/>
              <a:t>instrução</a:t>
            </a:r>
            <a:r>
              <a:rPr lang="en-US" sz="2800" b="1" i="1" dirty="0"/>
              <a:t> </a:t>
            </a:r>
            <a:r>
              <a:rPr lang="en-US" sz="2800" b="1" i="1" dirty="0" err="1"/>
              <a:t>ou</a:t>
            </a:r>
            <a:r>
              <a:rPr lang="en-US" sz="2800" b="1" i="1" dirty="0"/>
              <a:t> um </a:t>
            </a:r>
            <a:r>
              <a:rPr lang="en-US" sz="2800" b="1" i="1" dirty="0" err="1"/>
              <a:t>bloco</a:t>
            </a:r>
            <a:r>
              <a:rPr lang="en-US" sz="2800" b="1" i="1" dirty="0"/>
              <a:t> </a:t>
            </a:r>
            <a:r>
              <a:rPr lang="en-US" sz="2800" b="1" i="1" dirty="0" err="1"/>
              <a:t>delas</a:t>
            </a:r>
            <a:r>
              <a:rPr lang="en-US" sz="2800" b="1" i="1" dirty="0"/>
              <a:t> “</a:t>
            </a:r>
            <a:r>
              <a:rPr lang="en-US" sz="2800" b="1" i="1" dirty="0" err="1"/>
              <a:t>enquanto</a:t>
            </a:r>
            <a:r>
              <a:rPr lang="en-US" sz="2800" b="1" i="1" dirty="0"/>
              <a:t>” </a:t>
            </a:r>
            <a:r>
              <a:rPr lang="en-US" sz="2800" b="1" i="1" dirty="0" err="1"/>
              <a:t>uma</a:t>
            </a:r>
            <a:r>
              <a:rPr lang="en-US" sz="2800" b="1" i="1" dirty="0"/>
              <a:t> </a:t>
            </a:r>
            <a:r>
              <a:rPr lang="en-US" sz="2800" b="1" i="1" dirty="0" err="1"/>
              <a:t>expressão</a:t>
            </a:r>
            <a:r>
              <a:rPr lang="en-US" sz="2800" b="1" i="1" dirty="0"/>
              <a:t> </a:t>
            </a:r>
            <a:r>
              <a:rPr lang="en-US" sz="2800" b="1" i="1" dirty="0" err="1"/>
              <a:t>booleana</a:t>
            </a:r>
            <a:r>
              <a:rPr lang="en-US" sz="2800" b="1" i="1" dirty="0"/>
              <a:t> for </a:t>
            </a:r>
            <a:r>
              <a:rPr lang="en-US" sz="2800" b="1" i="1" dirty="0" err="1"/>
              <a:t>verdadeira</a:t>
            </a:r>
            <a:r>
              <a:rPr lang="en-US" sz="2800" dirty="0"/>
              <a:t>.</a:t>
            </a:r>
            <a:endParaRPr lang="en-US" sz="27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098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Algoritmos Não-Computacionais:</a:t>
            </a:r>
          </a:p>
          <a:p>
            <a:pPr lvl="1"/>
            <a:r>
              <a:rPr lang="pt-BR" dirty="0"/>
              <a:t>É aquele cuja sequência de passos, à princípio, não pode ser executada por um computador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>
                <a:solidFill>
                  <a:prstClr val="white"/>
                </a:solidFill>
              </a:rPr>
              <a:pPr/>
              <a:t>8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algoritmo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786884" y="3641118"/>
            <a:ext cx="7429552" cy="22145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charset="0"/>
              <a:buNone/>
            </a:pPr>
            <a:r>
              <a:rPr lang="pt-BR" sz="3200" b="1" u="sng" dirty="0">
                <a:solidFill>
                  <a:prstClr val="black"/>
                </a:solidFill>
              </a:rPr>
              <a:t>Algoritmo para comer uma maçã</a:t>
            </a:r>
          </a:p>
          <a:p>
            <a:pPr algn="ctr">
              <a:buFontTx/>
              <a:buChar char="-"/>
            </a:pPr>
            <a:r>
              <a:rPr lang="pt-BR" sz="2700" dirty="0">
                <a:solidFill>
                  <a:prstClr val="black"/>
                </a:solidFill>
              </a:rPr>
              <a:t> Pegar a maçã</a:t>
            </a:r>
          </a:p>
          <a:p>
            <a:pPr algn="ctr">
              <a:buFontTx/>
              <a:buChar char="-"/>
            </a:pPr>
            <a:r>
              <a:rPr lang="pt-BR" sz="2700" dirty="0">
                <a:solidFill>
                  <a:prstClr val="black"/>
                </a:solidFill>
              </a:rPr>
              <a:t> Lavar a maçã</a:t>
            </a:r>
          </a:p>
          <a:p>
            <a:pPr algn="ctr">
              <a:buFontTx/>
              <a:buChar char="-"/>
            </a:pPr>
            <a:r>
              <a:rPr lang="pt-BR" sz="2700" dirty="0">
                <a:solidFill>
                  <a:prstClr val="black"/>
                </a:solidFill>
              </a:rPr>
              <a:t> Comer a maçã</a:t>
            </a:r>
          </a:p>
          <a:p>
            <a:pPr algn="ctr">
              <a:buFontTx/>
              <a:buChar char="-"/>
            </a:pPr>
            <a:r>
              <a:rPr lang="pt-BR" sz="2700" dirty="0">
                <a:solidFill>
                  <a:prstClr val="black"/>
                </a:solidFill>
              </a:rPr>
              <a:t> Jogar o resto no lixo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80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while</a:t>
            </a:r>
            <a:endParaRPr lang="pt-BR" i="1" dirty="0"/>
          </a:p>
        </p:txBody>
      </p:sp>
      <p:pic>
        <p:nvPicPr>
          <p:cNvPr id="6" name="Picture 5" descr="Screen Shot 2017-05-28 at 21.50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0"/>
            <a:ext cx="914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334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81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do-</a:t>
            </a:r>
            <a:r>
              <a:rPr lang="pt-BR" dirty="0" err="1"/>
              <a:t>while</a:t>
            </a:r>
            <a:endParaRPr lang="pt-BR" i="1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339296"/>
            <a:ext cx="8568952" cy="4898016"/>
          </a:xfrm>
        </p:spPr>
        <p:txBody>
          <a:bodyPr>
            <a:noAutofit/>
          </a:bodyPr>
          <a:lstStyle/>
          <a:p>
            <a:r>
              <a:rPr lang="en-US" sz="2800" dirty="0"/>
              <a:t>A </a:t>
            </a:r>
            <a:r>
              <a:rPr lang="en-US" sz="2800" dirty="0" err="1"/>
              <a:t>estrutura</a:t>
            </a:r>
            <a:r>
              <a:rPr lang="en-US" sz="2800" dirty="0"/>
              <a:t> de </a:t>
            </a:r>
            <a:r>
              <a:rPr lang="en-US" sz="2800" dirty="0" err="1"/>
              <a:t>repetição</a:t>
            </a:r>
            <a:r>
              <a:rPr lang="en-US" sz="2800" dirty="0"/>
              <a:t> </a:t>
            </a:r>
            <a:r>
              <a:rPr lang="en-US" sz="2800" b="1" i="1" dirty="0"/>
              <a:t>do-while</a:t>
            </a:r>
            <a:r>
              <a:rPr lang="en-US" sz="2800" dirty="0"/>
              <a:t> </a:t>
            </a:r>
            <a:r>
              <a:rPr lang="en-US" sz="2800" dirty="0" err="1"/>
              <a:t>é</a:t>
            </a:r>
            <a:r>
              <a:rPr lang="en-US" sz="2800" dirty="0"/>
              <a:t>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variação</a:t>
            </a:r>
            <a:r>
              <a:rPr lang="en-US" sz="2800" dirty="0"/>
              <a:t> da </a:t>
            </a:r>
            <a:r>
              <a:rPr lang="en-US" sz="2800" dirty="0" err="1"/>
              <a:t>estrutura</a:t>
            </a:r>
            <a:r>
              <a:rPr lang="en-US" sz="2800" dirty="0"/>
              <a:t> while. </a:t>
            </a:r>
            <a:r>
              <a:rPr lang="en-US" sz="2800" dirty="0" err="1"/>
              <a:t>Existe</a:t>
            </a:r>
            <a:r>
              <a:rPr lang="en-US" sz="2800" dirty="0"/>
              <a:t>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diferença</a:t>
            </a:r>
            <a:r>
              <a:rPr lang="en-US" sz="2800" dirty="0"/>
              <a:t> </a:t>
            </a:r>
            <a:r>
              <a:rPr lang="en-US" sz="2800" dirty="0" err="1"/>
              <a:t>sutil</a:t>
            </a:r>
            <a:r>
              <a:rPr lang="en-US" sz="2800" dirty="0"/>
              <a:t>, </a:t>
            </a:r>
            <a:r>
              <a:rPr lang="en-US" sz="2800" dirty="0" err="1"/>
              <a:t>porém</a:t>
            </a:r>
            <a:r>
              <a:rPr lang="en-US" sz="2800" dirty="0"/>
              <a:t> </a:t>
            </a:r>
            <a:r>
              <a:rPr lang="en-US" sz="2800" dirty="0" err="1"/>
              <a:t>importante</a:t>
            </a:r>
            <a:r>
              <a:rPr lang="en-US" sz="2800" dirty="0"/>
              <a:t>, entre </a:t>
            </a:r>
            <a:r>
              <a:rPr lang="en-US" sz="2800" dirty="0" err="1"/>
              <a:t>elas</a:t>
            </a:r>
            <a:r>
              <a:rPr lang="en-US" sz="2800" dirty="0"/>
              <a:t>. </a:t>
            </a:r>
            <a:r>
              <a:rPr lang="en-US" sz="2800" dirty="0" err="1"/>
              <a:t>Em</a:t>
            </a:r>
            <a:r>
              <a:rPr lang="en-US" sz="2800" dirty="0"/>
              <a:t> um </a:t>
            </a:r>
            <a:r>
              <a:rPr lang="en-US" sz="2800" b="1" i="1" dirty="0" err="1"/>
              <a:t>laço</a:t>
            </a:r>
            <a:r>
              <a:rPr lang="en-US" sz="2800" b="1" i="1" dirty="0"/>
              <a:t> while</a:t>
            </a:r>
            <a:r>
              <a:rPr lang="en-US" sz="2800" dirty="0"/>
              <a:t>, </a:t>
            </a:r>
            <a:r>
              <a:rPr lang="en-US" sz="2800" b="1" i="1" dirty="0"/>
              <a:t>a </a:t>
            </a:r>
            <a:r>
              <a:rPr lang="en-US" sz="2800" b="1" i="1" dirty="0" err="1"/>
              <a:t>condição</a:t>
            </a:r>
            <a:r>
              <a:rPr lang="en-US" sz="2800" b="1" i="1" dirty="0"/>
              <a:t> </a:t>
            </a:r>
            <a:r>
              <a:rPr lang="en-US" sz="2800" b="1" i="1" dirty="0" err="1"/>
              <a:t>é</a:t>
            </a:r>
            <a:r>
              <a:rPr lang="en-US" sz="2800" b="1" i="1" dirty="0"/>
              <a:t> </a:t>
            </a:r>
            <a:r>
              <a:rPr lang="en-US" sz="2800" b="1" i="1" dirty="0" err="1"/>
              <a:t>testada</a:t>
            </a:r>
            <a:r>
              <a:rPr lang="en-US" sz="2800" b="1" i="1" dirty="0"/>
              <a:t> antes da </a:t>
            </a:r>
            <a:r>
              <a:rPr lang="en-US" sz="2800" b="1" i="1" dirty="0" err="1"/>
              <a:t>primeira</a:t>
            </a:r>
            <a:r>
              <a:rPr lang="en-US" sz="2800" b="1" i="1" dirty="0"/>
              <a:t> </a:t>
            </a:r>
            <a:r>
              <a:rPr lang="en-US" sz="2800" b="1" i="1" dirty="0" err="1"/>
              <a:t>execução</a:t>
            </a:r>
            <a:r>
              <a:rPr lang="en-US" sz="2800" b="1" i="1" dirty="0"/>
              <a:t> das </a:t>
            </a:r>
            <a:r>
              <a:rPr lang="en-US" sz="2800" b="1" i="1" dirty="0" err="1"/>
              <a:t>instruções</a:t>
            </a:r>
            <a:r>
              <a:rPr lang="en-US" sz="2800" b="1" i="1" dirty="0"/>
              <a:t> </a:t>
            </a:r>
            <a:r>
              <a:rPr lang="en-US" sz="2800" b="1" i="1" dirty="0" err="1"/>
              <a:t>que</a:t>
            </a:r>
            <a:r>
              <a:rPr lang="en-US" sz="2800" b="1" i="1" dirty="0"/>
              <a:t> </a:t>
            </a:r>
            <a:r>
              <a:rPr lang="en-US" sz="2800" b="1" i="1" dirty="0" err="1"/>
              <a:t>compõem</a:t>
            </a:r>
            <a:r>
              <a:rPr lang="en-US" sz="2800" b="1" i="1" dirty="0"/>
              <a:t> </a:t>
            </a:r>
            <a:r>
              <a:rPr lang="en-US" sz="2800" b="1" i="1" dirty="0" err="1"/>
              <a:t>seu</a:t>
            </a:r>
            <a:r>
              <a:rPr lang="en-US" sz="2800" b="1" i="1" dirty="0"/>
              <a:t> </a:t>
            </a:r>
            <a:r>
              <a:rPr lang="en-US" sz="2800" b="1" i="1" dirty="0" err="1"/>
              <a:t>corpo</a:t>
            </a:r>
            <a:r>
              <a:rPr lang="en-US" sz="2800" b="1" i="1" dirty="0"/>
              <a:t>. </a:t>
            </a:r>
            <a:r>
              <a:rPr lang="en-US" sz="2800" dirty="0"/>
              <a:t>Se a </a:t>
            </a:r>
            <a:r>
              <a:rPr lang="en-US" sz="2800" b="1" i="1" dirty="0" err="1"/>
              <a:t>condição</a:t>
            </a:r>
            <a:r>
              <a:rPr lang="en-US" sz="2800" b="1" i="1" dirty="0"/>
              <a:t> for </a:t>
            </a:r>
            <a:r>
              <a:rPr lang="en-US" sz="2800" b="1" i="1" dirty="0" err="1"/>
              <a:t>falsa</a:t>
            </a:r>
            <a:r>
              <a:rPr lang="en-US" sz="2800" b="1" i="1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b="1" i="1" dirty="0" err="1"/>
              <a:t>primeira</a:t>
            </a:r>
            <a:r>
              <a:rPr lang="en-US" sz="2800" b="1" i="1" dirty="0"/>
              <a:t> </a:t>
            </a:r>
            <a:r>
              <a:rPr lang="en-US" sz="2800" b="1" i="1" dirty="0" err="1"/>
              <a:t>vez</a:t>
            </a:r>
            <a:r>
              <a:rPr lang="en-US" sz="2800" b="1" i="1" dirty="0"/>
              <a:t> </a:t>
            </a:r>
            <a:r>
              <a:rPr lang="en-US" sz="2800" b="1" i="1" dirty="0" err="1"/>
              <a:t>em</a:t>
            </a:r>
            <a:r>
              <a:rPr lang="en-US" sz="2800" b="1" i="1" dirty="0"/>
              <a:t> </a:t>
            </a:r>
            <a:r>
              <a:rPr lang="en-US" sz="2800" b="1" i="1" dirty="0" err="1"/>
              <a:t>que</a:t>
            </a:r>
            <a:r>
              <a:rPr lang="en-US" sz="2800" b="1" i="1" dirty="0"/>
              <a:t> for </a:t>
            </a:r>
            <a:r>
              <a:rPr lang="en-US" sz="2800" b="1" i="1" dirty="0" err="1"/>
              <a:t>avaliada</a:t>
            </a:r>
            <a:r>
              <a:rPr lang="en-US" sz="2800" dirty="0"/>
              <a:t>, as </a:t>
            </a:r>
            <a:r>
              <a:rPr lang="en-US" sz="2800" dirty="0" err="1"/>
              <a:t>instrução</a:t>
            </a:r>
            <a:r>
              <a:rPr lang="en-US" sz="2800" dirty="0"/>
              <a:t> </a:t>
            </a:r>
            <a:r>
              <a:rPr lang="en-US" sz="2800" dirty="0" err="1"/>
              <a:t>desse</a:t>
            </a:r>
            <a:r>
              <a:rPr lang="en-US" sz="2800" dirty="0"/>
              <a:t> </a:t>
            </a:r>
            <a:r>
              <a:rPr lang="en-US" sz="2800" dirty="0" err="1"/>
              <a:t>laço</a:t>
            </a:r>
            <a:r>
              <a:rPr lang="en-US" sz="2800" dirty="0"/>
              <a:t> </a:t>
            </a:r>
            <a:r>
              <a:rPr lang="en-US" sz="2800" b="1" i="1" dirty="0" err="1"/>
              <a:t>não</a:t>
            </a:r>
            <a:r>
              <a:rPr lang="en-US" sz="2800" b="1" i="1" dirty="0"/>
              <a:t> </a:t>
            </a:r>
            <a:r>
              <a:rPr lang="en-US" sz="2800" b="1" i="1" dirty="0" err="1"/>
              <a:t>serão</a:t>
            </a:r>
            <a:r>
              <a:rPr lang="en-US" sz="2800" b="1" i="1" dirty="0"/>
              <a:t> </a:t>
            </a:r>
            <a:r>
              <a:rPr lang="en-US" sz="2800" b="1" i="1" dirty="0" err="1"/>
              <a:t>executadas</a:t>
            </a:r>
            <a:r>
              <a:rPr lang="en-US" sz="2800" b="1" i="1" dirty="0"/>
              <a:t> </a:t>
            </a:r>
            <a:r>
              <a:rPr lang="en-US" sz="2800" b="1" i="1" dirty="0" err="1"/>
              <a:t>nenhuma</a:t>
            </a:r>
            <a:r>
              <a:rPr lang="en-US" sz="2800" b="1" i="1" dirty="0"/>
              <a:t> </a:t>
            </a:r>
            <a:r>
              <a:rPr lang="en-US" sz="2800" b="1" i="1" dirty="0" err="1"/>
              <a:t>vez</a:t>
            </a:r>
            <a:r>
              <a:rPr lang="en-US" sz="2800" dirty="0"/>
              <a:t>.</a:t>
            </a:r>
            <a:endParaRPr lang="en-US" sz="2800" b="1" i="1" dirty="0"/>
          </a:p>
          <a:p>
            <a:endParaRPr lang="en-US" sz="2700" b="1" i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05149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82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do-</a:t>
            </a:r>
            <a:r>
              <a:rPr lang="pt-BR" dirty="0" err="1"/>
              <a:t>while</a:t>
            </a:r>
            <a:endParaRPr lang="pt-BR" i="1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339296"/>
            <a:ext cx="8568952" cy="4898016"/>
          </a:xfrm>
        </p:spPr>
        <p:txBody>
          <a:bodyPr>
            <a:noAutofit/>
          </a:bodyPr>
          <a:lstStyle/>
          <a:p>
            <a:r>
              <a:rPr lang="en-US" sz="2800" dirty="0" err="1"/>
              <a:t>Em</a:t>
            </a:r>
            <a:r>
              <a:rPr lang="en-US" sz="2800" dirty="0"/>
              <a:t> um </a:t>
            </a:r>
            <a:r>
              <a:rPr lang="en-US" sz="2800" dirty="0" err="1"/>
              <a:t>laço</a:t>
            </a:r>
            <a:r>
              <a:rPr lang="en-US" sz="2800" dirty="0"/>
              <a:t> </a:t>
            </a:r>
            <a:r>
              <a:rPr lang="en-US" sz="2800" b="1" i="1" dirty="0"/>
              <a:t>do-while</a:t>
            </a:r>
            <a:r>
              <a:rPr lang="en-US" sz="2800" dirty="0"/>
              <a:t>, </a:t>
            </a:r>
            <a:r>
              <a:rPr lang="en-US" sz="2800" dirty="0" err="1"/>
              <a:t>por</a:t>
            </a:r>
            <a:r>
              <a:rPr lang="en-US" sz="2800" dirty="0"/>
              <a:t> outro </a:t>
            </a:r>
            <a:r>
              <a:rPr lang="en-US" sz="2800" dirty="0" err="1"/>
              <a:t>lado</a:t>
            </a:r>
            <a:r>
              <a:rPr lang="en-US" sz="2800" dirty="0"/>
              <a:t>, </a:t>
            </a:r>
            <a:r>
              <a:rPr lang="en-US" sz="2800" b="1" i="1" dirty="0"/>
              <a:t>a </a:t>
            </a:r>
            <a:r>
              <a:rPr lang="en-US" sz="2800" b="1" i="1" dirty="0" err="1"/>
              <a:t>condição</a:t>
            </a:r>
            <a:r>
              <a:rPr lang="en-US" sz="2800" b="1" i="1" dirty="0"/>
              <a:t> </a:t>
            </a:r>
            <a:r>
              <a:rPr lang="en-US" sz="2800" b="1" i="1" dirty="0" err="1"/>
              <a:t>somente</a:t>
            </a:r>
            <a:r>
              <a:rPr lang="en-US" sz="2800" b="1" i="1" dirty="0"/>
              <a:t> </a:t>
            </a:r>
            <a:r>
              <a:rPr lang="en-US" sz="2800" b="1" i="1" dirty="0" err="1"/>
              <a:t>é</a:t>
            </a:r>
            <a:r>
              <a:rPr lang="en-US" sz="2800" b="1" i="1" dirty="0"/>
              <a:t> </a:t>
            </a:r>
            <a:r>
              <a:rPr lang="en-US" sz="2800" b="1" i="1" dirty="0" err="1"/>
              <a:t>avaliada</a:t>
            </a:r>
            <a:r>
              <a:rPr lang="en-US" sz="2800" b="1" i="1" dirty="0"/>
              <a:t> </a:t>
            </a:r>
            <a:r>
              <a:rPr lang="en-US" sz="2800" b="1" i="1" dirty="0" err="1"/>
              <a:t>depois</a:t>
            </a:r>
            <a:r>
              <a:rPr lang="en-US" sz="2800" b="1" i="1" dirty="0"/>
              <a:t> </a:t>
            </a:r>
            <a:r>
              <a:rPr lang="en-US" sz="2800" b="1" i="1" dirty="0" err="1"/>
              <a:t>que</a:t>
            </a:r>
            <a:r>
              <a:rPr lang="en-US" sz="2800" b="1" i="1" dirty="0"/>
              <a:t> </a:t>
            </a:r>
            <a:r>
              <a:rPr lang="en-US" sz="2800" b="1" i="1" dirty="0" err="1"/>
              <a:t>suas</a:t>
            </a:r>
            <a:r>
              <a:rPr lang="en-US" sz="2800" b="1" i="1" dirty="0"/>
              <a:t> </a:t>
            </a:r>
            <a:r>
              <a:rPr lang="en-US" sz="2800" b="1" i="1" dirty="0" err="1"/>
              <a:t>instruções</a:t>
            </a:r>
            <a:r>
              <a:rPr lang="en-US" sz="2800" b="1" i="1" dirty="0"/>
              <a:t> </a:t>
            </a:r>
            <a:r>
              <a:rPr lang="en-US" sz="2800" b="1" i="1" dirty="0" err="1"/>
              <a:t>são</a:t>
            </a:r>
            <a:r>
              <a:rPr lang="en-US" sz="2800" b="1" i="1" dirty="0"/>
              <a:t> </a:t>
            </a:r>
            <a:r>
              <a:rPr lang="en-US" sz="2800" b="1" i="1" dirty="0" err="1"/>
              <a:t>executadas</a:t>
            </a:r>
            <a:r>
              <a:rPr lang="en-US" sz="2800" b="1" i="1" dirty="0"/>
              <a:t> </a:t>
            </a:r>
            <a:r>
              <a:rPr lang="en-US" sz="2800" b="1" i="1" dirty="0" err="1"/>
              <a:t>pela</a:t>
            </a:r>
            <a:r>
              <a:rPr lang="en-US" sz="2800" b="1" i="1" dirty="0"/>
              <a:t> </a:t>
            </a:r>
            <a:r>
              <a:rPr lang="en-US" sz="2800" b="1" i="1" dirty="0" err="1"/>
              <a:t>primeira</a:t>
            </a:r>
            <a:r>
              <a:rPr lang="en-US" sz="2800" b="1" i="1" dirty="0"/>
              <a:t> </a:t>
            </a:r>
            <a:r>
              <a:rPr lang="en-US" sz="2800" b="1" i="1" dirty="0" err="1"/>
              <a:t>vez</a:t>
            </a:r>
            <a:r>
              <a:rPr lang="en-US" sz="2800" dirty="0"/>
              <a:t>, </a:t>
            </a:r>
            <a:r>
              <a:rPr lang="en-US" sz="2800" dirty="0" err="1"/>
              <a:t>assim</a:t>
            </a:r>
            <a:r>
              <a:rPr lang="en-US" sz="2800" dirty="0"/>
              <a:t>, </a:t>
            </a:r>
            <a:r>
              <a:rPr lang="en-US" sz="2800" dirty="0" err="1"/>
              <a:t>mesmo</a:t>
            </a:r>
            <a:r>
              <a:rPr lang="en-US" sz="2800" dirty="0"/>
              <a:t> </a:t>
            </a:r>
            <a:r>
              <a:rPr lang="en-US" sz="2800" dirty="0" err="1"/>
              <a:t>que</a:t>
            </a:r>
            <a:r>
              <a:rPr lang="en-US" sz="2800" dirty="0"/>
              <a:t> a </a:t>
            </a:r>
            <a:r>
              <a:rPr lang="en-US" sz="2800" dirty="0" err="1"/>
              <a:t>condição</a:t>
            </a:r>
            <a:r>
              <a:rPr lang="en-US" sz="2800" dirty="0"/>
              <a:t> </a:t>
            </a:r>
            <a:r>
              <a:rPr lang="en-US" sz="2800" dirty="0" err="1"/>
              <a:t>desse</a:t>
            </a:r>
            <a:r>
              <a:rPr lang="en-US" sz="2800" dirty="0"/>
              <a:t> </a:t>
            </a:r>
            <a:r>
              <a:rPr lang="en-US" sz="2800" dirty="0" err="1"/>
              <a:t>laço</a:t>
            </a:r>
            <a:r>
              <a:rPr lang="en-US" sz="2800" dirty="0"/>
              <a:t> </a:t>
            </a:r>
            <a:r>
              <a:rPr lang="en-US" sz="2800" dirty="0" err="1"/>
              <a:t>seja</a:t>
            </a:r>
            <a:r>
              <a:rPr lang="en-US" sz="2800" dirty="0"/>
              <a:t> </a:t>
            </a:r>
            <a:r>
              <a:rPr lang="en-US" sz="2800" dirty="0" err="1"/>
              <a:t>falsa</a:t>
            </a:r>
            <a:r>
              <a:rPr lang="en-US" sz="2800" dirty="0"/>
              <a:t> antes de </a:t>
            </a:r>
            <a:r>
              <a:rPr lang="en-US" sz="2800" dirty="0" err="1"/>
              <a:t>ele</a:t>
            </a:r>
            <a:r>
              <a:rPr lang="en-US" sz="2800" dirty="0"/>
              <a:t> </a:t>
            </a:r>
            <a:r>
              <a:rPr lang="en-US" sz="2800" dirty="0" err="1"/>
              <a:t>iniciar</a:t>
            </a:r>
            <a:r>
              <a:rPr lang="en-US" sz="2800" dirty="0"/>
              <a:t>, </a:t>
            </a:r>
            <a:r>
              <a:rPr lang="en-US" sz="2800" b="1" i="1" dirty="0" err="1"/>
              <a:t>suas</a:t>
            </a:r>
            <a:r>
              <a:rPr lang="en-US" sz="2800" b="1" i="1" dirty="0"/>
              <a:t> </a:t>
            </a:r>
            <a:r>
              <a:rPr lang="en-US" sz="2800" b="1" i="1" dirty="0" err="1"/>
              <a:t>instruções</a:t>
            </a:r>
            <a:r>
              <a:rPr lang="en-US" sz="2800" b="1" i="1" dirty="0"/>
              <a:t> </a:t>
            </a:r>
            <a:r>
              <a:rPr lang="en-US" sz="2800" b="1" i="1" dirty="0" err="1"/>
              <a:t>serão</a:t>
            </a:r>
            <a:r>
              <a:rPr lang="en-US" sz="2800" b="1" i="1" dirty="0"/>
              <a:t> </a:t>
            </a:r>
            <a:r>
              <a:rPr lang="en-US" sz="2800" b="1" i="1" dirty="0" err="1"/>
              <a:t>executadas</a:t>
            </a:r>
            <a:r>
              <a:rPr lang="en-US" sz="2800" b="1" i="1" dirty="0"/>
              <a:t> </a:t>
            </a:r>
            <a:r>
              <a:rPr lang="en-US" sz="2800" b="1" i="1" dirty="0" err="1"/>
              <a:t>pelo</a:t>
            </a:r>
            <a:r>
              <a:rPr lang="en-US" sz="2800" b="1" i="1" dirty="0"/>
              <a:t> </a:t>
            </a:r>
            <a:r>
              <a:rPr lang="en-US" sz="2800" b="1" i="1" dirty="0" err="1"/>
              <a:t>menos</a:t>
            </a:r>
            <a:r>
              <a:rPr lang="en-US" sz="2800" b="1" i="1" dirty="0"/>
              <a:t> </a:t>
            </a:r>
            <a:r>
              <a:rPr lang="en-US" sz="2800" b="1" i="1" dirty="0" err="1"/>
              <a:t>uma</a:t>
            </a:r>
            <a:r>
              <a:rPr lang="en-US" sz="2800" b="1" i="1" dirty="0"/>
              <a:t> </a:t>
            </a:r>
            <a:r>
              <a:rPr lang="en-US" sz="2800" b="1" i="1" dirty="0" err="1"/>
              <a:t>vez</a:t>
            </a:r>
            <a:r>
              <a:rPr lang="en-US" sz="2800" dirty="0"/>
              <a:t>.</a:t>
            </a:r>
            <a:endParaRPr lang="en-US" sz="2700" b="1" i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04548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83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do-</a:t>
            </a:r>
            <a:r>
              <a:rPr lang="pt-BR" dirty="0" err="1"/>
              <a:t>while</a:t>
            </a:r>
            <a:endParaRPr lang="pt-BR" i="1" dirty="0"/>
          </a:p>
        </p:txBody>
      </p:sp>
      <p:pic>
        <p:nvPicPr>
          <p:cNvPr id="2" name="Picture 1" descr="Screen Shot 2017-05-28 at 21.58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600"/>
            <a:ext cx="9144000" cy="385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493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84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</a:t>
            </a:r>
            <a:endParaRPr lang="pt-BR" i="1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339296"/>
            <a:ext cx="8568952" cy="4898016"/>
          </a:xfrm>
        </p:spPr>
        <p:txBody>
          <a:bodyPr>
            <a:noAutofit/>
          </a:bodyPr>
          <a:lstStyle/>
          <a:p>
            <a:r>
              <a:rPr lang="en-US" sz="2800" dirty="0"/>
              <a:t>O </a:t>
            </a:r>
            <a:r>
              <a:rPr lang="en-US" sz="2800" b="1" i="1" dirty="0" err="1"/>
              <a:t>laço</a:t>
            </a:r>
            <a:r>
              <a:rPr lang="en-US" sz="2800" b="1" i="1" dirty="0"/>
              <a:t> for </a:t>
            </a:r>
            <a:r>
              <a:rPr lang="en-US" sz="2800" dirty="0" err="1"/>
              <a:t>é</a:t>
            </a:r>
            <a:r>
              <a:rPr lang="en-US" sz="2800" dirty="0"/>
              <a:t>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estrutura</a:t>
            </a:r>
            <a:r>
              <a:rPr lang="en-US" sz="2800" dirty="0"/>
              <a:t> de </a:t>
            </a:r>
            <a:r>
              <a:rPr lang="en-US" sz="2800" dirty="0" err="1"/>
              <a:t>repetição</a:t>
            </a:r>
            <a:r>
              <a:rPr lang="en-US" sz="2800" dirty="0"/>
              <a:t> </a:t>
            </a:r>
            <a:r>
              <a:rPr lang="en-US" sz="2800" dirty="0" err="1"/>
              <a:t>compacta</a:t>
            </a:r>
            <a:r>
              <a:rPr lang="en-US" sz="2800" dirty="0"/>
              <a:t>. </a:t>
            </a:r>
            <a:r>
              <a:rPr lang="en-US" sz="2800" dirty="0" err="1"/>
              <a:t>Seus</a:t>
            </a:r>
            <a:r>
              <a:rPr lang="en-US" sz="2800" dirty="0"/>
              <a:t> </a:t>
            </a:r>
            <a:r>
              <a:rPr lang="en-US" sz="2800" dirty="0" err="1"/>
              <a:t>elementos</a:t>
            </a:r>
            <a:r>
              <a:rPr lang="en-US" sz="2800" dirty="0"/>
              <a:t> de </a:t>
            </a:r>
            <a:r>
              <a:rPr lang="en-US" sz="2800" b="1" i="1" dirty="0" err="1"/>
              <a:t>inicialização</a:t>
            </a:r>
            <a:r>
              <a:rPr lang="en-US" sz="2800" dirty="0"/>
              <a:t>, </a:t>
            </a:r>
            <a:r>
              <a:rPr lang="en-US" sz="2800" b="1" i="1" dirty="0" err="1"/>
              <a:t>condição</a:t>
            </a:r>
            <a:r>
              <a:rPr lang="en-US" sz="2800" dirty="0"/>
              <a:t> e </a:t>
            </a:r>
            <a:r>
              <a:rPr lang="en-US" sz="2800" b="1" i="1" dirty="0" err="1"/>
              <a:t>iteração</a:t>
            </a:r>
            <a:r>
              <a:rPr lang="en-US" sz="2800" dirty="0"/>
              <a:t> </a:t>
            </a:r>
            <a:r>
              <a:rPr lang="en-US" sz="2800" dirty="0" err="1"/>
              <a:t>são</a:t>
            </a:r>
            <a:r>
              <a:rPr lang="en-US" sz="2800" dirty="0"/>
              <a:t> </a:t>
            </a:r>
            <a:r>
              <a:rPr lang="en-US" sz="2800" dirty="0" err="1"/>
              <a:t>reunidos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forma de um </a:t>
            </a:r>
            <a:r>
              <a:rPr lang="en-US" sz="2800" dirty="0" err="1"/>
              <a:t>cabeçalho</a:t>
            </a:r>
            <a:r>
              <a:rPr lang="en-US" sz="2800" dirty="0"/>
              <a:t> e o </a:t>
            </a:r>
            <a:r>
              <a:rPr lang="en-US" sz="2800" dirty="0" err="1"/>
              <a:t>corpo</a:t>
            </a:r>
            <a:r>
              <a:rPr lang="en-US" sz="2800" dirty="0"/>
              <a:t> </a:t>
            </a:r>
            <a:r>
              <a:rPr lang="en-US" sz="2800" dirty="0" err="1"/>
              <a:t>é</a:t>
            </a:r>
            <a:r>
              <a:rPr lang="en-US" sz="2800" dirty="0"/>
              <a:t> </a:t>
            </a:r>
            <a:r>
              <a:rPr lang="en-US" sz="2800" dirty="0" err="1"/>
              <a:t>disposto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seguida</a:t>
            </a:r>
            <a:r>
              <a:rPr lang="en-US" sz="2800" dirty="0"/>
              <a:t>;</a:t>
            </a:r>
          </a:p>
          <a:p>
            <a:r>
              <a:rPr lang="en-US" sz="2800" dirty="0"/>
              <a:t>A </a:t>
            </a:r>
            <a:r>
              <a:rPr lang="en-US" sz="2800" b="1" i="1" dirty="0" err="1"/>
              <a:t>inicialização</a:t>
            </a:r>
            <a:r>
              <a:rPr lang="en-US" sz="2800" dirty="0"/>
              <a:t>, </a:t>
            </a:r>
            <a:r>
              <a:rPr lang="en-US" sz="2800" b="1" i="1" dirty="0" err="1"/>
              <a:t>condição</a:t>
            </a:r>
            <a:r>
              <a:rPr lang="en-US" sz="2800" dirty="0"/>
              <a:t> e </a:t>
            </a:r>
            <a:r>
              <a:rPr lang="en-US" sz="2800" b="1" i="1" dirty="0" err="1"/>
              <a:t>iteração</a:t>
            </a:r>
            <a:r>
              <a:rPr lang="en-US" sz="2800" dirty="0"/>
              <a:t> </a:t>
            </a:r>
            <a:r>
              <a:rPr lang="en-US" sz="2800" dirty="0" err="1"/>
              <a:t>aparecem</a:t>
            </a:r>
            <a:r>
              <a:rPr lang="en-US" sz="2800" dirty="0"/>
              <a:t>, entre </a:t>
            </a:r>
            <a:r>
              <a:rPr lang="en-US" sz="2800" dirty="0" err="1"/>
              <a:t>parênteses</a:t>
            </a:r>
            <a:r>
              <a:rPr lang="en-US" sz="2800" dirty="0"/>
              <a:t>, </a:t>
            </a:r>
            <a:r>
              <a:rPr lang="en-US" sz="2800" dirty="0" err="1"/>
              <a:t>após</a:t>
            </a:r>
            <a:r>
              <a:rPr lang="en-US" sz="2800" dirty="0"/>
              <a:t> a </a:t>
            </a:r>
            <a:r>
              <a:rPr lang="en-US" sz="2800" dirty="0" err="1"/>
              <a:t>palavra</a:t>
            </a:r>
            <a:r>
              <a:rPr lang="en-US" sz="2800" dirty="0"/>
              <a:t> </a:t>
            </a:r>
            <a:r>
              <a:rPr lang="en-US" sz="2800" dirty="0" err="1"/>
              <a:t>reservada</a:t>
            </a:r>
            <a:r>
              <a:rPr lang="en-US" sz="2800" dirty="0"/>
              <a:t> </a:t>
            </a:r>
            <a:r>
              <a:rPr lang="en-US" sz="2800" b="1" i="1" dirty="0"/>
              <a:t>“for” </a:t>
            </a:r>
            <a:r>
              <a:rPr lang="en-US" sz="2800" dirty="0"/>
              <a:t>e </a:t>
            </a:r>
            <a:r>
              <a:rPr lang="en-US" sz="2800" dirty="0" err="1"/>
              <a:t>elas</a:t>
            </a:r>
            <a:r>
              <a:rPr lang="en-US" sz="2800" dirty="0"/>
              <a:t> </a:t>
            </a:r>
            <a:r>
              <a:rPr lang="en-US" sz="2800" dirty="0" err="1"/>
              <a:t>são</a:t>
            </a:r>
            <a:r>
              <a:rPr lang="en-US" sz="2800" dirty="0"/>
              <a:t> </a:t>
            </a:r>
            <a:r>
              <a:rPr lang="en-US" sz="2800" dirty="0" err="1"/>
              <a:t>separadas</a:t>
            </a:r>
            <a:r>
              <a:rPr lang="en-US" sz="2800" dirty="0"/>
              <a:t> </a:t>
            </a:r>
            <a:r>
              <a:rPr lang="en-US" sz="2800" dirty="0" err="1"/>
              <a:t>apenas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um </a:t>
            </a:r>
            <a:r>
              <a:rPr lang="en-US" sz="2800" b="1" i="1" dirty="0" err="1"/>
              <a:t>ponto</a:t>
            </a:r>
            <a:r>
              <a:rPr lang="en-US" sz="2800" b="1" i="1" dirty="0"/>
              <a:t>-e-</a:t>
            </a:r>
            <a:r>
              <a:rPr lang="en-US" sz="2800" b="1" i="1" dirty="0" err="1"/>
              <a:t>vírgula</a:t>
            </a:r>
            <a:r>
              <a:rPr lang="en-US" sz="2800" dirty="0"/>
              <a:t>. </a:t>
            </a:r>
            <a:endParaRPr lang="en-US" sz="2700" b="1" i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37244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85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</a:t>
            </a:r>
            <a:endParaRPr lang="pt-BR" i="1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339296"/>
            <a:ext cx="8568952" cy="4898016"/>
          </a:xfrm>
        </p:spPr>
        <p:txBody>
          <a:bodyPr>
            <a:noAutofit/>
          </a:bodyPr>
          <a:lstStyle/>
          <a:p>
            <a:r>
              <a:rPr lang="en-US" sz="2800" dirty="0"/>
              <a:t>A </a:t>
            </a:r>
            <a:r>
              <a:rPr lang="en-US" sz="2800" b="1" i="1" dirty="0" err="1"/>
              <a:t>instrução</a:t>
            </a:r>
            <a:r>
              <a:rPr lang="en-US" sz="2800" dirty="0"/>
              <a:t> </a:t>
            </a:r>
            <a:r>
              <a:rPr lang="en-US" sz="2800" dirty="0" err="1"/>
              <a:t>ou</a:t>
            </a:r>
            <a:r>
              <a:rPr lang="en-US" sz="2800" dirty="0"/>
              <a:t> </a:t>
            </a:r>
            <a:r>
              <a:rPr lang="en-US" sz="2800" b="1" i="1" dirty="0" err="1"/>
              <a:t>bloco</a:t>
            </a:r>
            <a:r>
              <a:rPr lang="en-US" sz="2800" b="1" i="1" dirty="0"/>
              <a:t> de </a:t>
            </a:r>
            <a:r>
              <a:rPr lang="en-US" sz="2800" b="1" i="1" dirty="0" err="1"/>
              <a:t>instruções</a:t>
            </a:r>
            <a:r>
              <a:rPr lang="en-US" sz="2800" dirty="0"/>
              <a:t>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tipo</a:t>
            </a:r>
            <a:r>
              <a:rPr lang="en-US" sz="2800" dirty="0"/>
              <a:t> de </a:t>
            </a:r>
            <a:r>
              <a:rPr lang="en-US" sz="2800" dirty="0" err="1"/>
              <a:t>laço</a:t>
            </a:r>
            <a:r>
              <a:rPr lang="en-US" sz="2800" dirty="0"/>
              <a:t> </a:t>
            </a:r>
            <a:r>
              <a:rPr lang="en-US" sz="2800" dirty="0" err="1"/>
              <a:t>repete</a:t>
            </a:r>
            <a:r>
              <a:rPr lang="en-US" sz="2800" dirty="0"/>
              <a:t> </a:t>
            </a:r>
            <a:r>
              <a:rPr lang="en-US" sz="2800" dirty="0" err="1"/>
              <a:t>são</a:t>
            </a:r>
            <a:r>
              <a:rPr lang="en-US" sz="2800" dirty="0"/>
              <a:t> </a:t>
            </a:r>
            <a:r>
              <a:rPr lang="en-US" sz="2800" dirty="0" err="1"/>
              <a:t>transcritos</a:t>
            </a:r>
            <a:r>
              <a:rPr lang="en-US" sz="2800" dirty="0"/>
              <a:t> a </a:t>
            </a:r>
            <a:r>
              <a:rPr lang="en-US" sz="2800" dirty="0" err="1"/>
              <a:t>partir</a:t>
            </a:r>
            <a:r>
              <a:rPr lang="en-US" sz="2800" dirty="0"/>
              <a:t> da </a:t>
            </a:r>
            <a:r>
              <a:rPr lang="en-US" sz="2800" dirty="0" err="1"/>
              <a:t>linha</a:t>
            </a:r>
            <a:r>
              <a:rPr lang="en-US" sz="2800" dirty="0"/>
              <a:t> </a:t>
            </a:r>
            <a:r>
              <a:rPr lang="en-US" sz="2800" dirty="0" err="1"/>
              <a:t>subsequente</a:t>
            </a:r>
            <a:r>
              <a:rPr lang="en-US" sz="2800" dirty="0"/>
              <a:t> </a:t>
            </a:r>
            <a:r>
              <a:rPr lang="en-US" sz="2800" dirty="0" err="1"/>
              <a:t>ao</a:t>
            </a:r>
            <a:r>
              <a:rPr lang="en-US" sz="2800" dirty="0"/>
              <a:t> </a:t>
            </a:r>
            <a:r>
              <a:rPr lang="en-US" sz="2800" dirty="0" err="1"/>
              <a:t>seu</a:t>
            </a:r>
            <a:r>
              <a:rPr lang="en-US" sz="2800" dirty="0"/>
              <a:t> </a:t>
            </a:r>
            <a:r>
              <a:rPr lang="en-US" sz="2800" dirty="0" err="1"/>
              <a:t>cabeçalho</a:t>
            </a:r>
            <a:r>
              <a:rPr lang="en-US" sz="2800" dirty="0"/>
              <a:t>. </a:t>
            </a:r>
            <a:endParaRPr lang="en-US" sz="2700" b="1" i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50949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/>
              <a:pPr/>
              <a:t>86</a:t>
            </a:fld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</a:t>
            </a:r>
            <a:endParaRPr lang="pt-BR" i="1" dirty="0"/>
          </a:p>
        </p:txBody>
      </p:sp>
      <p:pic>
        <p:nvPicPr>
          <p:cNvPr id="5" name="Picture 4" descr="Screen Shot 2017-05-28 at 22.05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349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1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Algoritmos Computacionais:</a:t>
            </a:r>
          </a:p>
          <a:p>
            <a:pPr lvl="1"/>
            <a:r>
              <a:rPr lang="pt-BR" dirty="0"/>
              <a:t>O computador, à princípio, não executa nada, se faz necessário um programa (conjunto de </a:t>
            </a:r>
            <a:r>
              <a:rPr lang="pt-BR" b="1" dirty="0"/>
              <a:t>instruções</a:t>
            </a:r>
            <a:r>
              <a:rPr lang="pt-BR" dirty="0"/>
              <a:t> que descreva uma ação)</a:t>
            </a:r>
          </a:p>
          <a:p>
            <a:pPr lvl="1"/>
            <a:r>
              <a:rPr lang="pt-BR" dirty="0"/>
              <a:t>Um programa é um algoritmo computacional, que contém os comandos para a realização de uma ação específica (exibir algo, fazer cálculos)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1140-5D15-4588-8C9B-76A1FA9A4432}" type="slidenum">
              <a:rPr lang="pt-BR" smtClean="0">
                <a:solidFill>
                  <a:prstClr val="white"/>
                </a:solidFill>
              </a:rPr>
              <a:pPr/>
              <a:t>9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</TotalTime>
  <Words>2788</Words>
  <Application>Microsoft Macintosh PowerPoint</Application>
  <PresentationFormat>Apresentação na tela (4:3)</PresentationFormat>
  <Paragraphs>455</Paragraphs>
  <Slides>86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86</vt:i4>
      </vt:variant>
    </vt:vector>
  </HeadingPairs>
  <TitlesOfParts>
    <vt:vector size="93" baseType="lpstr">
      <vt:lpstr>Arial</vt:lpstr>
      <vt:lpstr>Arial Narrow</vt:lpstr>
      <vt:lpstr>Bookman Old Style</vt:lpstr>
      <vt:lpstr>Calibri</vt:lpstr>
      <vt:lpstr>Lucida Sans Unicode</vt:lpstr>
      <vt:lpstr>Tema do Office</vt:lpstr>
      <vt:lpstr>1_Tema do Office</vt:lpstr>
      <vt:lpstr>Apresentação do PowerPoint</vt:lpstr>
      <vt:lpstr>LÓGICA E INFORMÁTICA</vt:lpstr>
      <vt:lpstr>Lógica de programação</vt:lpstr>
      <vt:lpstr>Os algoritmos</vt:lpstr>
      <vt:lpstr>Algoritmizando a lógica</vt:lpstr>
      <vt:lpstr>Continuação…</vt:lpstr>
      <vt:lpstr>programas</vt:lpstr>
      <vt:lpstr>Tipos de algoritmo</vt:lpstr>
      <vt:lpstr>Continuação…</vt:lpstr>
      <vt:lpstr>Continuação…</vt:lpstr>
      <vt:lpstr>Problema</vt:lpstr>
      <vt:lpstr>Resolução de problemas</vt:lpstr>
      <vt:lpstr>Representação</vt:lpstr>
      <vt:lpstr>Formas textuais</vt:lpstr>
      <vt:lpstr>Continuação…</vt:lpstr>
      <vt:lpstr>Continuação…</vt:lpstr>
      <vt:lpstr>Continuação…</vt:lpstr>
      <vt:lpstr>Continuação…</vt:lpstr>
      <vt:lpstr>Formas gráficas</vt:lpstr>
      <vt:lpstr>Continuação…</vt:lpstr>
      <vt:lpstr>Continuação…</vt:lpstr>
      <vt:lpstr>Continuação…</vt:lpstr>
      <vt:lpstr>Continuação…</vt:lpstr>
      <vt:lpstr>Continuação…</vt:lpstr>
      <vt:lpstr>Etapas para resolução</vt:lpstr>
      <vt:lpstr>Desenvolvendo algoritmos</vt:lpstr>
      <vt:lpstr>Continuação…</vt:lpstr>
      <vt:lpstr>Desenvolvendo algoritmos</vt:lpstr>
      <vt:lpstr>Continuação…</vt:lpstr>
      <vt:lpstr>Continuação…</vt:lpstr>
      <vt:lpstr>Teste de mesa</vt:lpstr>
      <vt:lpstr>Tipos de dados</vt:lpstr>
      <vt:lpstr>continuação…</vt:lpstr>
      <vt:lpstr>Tipos de informação</vt:lpstr>
      <vt:lpstr>variáveis</vt:lpstr>
      <vt:lpstr>Continuação…</vt:lpstr>
      <vt:lpstr>Continuação…</vt:lpstr>
      <vt:lpstr>Continuação…</vt:lpstr>
      <vt:lpstr>constantes</vt:lpstr>
      <vt:lpstr>Palavras reservadas</vt:lpstr>
      <vt:lpstr>A LINGUAGEM JAVA</vt:lpstr>
      <vt:lpstr>A LINGUAGEM JAVA</vt:lpstr>
      <vt:lpstr>mundo das linguagens</vt:lpstr>
      <vt:lpstr>Linguagens Estruturadas e não estruturadas</vt:lpstr>
      <vt:lpstr>Linguagens estruturadas</vt:lpstr>
      <vt:lpstr>PALAVRAS-CHAVE</vt:lpstr>
      <vt:lpstr>Palavras reservadas em java</vt:lpstr>
      <vt:lpstr>Estrutura...</vt:lpstr>
      <vt:lpstr>Estrutura...</vt:lpstr>
      <vt:lpstr>mundo das linguagens</vt:lpstr>
      <vt:lpstr>TIPOS BÁSICOS DE DADOS</vt:lpstr>
      <vt:lpstr>Comparando os tipos...</vt:lpstr>
      <vt:lpstr>Nomes de identificadores</vt:lpstr>
      <vt:lpstr>Exemplos...</vt:lpstr>
      <vt:lpstr>Variáveis...</vt:lpstr>
      <vt:lpstr>Declaração de Variáveis...</vt:lpstr>
      <vt:lpstr>Variáveis locais...</vt:lpstr>
      <vt:lpstr>Variáveis globaIS...</vt:lpstr>
      <vt:lpstr>Operadores aritméticos</vt:lpstr>
      <vt:lpstr>DIVISão (/) e RESTO DA DIVISÃO (%)</vt:lpstr>
      <vt:lpstr>Operadores relacionais</vt:lpstr>
      <vt:lpstr>Operadores LÓGICOS</vt:lpstr>
      <vt:lpstr>Tomadas de decisão</vt:lpstr>
      <vt:lpstr>If..else</vt:lpstr>
      <vt:lpstr>If..else</vt:lpstr>
      <vt:lpstr>Declarações switch</vt:lpstr>
      <vt:lpstr>Declarações switch</vt:lpstr>
      <vt:lpstr>Declarações switch</vt:lpstr>
      <vt:lpstr>Incremento e decremento</vt:lpstr>
      <vt:lpstr>Incremento e decremento</vt:lpstr>
      <vt:lpstr>Incremento e decremento</vt:lpstr>
      <vt:lpstr>Incremento e decremento</vt:lpstr>
      <vt:lpstr>Incremento e decremento</vt:lpstr>
      <vt:lpstr>A=b++ e a=++b</vt:lpstr>
      <vt:lpstr>Incremento e decremento</vt:lpstr>
      <vt:lpstr>Laços de repetição</vt:lpstr>
      <vt:lpstr>Laços de repetição</vt:lpstr>
      <vt:lpstr>Laços de repetição</vt:lpstr>
      <vt:lpstr>Laço while</vt:lpstr>
      <vt:lpstr>Laço while</vt:lpstr>
      <vt:lpstr>Laço do-while</vt:lpstr>
      <vt:lpstr>Laço do-while</vt:lpstr>
      <vt:lpstr>Laço do-while</vt:lpstr>
      <vt:lpstr>Laço for</vt:lpstr>
      <vt:lpstr>Laço for</vt:lpstr>
      <vt:lpstr>Laço for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</dc:creator>
  <cp:lastModifiedBy>Ancelmo Castro</cp:lastModifiedBy>
  <cp:revision>146</cp:revision>
  <dcterms:created xsi:type="dcterms:W3CDTF">2010-10-22T17:10:47Z</dcterms:created>
  <dcterms:modified xsi:type="dcterms:W3CDTF">2019-03-11T12:04:57Z</dcterms:modified>
</cp:coreProperties>
</file>