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6858000" cy="9906000" type="A4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u" initials="i" lastIdx="1" clrIdx="0">
    <p:extLst>
      <p:ext uri="{19B8F6BF-5375-455C-9EA6-DF929625EA0E}">
        <p15:presenceInfo xmlns:p15="http://schemas.microsoft.com/office/powerpoint/2012/main" userId="iR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>
        <p:scale>
          <a:sx n="110" d="100"/>
          <a:sy n="110" d="100"/>
        </p:scale>
        <p:origin x="1339" y="-37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686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/>
        </p:nvSpPr>
        <p:spPr>
          <a:xfrm>
            <a:off x="2644776" y="210881"/>
            <a:ext cx="156844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Стажировка</a:t>
            </a:r>
            <a:endParaRPr sz="20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1438069" y="1886046"/>
            <a:ext cx="398186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I. 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Нахождение </a:t>
            </a:r>
            <a:r>
              <a:rPr lang="ru-RU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проекций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как </a:t>
            </a:r>
            <a:r>
              <a:rPr lang="ru-RU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корректного места </a:t>
            </a:r>
            <a:r>
              <a:rPr lang="ru-RU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отображения ключевых параметров  </a:t>
            </a:r>
            <a:endParaRPr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342225" y="410225"/>
            <a:ext cx="462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266025" y="467375"/>
            <a:ext cx="202632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Исполнитель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Грачёв Владимир Николаевич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15528" y="17514"/>
            <a:ext cx="759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Стр.1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225" y="1019175"/>
            <a:ext cx="627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системы ИИ-распознавания ряда ключевых параметров на снимках КТ</a:t>
            </a:r>
          </a:p>
          <a:p>
            <a:pPr algn="ctr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(ООО «МОЙЕ Керамик-Имплантате»)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2630" y="11149141"/>
            <a:ext cx="1806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ru-RU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A4098C-2545-4020-B3E7-FFBE7A97F968}"/>
              </a:ext>
            </a:extLst>
          </p:cNvPr>
          <p:cNvSpPr/>
          <p:nvPr/>
        </p:nvSpPr>
        <p:spPr>
          <a:xfrm>
            <a:off x="394489" y="2682693"/>
            <a:ext cx="30717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Первичные общие</a:t>
            </a:r>
            <a:r>
              <a:rPr lang="ru-RU" sz="1100" dirty="0"/>
              <a:t>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проекции</a:t>
            </a:r>
            <a:r>
              <a:rPr lang="ru-RU" sz="11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1CB9F-2DB7-4BCC-9871-D5C9B9B2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5" y="3002191"/>
            <a:ext cx="6279000" cy="20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93DFF1D-0F5B-4753-A513-C876D6F3385C}"/>
              </a:ext>
            </a:extLst>
          </p:cNvPr>
          <p:cNvSpPr/>
          <p:nvPr/>
        </p:nvSpPr>
        <p:spPr>
          <a:xfrm>
            <a:off x="299085" y="5255810"/>
            <a:ext cx="6074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2. Приведение общих проекций в положение под проведение сечений для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отображения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ключевых параметров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8812DC8-F22B-4797-98DF-8AB01611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1" y="6166842"/>
            <a:ext cx="1875195" cy="131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1382238-0F38-4AFD-9738-DDAB7D40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25" y="6201384"/>
            <a:ext cx="2051085" cy="12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2E5812C-45EC-42EC-A87F-919C4CE87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513" y="6201384"/>
            <a:ext cx="2051086" cy="127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6C790AA-0429-4A6A-95D0-0D28A41E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70" y="7808585"/>
            <a:ext cx="1842135" cy="1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F47E1C2-AD64-4EB5-B156-C1D4E332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25" y="7808585"/>
            <a:ext cx="1903046" cy="131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2">
            <a:extLst>
              <a:ext uri="{FF2B5EF4-FFF2-40B4-BE49-F238E27FC236}">
                <a16:creationId xmlns:a16="http://schemas.microsoft.com/office/drawing/2014/main" id="{1ABD3373-F51A-453D-8F33-1F78D63814FE}"/>
              </a:ext>
            </a:extLst>
          </p:cNvPr>
          <p:cNvSpPr txBox="1"/>
          <p:nvPr/>
        </p:nvSpPr>
        <p:spPr>
          <a:xfrm>
            <a:off x="15527" y="17514"/>
            <a:ext cx="85038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Стр.10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CD1690-0A7B-41EC-B9EA-7DD27A0599EF}"/>
              </a:ext>
            </a:extLst>
          </p:cNvPr>
          <p:cNvSpPr/>
          <p:nvPr/>
        </p:nvSpPr>
        <p:spPr>
          <a:xfrm>
            <a:off x="937200" y="462639"/>
            <a:ext cx="458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Пересечение гистограмм ПАТОЛОГИИ  и НОРМЫ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8F5D4F-53D7-4D39-B599-B17D5465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85" y="837334"/>
            <a:ext cx="53625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EC8DD2-4930-42BC-AF29-C6A75EF5B1DB}"/>
              </a:ext>
            </a:extLst>
          </p:cNvPr>
          <p:cNvSpPr txBox="1"/>
          <p:nvPr/>
        </p:nvSpPr>
        <p:spPr>
          <a:xfrm>
            <a:off x="526472" y="543782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Результаты работы: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BC206-387E-49E1-8350-5BC7DE535CCC}"/>
              </a:ext>
            </a:extLst>
          </p:cNvPr>
          <p:cNvSpPr txBox="1"/>
          <p:nvPr/>
        </p:nvSpPr>
        <p:spPr>
          <a:xfrm>
            <a:off x="359785" y="5778659"/>
            <a:ext cx="5888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1. Возможность определения углов наклона и расстояний на сечениях в нужном месте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AA870-97CA-4095-ABE2-28B29239E6CF}"/>
              </a:ext>
            </a:extLst>
          </p:cNvPr>
          <p:cNvSpPr txBox="1"/>
          <p:nvPr/>
        </p:nvSpPr>
        <p:spPr>
          <a:xfrm>
            <a:off x="359785" y="6291209"/>
            <a:ext cx="5888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2. Возможность определения средней ширины криволинейного зазора сустава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9C595-E6E9-414F-973A-BE8621A50FD4}"/>
              </a:ext>
            </a:extLst>
          </p:cNvPr>
          <p:cNvSpPr txBox="1"/>
          <p:nvPr/>
        </p:nvSpPr>
        <p:spPr>
          <a:xfrm>
            <a:off x="321684" y="6850040"/>
            <a:ext cx="5964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3. Возможность графического сравнения зазоров и формы различных суставов путём наложения </a:t>
            </a:r>
            <a:r>
              <a:rPr lang="en-US" dirty="0"/>
              <a:t>“</a:t>
            </a:r>
            <a:r>
              <a:rPr lang="ru-RU" dirty="0"/>
              <a:t>маски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4FD82-A9BE-453E-AA36-809228934EAE}"/>
              </a:ext>
            </a:extLst>
          </p:cNvPr>
          <p:cNvSpPr txBox="1"/>
          <p:nvPr/>
        </p:nvSpPr>
        <p:spPr>
          <a:xfrm>
            <a:off x="342466" y="7408871"/>
            <a:ext cx="5807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4</a:t>
            </a:r>
            <a:r>
              <a:rPr lang="ru-RU" dirty="0"/>
              <a:t>. Возможность проведения неограниченного количества сечений под любым углом в любом месте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F2E6D-4C82-4BC4-8CB5-7533DC268FC7}"/>
              </a:ext>
            </a:extLst>
          </p:cNvPr>
          <p:cNvSpPr txBox="1"/>
          <p:nvPr/>
        </p:nvSpPr>
        <p:spPr>
          <a:xfrm>
            <a:off x="327415" y="7931151"/>
            <a:ext cx="58076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5. Возможность проведения классификации плотности костной ткани  и патологии по статистическим характеристикам распределения значений пикселей</a:t>
            </a:r>
          </a:p>
        </p:txBody>
      </p:sp>
    </p:spTree>
    <p:extLst>
      <p:ext uri="{BB962C8B-B14F-4D97-AF65-F5344CB8AC3E}">
        <p14:creationId xmlns:p14="http://schemas.microsoft.com/office/powerpoint/2010/main" val="18133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15179C4-4D9A-4ACD-8A94-2F264D25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" y="1330960"/>
            <a:ext cx="6248612" cy="20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8EB0C7D-96A3-4DAA-B681-5E2A48925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" y="4284345"/>
            <a:ext cx="1849755" cy="11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BA316BA-ECB6-48FB-823F-4E9AD143F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940" y="4031932"/>
            <a:ext cx="2705100" cy="151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F6D940D-BF57-439F-BA90-A3A5C8C5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6286500"/>
            <a:ext cx="6269355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B9D44B-3305-41D4-A09A-7DAF68A0FCA0}"/>
              </a:ext>
            </a:extLst>
          </p:cNvPr>
          <p:cNvSpPr txBox="1"/>
          <p:nvPr/>
        </p:nvSpPr>
        <p:spPr>
          <a:xfrm>
            <a:off x="381000" y="459016"/>
            <a:ext cx="6202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Проекции сустава в положении, когда лучевая кость расположена параллельно осям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D4358-D598-4895-8273-AB4BB439D122}"/>
              </a:ext>
            </a:extLst>
          </p:cNvPr>
          <p:cNvSpPr txBox="1"/>
          <p:nvPr/>
        </p:nvSpPr>
        <p:spPr>
          <a:xfrm>
            <a:off x="502920" y="3525520"/>
            <a:ext cx="5725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4. Первый этап - сечение 3-х мерного (дважды повёрнутого) массива вертикальной плоскостью по оси лучевой кости в Х проекции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BF1D5-17FD-4956-816D-31CB7D868793}"/>
              </a:ext>
            </a:extLst>
          </p:cNvPr>
          <p:cNvSpPr txBox="1"/>
          <p:nvPr/>
        </p:nvSpPr>
        <p:spPr>
          <a:xfrm>
            <a:off x="218440" y="5735320"/>
            <a:ext cx="6400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5. Второй этап – сечение 3-х мерного (дважды повёрнутого) массива горизонтальной плоскостью по оси лучевой кости в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проекции (3 варианта)</a:t>
            </a:r>
          </a:p>
        </p:txBody>
      </p:sp>
      <p:sp>
        <p:nvSpPr>
          <p:cNvPr id="9" name="Google Shape;84;p12">
            <a:extLst>
              <a:ext uri="{FF2B5EF4-FFF2-40B4-BE49-F238E27FC236}">
                <a16:creationId xmlns:a16="http://schemas.microsoft.com/office/drawing/2014/main" id="{DF76DA4E-1446-46FA-B5FA-9D068743AB1C}"/>
              </a:ext>
            </a:extLst>
          </p:cNvPr>
          <p:cNvSpPr txBox="1"/>
          <p:nvPr/>
        </p:nvSpPr>
        <p:spPr>
          <a:xfrm>
            <a:off x="15528" y="17514"/>
            <a:ext cx="759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Стр.2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85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69C055D-252F-4FF2-A4A8-7E64CF76F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7" y="671215"/>
            <a:ext cx="1445895" cy="18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4CB62-22F8-414A-B872-34F2DEF0F6DC}"/>
              </a:ext>
            </a:extLst>
          </p:cNvPr>
          <p:cNvSpPr txBox="1"/>
          <p:nvPr/>
        </p:nvSpPr>
        <p:spPr>
          <a:xfrm>
            <a:off x="919320" y="2476618"/>
            <a:ext cx="54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252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6A710B4-B99D-4F7F-8A16-CF26EFC8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43" y="660729"/>
            <a:ext cx="1362075" cy="18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E1094B-B058-47DC-B771-55B730F37291}"/>
              </a:ext>
            </a:extLst>
          </p:cNvPr>
          <p:cNvSpPr txBox="1"/>
          <p:nvPr/>
        </p:nvSpPr>
        <p:spPr>
          <a:xfrm>
            <a:off x="3174442" y="2486091"/>
            <a:ext cx="48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254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0EEFEDB-93D2-455F-8604-2131B1C6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10" y="656791"/>
            <a:ext cx="1485900" cy="18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5EACCB-B0E6-4710-9F20-6D98ABC397D7}"/>
              </a:ext>
            </a:extLst>
          </p:cNvPr>
          <p:cNvSpPr txBox="1"/>
          <p:nvPr/>
        </p:nvSpPr>
        <p:spPr>
          <a:xfrm>
            <a:off x="5468780" y="2500640"/>
            <a:ext cx="48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256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E206F4B9-8AD6-432B-A182-73685BA8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60" y="3835998"/>
            <a:ext cx="1604962" cy="242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8279AE5-20B0-4A9A-BCE2-33D8BF22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98" y="3835998"/>
            <a:ext cx="1604962" cy="242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22C52740-DF39-417B-9452-58FF057A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2" y="6471920"/>
            <a:ext cx="551687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64E8CF3-6A07-4A29-A07D-0E0F3BA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9" y="6829127"/>
            <a:ext cx="1604963" cy="254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ECB12224-E441-464D-9A89-EC123383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22" y="6815420"/>
            <a:ext cx="1604962" cy="257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DFB75-04B7-4BEF-BD5E-2E72A0476BFD}"/>
              </a:ext>
            </a:extLst>
          </p:cNvPr>
          <p:cNvSpPr txBox="1"/>
          <p:nvPr/>
        </p:nvSpPr>
        <p:spPr>
          <a:xfrm>
            <a:off x="513080" y="218440"/>
            <a:ext cx="5872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6. Три варианта горизонтальных сечений к выбору (выбран 256 как наиболее близкий к осевому)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43339-5936-4D35-8674-32A530FFBB76}"/>
              </a:ext>
            </a:extLst>
          </p:cNvPr>
          <p:cNvSpPr txBox="1"/>
          <p:nvPr/>
        </p:nvSpPr>
        <p:spPr>
          <a:xfrm>
            <a:off x="1460340" y="3472729"/>
            <a:ext cx="14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Центры радиусов вращения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50A8D-E812-4A79-AFD8-6D1A4644B8AE}"/>
              </a:ext>
            </a:extLst>
          </p:cNvPr>
          <p:cNvSpPr txBox="1"/>
          <p:nvPr/>
        </p:nvSpPr>
        <p:spPr>
          <a:xfrm>
            <a:off x="4071928" y="3526261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Измерение и отображение углов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62BC8-B4B7-48C2-B9E4-B5EE1BF69AB3}"/>
              </a:ext>
            </a:extLst>
          </p:cNvPr>
          <p:cNvSpPr txBox="1"/>
          <p:nvPr/>
        </p:nvSpPr>
        <p:spPr>
          <a:xfrm>
            <a:off x="1941671" y="6548811"/>
            <a:ext cx="3015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Измерение и отображение расстояний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5BA89-FAC2-407C-9330-B5984909C13F}"/>
              </a:ext>
            </a:extLst>
          </p:cNvPr>
          <p:cNvSpPr txBox="1"/>
          <p:nvPr/>
        </p:nvSpPr>
        <p:spPr>
          <a:xfrm>
            <a:off x="989487" y="2989622"/>
            <a:ext cx="4369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7. Измерение и отображение ключевых параметров</a:t>
            </a:r>
          </a:p>
        </p:txBody>
      </p:sp>
      <p:sp>
        <p:nvSpPr>
          <p:cNvPr id="18" name="Google Shape;84;p12">
            <a:extLst>
              <a:ext uri="{FF2B5EF4-FFF2-40B4-BE49-F238E27FC236}">
                <a16:creationId xmlns:a16="http://schemas.microsoft.com/office/drawing/2014/main" id="{32357710-16FD-4141-8D35-8CC537E4246B}"/>
              </a:ext>
            </a:extLst>
          </p:cNvPr>
          <p:cNvSpPr txBox="1"/>
          <p:nvPr/>
        </p:nvSpPr>
        <p:spPr>
          <a:xfrm>
            <a:off x="15528" y="17514"/>
            <a:ext cx="759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Стр.3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436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8EF23C3-6AA5-49E5-B4D4-4ACE9DF0C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" y="1228079"/>
            <a:ext cx="1907540" cy="185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C1EC586-E1AA-4AF0-9B79-316DCA0E3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59" y="3078481"/>
            <a:ext cx="2181666" cy="203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2803271-5759-49B5-9ABA-E8C618641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1" y="5114279"/>
            <a:ext cx="1855176" cy="176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5D5C7C4-5067-4185-BD18-0D6EC0672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880860"/>
            <a:ext cx="2804160" cy="269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C38762-6F64-45FB-A89E-F1E0E6918F28}"/>
              </a:ext>
            </a:extLst>
          </p:cNvPr>
          <p:cNvSpPr txBox="1"/>
          <p:nvPr/>
        </p:nvSpPr>
        <p:spPr>
          <a:xfrm>
            <a:off x="868680" y="424015"/>
            <a:ext cx="4246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8. Алгоритм расчёта ширины зазора в суставе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658BF-6705-4A08-B6DA-FFAF32A05941}"/>
              </a:ext>
            </a:extLst>
          </p:cNvPr>
          <p:cNvSpPr txBox="1"/>
          <p:nvPr/>
        </p:nvSpPr>
        <p:spPr>
          <a:xfrm>
            <a:off x="2887980" y="1340749"/>
            <a:ext cx="11412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Приведение изображения к нужному 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масштабу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удобства нанесения замкнутой линии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F73E0-9AD9-44D7-89FF-54804FA8F3E8}"/>
              </a:ext>
            </a:extLst>
          </p:cNvPr>
          <p:cNvSpPr txBox="1"/>
          <p:nvPr/>
        </p:nvSpPr>
        <p:spPr>
          <a:xfrm>
            <a:off x="1590821" y="3127874"/>
            <a:ext cx="20515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Нанесение на изображение замкнутой кривой линии кликами по изображению нужной конфигурации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88BFB-CE19-4DA6-8938-93507B3486D1}"/>
              </a:ext>
            </a:extLst>
          </p:cNvPr>
          <p:cNvSpPr txBox="1"/>
          <p:nvPr/>
        </p:nvSpPr>
        <p:spPr>
          <a:xfrm>
            <a:off x="1033975" y="4066593"/>
            <a:ext cx="26083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Определение количества пикселей на участке, ограниченном кривой замкнутой линией, - 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определение площади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зазора сустава в пикселях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AE38-AB55-4A24-AB5D-737F92E63B9B}"/>
              </a:ext>
            </a:extLst>
          </p:cNvPr>
          <p:cNvSpPr txBox="1"/>
          <p:nvPr/>
        </p:nvSpPr>
        <p:spPr>
          <a:xfrm>
            <a:off x="2338167" y="5588540"/>
            <a:ext cx="33023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Вынесение отдельно замкнутой кривой линии для возможного при необходимости в дальнейшем её 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наложении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на изображение сустава с патологией 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для сравнения зазоров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8E87C-6803-4AE8-A022-C0114FA480E5}"/>
              </a:ext>
            </a:extLst>
          </p:cNvPr>
          <p:cNvSpPr txBox="1"/>
          <p:nvPr/>
        </p:nvSpPr>
        <p:spPr>
          <a:xfrm>
            <a:off x="1079696" y="7001520"/>
            <a:ext cx="2286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Нанесение на участок, ограниченный замкнутой линией, кривой по маршруту, соответствующему предполагаемой 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длины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этого участка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72331-D302-4326-9DA1-E00774CDE750}"/>
              </a:ext>
            </a:extLst>
          </p:cNvPr>
          <p:cNvSpPr txBox="1"/>
          <p:nvPr/>
        </p:nvSpPr>
        <p:spPr>
          <a:xfrm>
            <a:off x="763173" y="8495247"/>
            <a:ext cx="2602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Определение средней ширины зазора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сустава как частное от деления площади участка (в пикселях) на длину участка (в пикселях)</a:t>
            </a:r>
          </a:p>
        </p:txBody>
      </p:sp>
      <p:sp>
        <p:nvSpPr>
          <p:cNvPr id="13" name="Google Shape;84;p12">
            <a:extLst>
              <a:ext uri="{FF2B5EF4-FFF2-40B4-BE49-F238E27FC236}">
                <a16:creationId xmlns:a16="http://schemas.microsoft.com/office/drawing/2014/main" id="{8AF98310-FAC4-4A4C-A496-01C8A6AE547A}"/>
              </a:ext>
            </a:extLst>
          </p:cNvPr>
          <p:cNvSpPr txBox="1"/>
          <p:nvPr/>
        </p:nvSpPr>
        <p:spPr>
          <a:xfrm>
            <a:off x="15528" y="17514"/>
            <a:ext cx="759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Стр.4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3008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B2E35A0-FA45-4754-B310-0BAC2222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4" y="444060"/>
            <a:ext cx="1789228" cy="210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ED13DB5-9689-4C31-A3C3-C91C996B4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21" y="370850"/>
            <a:ext cx="1789228" cy="210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EEBA6A6-3FCA-4E8F-AA1A-72629767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" y="2776586"/>
            <a:ext cx="2923309" cy="222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91356785-38AB-463B-A69F-E597B269C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964" y="5280346"/>
            <a:ext cx="2973790" cy="20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7D854170-E278-4BE6-AA82-5BCCFBE82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2" y="7660178"/>
            <a:ext cx="2812471" cy="195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506B6C-777B-4C5F-A0A4-4D8F81EC92E7}"/>
              </a:ext>
            </a:extLst>
          </p:cNvPr>
          <p:cNvSpPr/>
          <p:nvPr/>
        </p:nvSpPr>
        <p:spPr>
          <a:xfrm>
            <a:off x="3386325" y="2952786"/>
            <a:ext cx="3137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Эксцесс  -0.35071328165996496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Асимметрия  0.09034899334034102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значение пикселей: 42.08660068519224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30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69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Три наиболее часто встречающихся значения: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42, Частота: 408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39, Частота: 372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44, Частота: 370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38ABC4-75AF-4065-9696-7E980691B3B6}"/>
              </a:ext>
            </a:extLst>
          </p:cNvPr>
          <p:cNvSpPr/>
          <p:nvPr/>
        </p:nvSpPr>
        <p:spPr>
          <a:xfrm>
            <a:off x="243931" y="5478731"/>
            <a:ext cx="2973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Эксцесс  0.08079361946388719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Асимметрия  0.27157734615991835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значение пикселей: 118.17605633802818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72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191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Три наиболее часто встречающихся значения: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122, Частота: 243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121, Частота: 165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116, Частота: 144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25A1CC-4620-4CAB-8971-1C96ABF707F1}"/>
              </a:ext>
            </a:extLst>
          </p:cNvPr>
          <p:cNvSpPr/>
          <p:nvPr/>
        </p:nvSpPr>
        <p:spPr>
          <a:xfrm>
            <a:off x="3217721" y="8004675"/>
            <a:ext cx="3352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Эксцесс  136.74291740172876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Асимметрия  -7.728596987569422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значение пикселей: 42.08660068519224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111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142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Три наиболее часто встречающихся значения: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142, Частота: 3080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141, Частота: 1703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140, Частота: 280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C7790-E5A5-4866-A606-8DCA69C47F57}"/>
              </a:ext>
            </a:extLst>
          </p:cNvPr>
          <p:cNvSpPr txBox="1"/>
          <p:nvPr/>
        </p:nvSpPr>
        <p:spPr>
          <a:xfrm>
            <a:off x="2231571" y="930858"/>
            <a:ext cx="24997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Выделение на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RGB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изображении 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участка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пикселей к рассмотрению по их общему количеству и числовым характеристикам распределения значений по каждому из цветовых каналов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5502E-3E63-4573-9FE2-48D21CB45DEE}"/>
              </a:ext>
            </a:extLst>
          </p:cNvPr>
          <p:cNvSpPr txBox="1"/>
          <p:nvPr/>
        </p:nvSpPr>
        <p:spPr>
          <a:xfrm>
            <a:off x="1546512" y="2517298"/>
            <a:ext cx="3869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значений пикселей по каналу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55231-FF3E-4F04-92F6-4CEE64AE039B}"/>
              </a:ext>
            </a:extLst>
          </p:cNvPr>
          <p:cNvSpPr txBox="1"/>
          <p:nvPr/>
        </p:nvSpPr>
        <p:spPr>
          <a:xfrm>
            <a:off x="1451389" y="4986156"/>
            <a:ext cx="3869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значений пикселей по каналу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F45B-32C3-40FD-8A6A-E4F891C7F9A4}"/>
              </a:ext>
            </a:extLst>
          </p:cNvPr>
          <p:cNvSpPr txBox="1"/>
          <p:nvPr/>
        </p:nvSpPr>
        <p:spPr>
          <a:xfrm>
            <a:off x="1211903" y="7393602"/>
            <a:ext cx="3869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значений пикселей по каналу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617E6-66F8-4E9F-882C-A3D8E2CD9F40}"/>
              </a:ext>
            </a:extLst>
          </p:cNvPr>
          <p:cNvSpPr txBox="1"/>
          <p:nvPr/>
        </p:nvSpPr>
        <p:spPr>
          <a:xfrm>
            <a:off x="3065068" y="630750"/>
            <a:ext cx="832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Норма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14ED8-AED1-4C95-8421-47C87B8B98A3}"/>
              </a:ext>
            </a:extLst>
          </p:cNvPr>
          <p:cNvSpPr txBox="1"/>
          <p:nvPr/>
        </p:nvSpPr>
        <p:spPr>
          <a:xfrm>
            <a:off x="2069123" y="164123"/>
            <a:ext cx="2748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9. Распределения </a:t>
            </a:r>
            <a:r>
              <a:rPr lang="en-US" b="1" dirty="0"/>
              <a:t>.png</a:t>
            </a:r>
            <a:endParaRPr lang="ru-RU" b="1" dirty="0"/>
          </a:p>
        </p:txBody>
      </p:sp>
      <p:sp>
        <p:nvSpPr>
          <p:cNvPr id="16" name="Google Shape;84;p12">
            <a:extLst>
              <a:ext uri="{FF2B5EF4-FFF2-40B4-BE49-F238E27FC236}">
                <a16:creationId xmlns:a16="http://schemas.microsoft.com/office/drawing/2014/main" id="{98556F50-17E7-424E-AE4C-0A17C0CEC307}"/>
              </a:ext>
            </a:extLst>
          </p:cNvPr>
          <p:cNvSpPr txBox="1"/>
          <p:nvPr/>
        </p:nvSpPr>
        <p:spPr>
          <a:xfrm>
            <a:off x="15528" y="17514"/>
            <a:ext cx="759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Стр.5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15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>
            <a:extLst>
              <a:ext uri="{FF2B5EF4-FFF2-40B4-BE49-F238E27FC236}">
                <a16:creationId xmlns:a16="http://schemas.microsoft.com/office/drawing/2014/main" id="{7150AE8A-8160-41B1-9D6D-E89F92E8A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1" y="432089"/>
            <a:ext cx="1741342" cy="23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165F62CC-FE4A-47CC-B38D-880F2C1B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29" y="432089"/>
            <a:ext cx="1741342" cy="23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BBE9618F-5D44-4B24-B093-FF25DD42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1" y="3265714"/>
            <a:ext cx="2722418" cy="17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AADD007E-9BA3-48E3-9AE1-2A42B13F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1" y="5468167"/>
            <a:ext cx="2847110" cy="18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71D12351-FA2A-4101-AC42-105CE9C5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94" y="7734300"/>
            <a:ext cx="2967469" cy="20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0ED76BF-BB01-4C0B-878E-7C2DBE87489D}"/>
              </a:ext>
            </a:extLst>
          </p:cNvPr>
          <p:cNvSpPr/>
          <p:nvPr/>
        </p:nvSpPr>
        <p:spPr>
          <a:xfrm>
            <a:off x="290946" y="3577276"/>
            <a:ext cx="3138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Эксцесс  -0.1410265927194394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Асимметрия  -0.16072646096318072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значение пикселей: 41.36414186955215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30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Максимальное значение пикселей: 53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Три наиболее часто встречающихся значения: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42, Частота: 846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40, Частота: 778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44, Частота: 666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FFBFB5-30BA-4352-B6AE-C1C71B2513C8}"/>
              </a:ext>
            </a:extLst>
          </p:cNvPr>
          <p:cNvSpPr/>
          <p:nvPr/>
        </p:nvSpPr>
        <p:spPr>
          <a:xfrm>
            <a:off x="3352798" y="5752485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Эксцесс  0.9050372080839337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Асимметрия  0.4500150323375134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значение пикселей: 119.57363991584009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93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Максимальное значение пикселей: 173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Три наиболее часто встречающихся значения: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122, Частота: 508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117, Частота: 285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118, Частота: 284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24CACB-EA7D-41CD-9642-C256158EF3ED}"/>
              </a:ext>
            </a:extLst>
          </p:cNvPr>
          <p:cNvSpPr/>
          <p:nvPr/>
        </p:nvSpPr>
        <p:spPr>
          <a:xfrm>
            <a:off x="166749" y="8211788"/>
            <a:ext cx="2967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Эксцесс  128.16854520845612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Асимметрия  -8.300713900972472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значение пикселей: 41.36414186955215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128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Максимальное значение пикселей: 142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Три наиболее часто встречающихся значения: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142, Частота: 5412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141, Частота: 1140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140, Частота: 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0C48E-6288-4930-9BAE-B6558BB4419A}"/>
              </a:ext>
            </a:extLst>
          </p:cNvPr>
          <p:cNvSpPr txBox="1"/>
          <p:nvPr/>
        </p:nvSpPr>
        <p:spPr>
          <a:xfrm>
            <a:off x="2216418" y="1064488"/>
            <a:ext cx="24997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Выделение на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RGB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изображении 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участка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пикселей к рассмотрению по их общему количеству и числовым характеристикам распределения значений по каждому из цветовых каналов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9BAF0-68A0-4714-AAAE-72D43772397D}"/>
              </a:ext>
            </a:extLst>
          </p:cNvPr>
          <p:cNvSpPr txBox="1"/>
          <p:nvPr/>
        </p:nvSpPr>
        <p:spPr>
          <a:xfrm>
            <a:off x="2778578" y="493883"/>
            <a:ext cx="11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Патология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8155A-5840-4F5F-8E58-1B00722BC74E}"/>
              </a:ext>
            </a:extLst>
          </p:cNvPr>
          <p:cNvSpPr txBox="1"/>
          <p:nvPr/>
        </p:nvSpPr>
        <p:spPr>
          <a:xfrm>
            <a:off x="1417863" y="2999141"/>
            <a:ext cx="3869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значений пикселей по каналу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BC896-F32B-4318-B915-66E621C14A47}"/>
              </a:ext>
            </a:extLst>
          </p:cNvPr>
          <p:cNvSpPr txBox="1"/>
          <p:nvPr/>
        </p:nvSpPr>
        <p:spPr>
          <a:xfrm>
            <a:off x="1256002" y="5176323"/>
            <a:ext cx="3869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значений пикселей по каналу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426F6-F0EF-43DF-9243-0FD9C5427934}"/>
              </a:ext>
            </a:extLst>
          </p:cNvPr>
          <p:cNvSpPr txBox="1"/>
          <p:nvPr/>
        </p:nvSpPr>
        <p:spPr>
          <a:xfrm>
            <a:off x="1312658" y="7439280"/>
            <a:ext cx="3869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значений пикселей по каналу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Google Shape;84;p12">
            <a:extLst>
              <a:ext uri="{FF2B5EF4-FFF2-40B4-BE49-F238E27FC236}">
                <a16:creationId xmlns:a16="http://schemas.microsoft.com/office/drawing/2014/main" id="{699AD142-B4E3-4E9C-8D19-B43AA3B71FBA}"/>
              </a:ext>
            </a:extLst>
          </p:cNvPr>
          <p:cNvSpPr txBox="1"/>
          <p:nvPr/>
        </p:nvSpPr>
        <p:spPr>
          <a:xfrm>
            <a:off x="15528" y="17514"/>
            <a:ext cx="759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Стр.6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938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54249DF-66EB-4ACF-B495-6390B80D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90600"/>
            <a:ext cx="3067050" cy="24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E5AE4A9-AD3A-4EE1-8696-2C5DECA4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36" y="3151911"/>
            <a:ext cx="2951019" cy="24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07292E6-854B-40DB-BCE3-4C1B8F240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5136574"/>
            <a:ext cx="2738004" cy="22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39179D38-57B9-44F6-BFE8-152E5B565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86" y="7102929"/>
            <a:ext cx="2860469" cy="260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82E86F-86C8-4346-B9E0-111ED337EA46}"/>
              </a:ext>
            </a:extLst>
          </p:cNvPr>
          <p:cNvSpPr txBox="1"/>
          <p:nvPr/>
        </p:nvSpPr>
        <p:spPr>
          <a:xfrm>
            <a:off x="639536" y="250371"/>
            <a:ext cx="55789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Вычисление отношения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объема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пересечения к объему объединения</a:t>
            </a:r>
          </a:p>
          <a:p>
            <a:pPr algn="ct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у распределений нормы и патологии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3361F-586D-4368-A5E6-BEEE2A2A891A}"/>
              </a:ext>
            </a:extLst>
          </p:cNvPr>
          <p:cNvSpPr txBox="1"/>
          <p:nvPr/>
        </p:nvSpPr>
        <p:spPr>
          <a:xfrm>
            <a:off x="3458935" y="1763240"/>
            <a:ext cx="3067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Отношения объема пересечения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 объему объединения по каналу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00303-5F54-47DA-AAE7-0258F48E770C}"/>
              </a:ext>
            </a:extLst>
          </p:cNvPr>
          <p:cNvSpPr txBox="1"/>
          <p:nvPr/>
        </p:nvSpPr>
        <p:spPr>
          <a:xfrm>
            <a:off x="3028950" y="6055476"/>
            <a:ext cx="3067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Отношения объема пересечения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 объему объединения по каналу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FBFB9-B6DB-47AF-9A7B-F2131520DD3F}"/>
              </a:ext>
            </a:extLst>
          </p:cNvPr>
          <p:cNvSpPr txBox="1"/>
          <p:nvPr/>
        </p:nvSpPr>
        <p:spPr>
          <a:xfrm>
            <a:off x="571499" y="4044945"/>
            <a:ext cx="2951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Отношения объема пересечения </a:t>
            </a:r>
          </a:p>
          <a:p>
            <a:pPr algn="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 объему объединения по каналу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B6392-735A-4D65-82E0-32DE8034FE7E}"/>
              </a:ext>
            </a:extLst>
          </p:cNvPr>
          <p:cNvSpPr txBox="1"/>
          <p:nvPr/>
        </p:nvSpPr>
        <p:spPr>
          <a:xfrm>
            <a:off x="571499" y="8270759"/>
            <a:ext cx="3135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Отношения объема пересечения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 объему объединения по каналам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R+G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84;p12">
            <a:extLst>
              <a:ext uri="{FF2B5EF4-FFF2-40B4-BE49-F238E27FC236}">
                <a16:creationId xmlns:a16="http://schemas.microsoft.com/office/drawing/2014/main" id="{4940ED8D-9C14-411E-9CF5-BD7CEE3EB9E1}"/>
              </a:ext>
            </a:extLst>
          </p:cNvPr>
          <p:cNvSpPr txBox="1"/>
          <p:nvPr/>
        </p:nvSpPr>
        <p:spPr>
          <a:xfrm>
            <a:off x="15528" y="17514"/>
            <a:ext cx="7591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Стр.7</a:t>
            </a:r>
          </a:p>
        </p:txBody>
      </p:sp>
    </p:spTree>
    <p:extLst>
      <p:ext uri="{BB962C8B-B14F-4D97-AF65-F5344CB8AC3E}">
        <p14:creationId xmlns:p14="http://schemas.microsoft.com/office/powerpoint/2010/main" val="318561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49599-DDCB-4C30-8560-0C67475ADADF}"/>
              </a:ext>
            </a:extLst>
          </p:cNvPr>
          <p:cNvSpPr txBox="1"/>
          <p:nvPr/>
        </p:nvSpPr>
        <p:spPr>
          <a:xfrm>
            <a:off x="2069123" y="164123"/>
            <a:ext cx="2748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9. Распределения </a:t>
            </a:r>
            <a:r>
              <a:rPr lang="en-US" b="1" dirty="0"/>
              <a:t>.tiff</a:t>
            </a:r>
            <a:endParaRPr lang="ru-RU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C904DD-EB8C-44B5-891C-566346CB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684840"/>
            <a:ext cx="6248400" cy="28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4;p12">
            <a:extLst>
              <a:ext uri="{FF2B5EF4-FFF2-40B4-BE49-F238E27FC236}">
                <a16:creationId xmlns:a16="http://schemas.microsoft.com/office/drawing/2014/main" id="{26724BAE-E45B-4858-8708-A38452A0376A}"/>
              </a:ext>
            </a:extLst>
          </p:cNvPr>
          <p:cNvSpPr txBox="1"/>
          <p:nvPr/>
        </p:nvSpPr>
        <p:spPr>
          <a:xfrm>
            <a:off x="15528" y="17514"/>
            <a:ext cx="7591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lang="ru-RU"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71233D-8A7A-43A8-A3BD-1B55FABE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8491"/>
            <a:ext cx="1589376" cy="252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6AA13A-7442-4341-8955-D6D444DC39E9}"/>
              </a:ext>
            </a:extLst>
          </p:cNvPr>
          <p:cNvSpPr/>
          <p:nvPr/>
        </p:nvSpPr>
        <p:spPr>
          <a:xfrm>
            <a:off x="2552703" y="945470"/>
            <a:ext cx="3429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Эксцесс  0.11855876565862244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Асимметрия  0.4203990551908597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значение пикселей: 8390.877162327452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7809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9638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Три наиболее часто встречающихся значения: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8404, Частота: 19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8498, Частота: 18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8425, Частота: 18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3A9F5C-DBF1-4680-A938-DC2131508513}"/>
              </a:ext>
            </a:extLst>
          </p:cNvPr>
          <p:cNvSpPr/>
          <p:nvPr/>
        </p:nvSpPr>
        <p:spPr>
          <a:xfrm>
            <a:off x="2333994" y="3055763"/>
            <a:ext cx="25210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unique_values = set(listic250)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len(unique_values)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CDF320-B84D-468D-B973-65B36535BEA7}"/>
              </a:ext>
            </a:extLst>
          </p:cNvPr>
          <p:cNvSpPr/>
          <p:nvPr/>
        </p:nvSpPr>
        <p:spPr>
          <a:xfrm>
            <a:off x="3782130" y="323799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1045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717F4EEA-0F06-4E06-B1FD-F626A1778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" y="6766301"/>
            <a:ext cx="5309758" cy="297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ABC766-F3F2-42A5-8DC7-0EF75F4EEB58}"/>
              </a:ext>
            </a:extLst>
          </p:cNvPr>
          <p:cNvSpPr txBox="1"/>
          <p:nvPr/>
        </p:nvSpPr>
        <p:spPr>
          <a:xfrm>
            <a:off x="1731818" y="684830"/>
            <a:ext cx="9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норма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412384-C85D-4525-9D1C-0CD6B10C7C7D}"/>
              </a:ext>
            </a:extLst>
          </p:cNvPr>
          <p:cNvSpPr/>
          <p:nvPr/>
        </p:nvSpPr>
        <p:spPr>
          <a:xfrm>
            <a:off x="741218" y="6590248"/>
            <a:ext cx="56318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Отношение объема пересечения к объему объединения: 0.8712387712101676</a:t>
            </a:r>
          </a:p>
        </p:txBody>
      </p:sp>
    </p:spTree>
    <p:extLst>
      <p:ext uri="{BB962C8B-B14F-4D97-AF65-F5344CB8AC3E}">
        <p14:creationId xmlns:p14="http://schemas.microsoft.com/office/powerpoint/2010/main" val="107085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2">
            <a:extLst>
              <a:ext uri="{FF2B5EF4-FFF2-40B4-BE49-F238E27FC236}">
                <a16:creationId xmlns:a16="http://schemas.microsoft.com/office/drawing/2014/main" id="{F3A57D36-2801-4074-84CA-37726C4F8BD3}"/>
              </a:ext>
            </a:extLst>
          </p:cNvPr>
          <p:cNvSpPr txBox="1"/>
          <p:nvPr/>
        </p:nvSpPr>
        <p:spPr>
          <a:xfrm>
            <a:off x="15528" y="17514"/>
            <a:ext cx="7591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Стр.</a:t>
            </a:r>
            <a:r>
              <a:rPr lang="ru-RU" b="1" dirty="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lang="ru-RU"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38DA99-3F4F-40D7-847A-F9B04785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" y="826514"/>
            <a:ext cx="1838976" cy="258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5D634E-CA51-4B7F-8DF6-0FB70365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99" y="3414963"/>
            <a:ext cx="6296457" cy="28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D019D7-F332-4223-9B6D-8F3BE8EFD6E9}"/>
              </a:ext>
            </a:extLst>
          </p:cNvPr>
          <p:cNvSpPr/>
          <p:nvPr/>
        </p:nvSpPr>
        <p:spPr>
          <a:xfrm>
            <a:off x="2791692" y="729538"/>
            <a:ext cx="3429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Эксцесс  0.21729367762856366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Асимметрия  0.34880883352501546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значение пикселей: 8342.160595802303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7862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Минимальное значение пикселей: 9053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Три наиболее часто встречающихся значения: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8323, Частота: 35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8350, Частота: 29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8325, Частота: 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CAF31-B9DB-4B41-AD43-6875ED334269}"/>
              </a:ext>
            </a:extLst>
          </p:cNvPr>
          <p:cNvSpPr txBox="1"/>
          <p:nvPr/>
        </p:nvSpPr>
        <p:spPr>
          <a:xfrm>
            <a:off x="1478975" y="521714"/>
            <a:ext cx="139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патология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65092E-F73D-448D-8012-05B909DF7DD8}"/>
              </a:ext>
            </a:extLst>
          </p:cNvPr>
          <p:cNvSpPr/>
          <p:nvPr/>
        </p:nvSpPr>
        <p:spPr>
          <a:xfrm>
            <a:off x="2331026" y="2730086"/>
            <a:ext cx="2822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unique_values442 = set(listic442)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len(unique_values442)</a:t>
            </a:r>
            <a:endParaRPr lang="ru-RU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65EAECC-E8F1-4C2D-AE6B-A3C6B084DFA8}"/>
              </a:ext>
            </a:extLst>
          </p:cNvPr>
          <p:cNvSpPr/>
          <p:nvPr/>
        </p:nvSpPr>
        <p:spPr>
          <a:xfrm>
            <a:off x="4186158" y="2945529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736</a:t>
            </a: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F1B00354-5E39-4235-B643-4456053C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6601691"/>
            <a:ext cx="583276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082118-FA73-4A54-85F4-63E1EA64E0FF}"/>
              </a:ext>
            </a:extLst>
          </p:cNvPr>
          <p:cNvSpPr/>
          <p:nvPr/>
        </p:nvSpPr>
        <p:spPr>
          <a:xfrm>
            <a:off x="774680" y="6355470"/>
            <a:ext cx="55071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Отношение объема пересечения к объему объединения: 0.9268977151998687</a:t>
            </a:r>
          </a:p>
        </p:txBody>
      </p:sp>
    </p:spTree>
    <p:extLst>
      <p:ext uri="{BB962C8B-B14F-4D97-AF65-F5344CB8AC3E}">
        <p14:creationId xmlns:p14="http://schemas.microsoft.com/office/powerpoint/2010/main" val="41559425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926</Words>
  <Application>Microsoft Office PowerPoint</Application>
  <PresentationFormat>Лист A4 (210x297 мм)</PresentationFormat>
  <Paragraphs>147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Courier New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gruchyov</dc:creator>
  <cp:lastModifiedBy>iRu</cp:lastModifiedBy>
  <cp:revision>39</cp:revision>
  <dcterms:modified xsi:type="dcterms:W3CDTF">2024-09-18T16:51:49Z</dcterms:modified>
</cp:coreProperties>
</file>