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256" r:id="rId2"/>
    <p:sldId id="266" r:id="rId3"/>
    <p:sldId id="273" r:id="rId4"/>
    <p:sldId id="277" r:id="rId5"/>
    <p:sldId id="274" r:id="rId6"/>
    <p:sldId id="278" r:id="rId7"/>
    <p:sldId id="279" r:id="rId8"/>
    <p:sldId id="280" r:id="rId9"/>
    <p:sldId id="281" r:id="rId10"/>
  </p:sldIdLst>
  <p:sldSz cx="6858000" cy="9906000" type="A4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60"/>
  </p:normalViewPr>
  <p:slideViewPr>
    <p:cSldViewPr snapToGrid="0">
      <p:cViewPr>
        <p:scale>
          <a:sx n="125" d="100"/>
          <a:sy n="125" d="100"/>
        </p:scale>
        <p:origin x="1018" y="-403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46862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3471863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472381" y="3618442"/>
            <a:ext cx="2901255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3"/>
          </p:nvPr>
        </p:nvSpPr>
        <p:spPr>
          <a:xfrm>
            <a:off x="3471863" y="2428347"/>
            <a:ext cx="2915543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4"/>
          </p:nvPr>
        </p:nvSpPr>
        <p:spPr>
          <a:xfrm>
            <a:off x="3471863" y="3618442"/>
            <a:ext cx="2915543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6" name="Google Shape;46;p7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1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2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>
            <a:spLocks noGrp="1"/>
          </p:cNvSpPr>
          <p:nvPr>
            <p:ph type="pic" idx="2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 rot="5400000">
            <a:off x="286367" y="2822135"/>
            <a:ext cx="6285266" cy="591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 rot="5400000">
            <a:off x="1449696" y="3985464"/>
            <a:ext cx="8394877" cy="147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-1550679" y="2549570"/>
            <a:ext cx="8394877" cy="4350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0.png"/><Relationship Id="rId21" Type="http://schemas.openxmlformats.org/officeDocument/2006/relationships/image" Target="../media/image38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5" Type="http://schemas.openxmlformats.org/officeDocument/2006/relationships/image" Target="../media/image42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24" Type="http://schemas.openxmlformats.org/officeDocument/2006/relationships/image" Target="../media/image41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23" Type="http://schemas.openxmlformats.org/officeDocument/2006/relationships/image" Target="../media/image40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Relationship Id="rId22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/>
        </p:nvSpPr>
        <p:spPr>
          <a:xfrm>
            <a:off x="2644776" y="210881"/>
            <a:ext cx="156844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6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Стажировка</a:t>
            </a:r>
            <a:endParaRPr sz="2000" b="1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" name="Google Shape;80;p12"/>
          <p:cNvSpPr txBox="1"/>
          <p:nvPr/>
        </p:nvSpPr>
        <p:spPr>
          <a:xfrm>
            <a:off x="1346981" y="1894302"/>
            <a:ext cx="398186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rPr lang="ru-RU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Работа велась </a:t>
            </a:r>
            <a:r>
              <a:rPr lang="ru-RU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исходя</a:t>
            </a:r>
            <a:r>
              <a:rPr lang="ru-RU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из положений: </a:t>
            </a:r>
            <a:endParaRPr b="1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" name="Google Shape;82;p12"/>
          <p:cNvSpPr txBox="1"/>
          <p:nvPr/>
        </p:nvSpPr>
        <p:spPr>
          <a:xfrm>
            <a:off x="342225" y="410225"/>
            <a:ext cx="462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2"/>
          <p:cNvSpPr txBox="1"/>
          <p:nvPr/>
        </p:nvSpPr>
        <p:spPr>
          <a:xfrm>
            <a:off x="266025" y="467375"/>
            <a:ext cx="202632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Исполнитель</a:t>
            </a:r>
            <a:endParaRPr sz="900" b="0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Грачёв Владимир Николаевич</a:t>
            </a:r>
            <a:endParaRPr sz="900" b="0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" name="Google Shape;84;p12"/>
          <p:cNvSpPr txBox="1"/>
          <p:nvPr/>
        </p:nvSpPr>
        <p:spPr>
          <a:xfrm>
            <a:off x="15528" y="17514"/>
            <a:ext cx="7591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Стр.1</a:t>
            </a:r>
            <a:endParaRPr sz="1400" b="1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2225" y="1019175"/>
            <a:ext cx="627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Разработка  модели классификации патологий по снимкам</a:t>
            </a:r>
          </a:p>
          <a:p>
            <a:pPr algn="ctr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Компания: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ООО АртДенталь Стоматология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3059" y="2275954"/>
            <a:ext cx="6358165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2888" lvl="0" indent="-192888">
              <a:buClr>
                <a:schemeClr val="dk1"/>
              </a:buClr>
              <a:buSzPts val="1013"/>
              <a:buFont typeface="Courier New"/>
              <a:buAutoNum type="arabicPeriod"/>
            </a:pPr>
            <a:r>
              <a:rPr lang="ru-RU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За основу для разработки модели использовать базы данных изображений </a:t>
            </a:r>
            <a:r>
              <a:rPr lang="en-US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.jpg </a:t>
            </a:r>
            <a:r>
              <a:rPr lang="ru-RU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и</a:t>
            </a:r>
            <a:r>
              <a:rPr lang="en-US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.png.</a:t>
            </a:r>
            <a:endParaRPr lang="ru-RU"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92888" lvl="0" indent="-192888">
              <a:buClr>
                <a:schemeClr val="dk1"/>
              </a:buClr>
              <a:buSzPts val="1013"/>
              <a:buFont typeface="Courier New"/>
              <a:buAutoNum type="arabicPeriod"/>
            </a:pPr>
            <a:r>
              <a:rPr lang="ru-RU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Обученная модель нейронной сети на основании подобных по типу изображений, поданных на вход нейронной сети, должна определять все типы возможных патологий, определённых и и классифицированных Заказчиком в представленной базе данных.</a:t>
            </a:r>
          </a:p>
          <a:p>
            <a:pPr lvl="0">
              <a:buClr>
                <a:schemeClr val="dk1"/>
              </a:buClr>
              <a:buSzPts val="1013"/>
            </a:pPr>
            <a:r>
              <a:rPr lang="ru-RU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3. Модель, исходя из представленных примеров для обучения, должна </a:t>
            </a:r>
            <a:endParaRPr lang="en-US"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dk1"/>
              </a:buClr>
              <a:buSzPts val="1013"/>
            </a:pPr>
            <a:r>
              <a:rPr lang="en-US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предсказывать патологии </a:t>
            </a:r>
            <a:r>
              <a:rPr lang="ru-RU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без проведения измерений </a:t>
            </a:r>
            <a:r>
              <a:rPr lang="ru-RU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для классификации</a:t>
            </a:r>
            <a:endParaRPr lang="en-US"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dk1"/>
              </a:buClr>
              <a:buSzPts val="1013"/>
            </a:pPr>
            <a:r>
              <a:rPr lang="ru-RU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патологий, используемых в настоящее время, а только лишь на основе</a:t>
            </a:r>
            <a:endParaRPr lang="en-US"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dk1"/>
              </a:buClr>
              <a:buSzPts val="1013"/>
            </a:pPr>
            <a:r>
              <a:rPr lang="ru-RU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геометрических характеристик анализируемых участков изображений </a:t>
            </a:r>
          </a:p>
          <a:p>
            <a:endParaRPr lang="ru-RU" sz="1100" dirty="0"/>
          </a:p>
        </p:txBody>
      </p:sp>
      <p:sp>
        <p:nvSpPr>
          <p:cNvPr id="4" name="TextBox 3"/>
          <p:cNvSpPr txBox="1"/>
          <p:nvPr/>
        </p:nvSpPr>
        <p:spPr>
          <a:xfrm>
            <a:off x="501752" y="4722167"/>
            <a:ext cx="5672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Для решения поставленной задачи были проведены следующие операции над изображениями: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5564" y="7425226"/>
            <a:ext cx="56723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ru-RU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44264A-A7F4-4C6B-87B9-0A6CA0F44AAF}"/>
              </a:ext>
            </a:extLst>
          </p:cNvPr>
          <p:cNvSpPr txBox="1"/>
          <p:nvPr/>
        </p:nvSpPr>
        <p:spPr>
          <a:xfrm>
            <a:off x="769620" y="5308290"/>
            <a:ext cx="5318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Для стандартизации образа существующих и   подаваемых при последующей работе изображений, была произведена единая ориентация по осям из произвольных в вертикально-горизонтальную.</a:t>
            </a:r>
          </a:p>
          <a:p>
            <a:pPr marL="228600" indent="-228600">
              <a:buAutoNum type="arabicPeriod"/>
            </a:pP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Изображения, не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позволившие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такую ориентацию по осям, были удалены из базы.</a:t>
            </a:r>
          </a:p>
          <a:p>
            <a:endParaRPr lang="ru-RU" sz="12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8EF4845-5896-4A22-91C5-5CB2394DC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24" y="7307581"/>
            <a:ext cx="3071889" cy="210429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E11CDD7-5798-4915-BC94-74D6EAE80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0088" y="7307581"/>
            <a:ext cx="3101137" cy="21105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D44C83-B647-43F4-9319-950CA131B1FD}"/>
              </a:ext>
            </a:extLst>
          </p:cNvPr>
          <p:cNvSpPr txBox="1"/>
          <p:nvPr/>
        </p:nvSpPr>
        <p:spPr>
          <a:xfrm>
            <a:off x="2481034" y="6863908"/>
            <a:ext cx="1895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Поворот </a:t>
            </a:r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изображения</a:t>
            </a:r>
            <a:endParaRPr lang="ru-RU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10ACBFC-4518-4F2C-9CB9-76B31A6D8F0B}"/>
              </a:ext>
            </a:extLst>
          </p:cNvPr>
          <p:cNvSpPr/>
          <p:nvPr/>
        </p:nvSpPr>
        <p:spPr>
          <a:xfrm>
            <a:off x="457200" y="613676"/>
            <a:ext cx="613981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 Так как в представленных изображениях присутствовала</a:t>
            </a:r>
          </a:p>
          <a:p>
            <a:pPr lvl="0"/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нанесённая ранее цветная разметка расстояний разными цветами </a:t>
            </a:r>
          </a:p>
          <a:p>
            <a:pPr lvl="0"/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и необходимость максимально возможно удалить разметку для </a:t>
            </a:r>
          </a:p>
          <a:p>
            <a:pPr lvl="0"/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корректного работы на чистых снимках, были оставлены </a:t>
            </a:r>
          </a:p>
          <a:p>
            <a:pPr lvl="0"/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изображения </a:t>
            </a:r>
            <a:r>
              <a:rPr lang="ru-R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с желтыми стрелками 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для очистки как подавляюще </a:t>
            </a:r>
          </a:p>
          <a:p>
            <a:pPr lvl="0"/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многочисленные.</a:t>
            </a:r>
          </a:p>
          <a:p>
            <a:pPr lvl="0"/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 Проведена </a:t>
            </a:r>
            <a:r>
              <a:rPr lang="ru-R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двухэтапная очистка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сначала от желтого цвета в </a:t>
            </a:r>
          </a:p>
          <a:p>
            <a:pPr lvl="0"/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стрелках, а затем по минимальному пиксельному значению среди</a:t>
            </a:r>
          </a:p>
          <a:p>
            <a:pPr lvl="0"/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трех слоев изображений.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A17531-6E30-47AC-A84A-D40901E4CB7D}"/>
              </a:ext>
            </a:extLst>
          </p:cNvPr>
          <p:cNvSpPr txBox="1"/>
          <p:nvPr/>
        </p:nvSpPr>
        <p:spPr>
          <a:xfrm>
            <a:off x="457200" y="2733379"/>
            <a:ext cx="6025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 Проведен перевод изображений из трехканального в </a:t>
            </a:r>
          </a:p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черно-белые </a:t>
            </a:r>
            <a:r>
              <a:rPr lang="ru-R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одноканальные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endParaRPr lang="ru-RU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15F906-BD75-474C-A04E-2CF7557671E6}"/>
              </a:ext>
            </a:extLst>
          </p:cNvPr>
          <p:cNvSpPr txBox="1"/>
          <p:nvPr/>
        </p:nvSpPr>
        <p:spPr>
          <a:xfrm>
            <a:off x="1005840" y="3483945"/>
            <a:ext cx="21259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очищенное</a:t>
            </a:r>
            <a:r>
              <a:rPr lang="ru-RU" sz="1050" dirty="0"/>
              <a:t> </a:t>
            </a:r>
            <a:r>
              <a:rPr 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трехканальное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20842D-C95C-4C52-913E-493CE429770C}"/>
              </a:ext>
            </a:extLst>
          </p:cNvPr>
          <p:cNvSpPr txBox="1"/>
          <p:nvPr/>
        </p:nvSpPr>
        <p:spPr>
          <a:xfrm>
            <a:off x="4388167" y="3491639"/>
            <a:ext cx="12496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05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ru-RU" dirty="0"/>
              <a:t>одноканальное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5EF4C3-4BB6-4CE2-BBDA-26629BFC282F}"/>
              </a:ext>
            </a:extLst>
          </p:cNvPr>
          <p:cNvSpPr txBox="1"/>
          <p:nvPr/>
        </p:nvSpPr>
        <p:spPr>
          <a:xfrm>
            <a:off x="0" y="0"/>
            <a:ext cx="73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Courier New"/>
                <a:ea typeface="Courier New"/>
                <a:cs typeface="Courier New"/>
                <a:sym typeface="Courier New"/>
              </a:rPr>
              <a:t>Стр.2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B9D7AF2-CDAA-4E12-B486-7124D1E02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84" y="3745555"/>
            <a:ext cx="3274696" cy="2414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6997030-4449-4C0C-81FA-2E889E1AB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182" y="3736801"/>
            <a:ext cx="3009900" cy="242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58FA220-68DF-4406-8BF2-87791C7F7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" y="6886779"/>
            <a:ext cx="3274696" cy="228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9CA284F-E753-466B-B71C-B3C3CF8D7869}"/>
              </a:ext>
            </a:extLst>
          </p:cNvPr>
          <p:cNvSpPr txBox="1"/>
          <p:nvPr/>
        </p:nvSpPr>
        <p:spPr>
          <a:xfrm>
            <a:off x="880586" y="6557759"/>
            <a:ext cx="23883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отсортированное по пикселям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EA9FE6-E572-4E04-9734-539E485D2220}"/>
              </a:ext>
            </a:extLst>
          </p:cNvPr>
          <p:cNvSpPr txBox="1"/>
          <p:nvPr/>
        </p:nvSpPr>
        <p:spPr>
          <a:xfrm>
            <a:off x="4058602" y="6557759"/>
            <a:ext cx="21259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повышенной контрастности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9E372B5E-07D4-454B-BCCD-12AFEEDCB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980" y="6886779"/>
            <a:ext cx="3047998" cy="228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074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7B085E-A207-43A6-8ADF-72C0988F1F21}"/>
              </a:ext>
            </a:extLst>
          </p:cNvPr>
          <p:cNvSpPr txBox="1"/>
          <p:nvPr/>
        </p:nvSpPr>
        <p:spPr>
          <a:xfrm>
            <a:off x="326704" y="187585"/>
            <a:ext cx="63179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 Целью ставилось максимально возможное приближение к</a:t>
            </a:r>
          </a:p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черному и светлому оттенку без промежуточных переходов для </a:t>
            </a:r>
          </a:p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более четких характеристик зазоров между частями суставов.</a:t>
            </a:r>
          </a:p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Учитывая разный масштаб изображений, как после поворота</a:t>
            </a:r>
          </a:p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для общей ориентации, так и при различиях в строении </a:t>
            </a:r>
          </a:p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скелета разных людей, вырезка частей изображений </a:t>
            </a:r>
          </a:p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проводилась с помощью </a:t>
            </a:r>
            <a:r>
              <a:rPr lang="ru-R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четырёх кликов 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по изображению в </a:t>
            </a:r>
          </a:p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нужных местах, которыми формировались границы необходимых </a:t>
            </a:r>
          </a:p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частей изображения.  </a:t>
            </a:r>
          </a:p>
          <a:p>
            <a:endParaRPr lang="ru-RU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905F8B-7256-4FC8-BC41-1B569EF3AC7A}"/>
              </a:ext>
            </a:extLst>
          </p:cNvPr>
          <p:cNvSpPr txBox="1"/>
          <p:nvPr/>
        </p:nvSpPr>
        <p:spPr>
          <a:xfrm>
            <a:off x="594354" y="2311243"/>
            <a:ext cx="58064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Этот метод позволил получить на каждом изображении сустава не столько отсутствие лишних деталей, как </a:t>
            </a:r>
            <a:r>
              <a:rPr lang="ru-R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отсутствие стрелок и следов стрелок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наличие которых при обучении модели может привести к негодности модели в работе по чистым изображениям.</a:t>
            </a:r>
          </a:p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Скорее всего точность моделей была бы максимальной при модификации изображений не отягощённых стрелками, но это не представилось возможным.</a:t>
            </a:r>
          </a:p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Разные пиксельные размеры изображений выравниваются методом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reshape.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4354" y="4250235"/>
            <a:ext cx="5806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Несмотря на то, что пациенты имеют различные абсолютные размеры суставов, применение метода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четырех точек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позволяет вычленить из каждого изображения только необходимую для анализа часть, а выравнивание размеров каждого изображения к единому хотя и меняет абсолютные размеры, оставляет взаимные соотношения частей изображений неизменными.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354" y="5637016"/>
            <a:ext cx="56464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Именно это позволяет предсказывать категорию патологии не производя замеров зазоров между частями суставов, имеющих довольно широкий диапазон допусков, на основании уже определённых специалистами патологий по всевозможным признакам на изображениях и личного опыта врачей.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273A48-EE2D-4ACE-8375-EF1F7C7F85EE}"/>
              </a:ext>
            </a:extLst>
          </p:cNvPr>
          <p:cNvSpPr txBox="1"/>
          <p:nvPr/>
        </p:nvSpPr>
        <p:spPr>
          <a:xfrm>
            <a:off x="326704" y="6751738"/>
            <a:ext cx="60740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7. Так как для обучения нейронной сети нужно было исключить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двойственность толкования признаков, было произведено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определение типов двойных патологий и формирование </a:t>
            </a:r>
            <a:r>
              <a:rPr lang="ru-R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новых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папок 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с двойными патологиями.</a:t>
            </a:r>
          </a:p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Коронарная проекция расширилась на 2 папки с двойными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патологиями до 7-ми, а сагиттальная проекция – на 4 до 9-ти.</a:t>
            </a:r>
          </a:p>
          <a:p>
            <a:endParaRPr lang="ru-RU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E4B61-F445-495A-8DAA-1B2F952ED562}"/>
              </a:ext>
            </a:extLst>
          </p:cNvPr>
          <p:cNvSpPr txBox="1"/>
          <p:nvPr/>
        </p:nvSpPr>
        <p:spPr>
          <a:xfrm>
            <a:off x="594354" y="8136734"/>
            <a:ext cx="60502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Из-за того, что количество изображений в модифицированных папках разное, а для работы сети требуется приблизительно одинаковое в разных классах, оно было расширено в некоторых папках </a:t>
            </a:r>
            <a:r>
              <a:rPr lang="ru-R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многократными вырезками с разными масштабами 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каждого изображения с последующим перемешиванием в случайном порядке, то есть фактически произведена </a:t>
            </a:r>
            <a:r>
              <a:rPr lang="ru-R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аугментация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5EF4C3-4BB6-4CE2-BBDA-26629BFC282F}"/>
              </a:ext>
            </a:extLst>
          </p:cNvPr>
          <p:cNvSpPr txBox="1"/>
          <p:nvPr/>
        </p:nvSpPr>
        <p:spPr>
          <a:xfrm>
            <a:off x="0" y="0"/>
            <a:ext cx="73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Courier New"/>
                <a:ea typeface="Courier New"/>
                <a:cs typeface="Courier New"/>
                <a:sym typeface="Courier New"/>
              </a:rPr>
              <a:t>Стр.3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2232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571C8C-759F-47A1-8E53-67D774284BF7}"/>
              </a:ext>
            </a:extLst>
          </p:cNvPr>
          <p:cNvSpPr txBox="1"/>
          <p:nvPr/>
        </p:nvSpPr>
        <p:spPr>
          <a:xfrm>
            <a:off x="1451606" y="230003"/>
            <a:ext cx="3947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Преобразования в базах данных</a:t>
            </a:r>
          </a:p>
          <a:p>
            <a:endParaRPr lang="ru-RU" sz="1600" b="1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90BC758A-A29F-441F-AEC4-7412DCD7B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3075" y="939936"/>
            <a:ext cx="3284221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'К95Пс’:  '1_sujenie,3_distal’,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2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К115Лс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': '2_raschirenie,4_mesial’,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2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К138Пс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': '2_raschirenie,3_distal'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F90F6E-C4C7-49FC-A59F-20D00F2FA29A}"/>
              </a:ext>
            </a:extLst>
          </p:cNvPr>
          <p:cNvSpPr txBox="1"/>
          <p:nvPr/>
        </p:nvSpPr>
        <p:spPr>
          <a:xfrm>
            <a:off x="4582478" y="2668916"/>
            <a:ext cx="20497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"0_normal",</a:t>
            </a:r>
            <a:endParaRPr lang="ru-RU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"1_sujenie", </a:t>
            </a:r>
            <a:endParaRPr lang="ru-RU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"2_raschirenie", </a:t>
            </a:r>
            <a:endParaRPr lang="ru-RU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"3_distal",</a:t>
            </a:r>
            <a:endParaRPr lang="ru-RU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"4_mesial",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'5_sujenie,_distal’,</a:t>
            </a:r>
            <a:endParaRPr lang="ru-RU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"6_sujenie,_mesial",</a:t>
            </a:r>
            <a:endParaRPr lang="ru-RU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"7_raschirenie,_distal",</a:t>
            </a:r>
            <a:endParaRPr lang="ru-RU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"8_raschirenie,_mesial"</a:t>
            </a:r>
            <a:endParaRPr lang="ru-RU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E54E34-12B8-4765-A957-061AE2D2CF0C}"/>
              </a:ext>
            </a:extLst>
          </p:cNvPr>
          <p:cNvSpPr txBox="1"/>
          <p:nvPr/>
        </p:nvSpPr>
        <p:spPr>
          <a:xfrm>
            <a:off x="2448957" y="2668916"/>
            <a:ext cx="18554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"0_normal_", </a:t>
            </a:r>
            <a:endParaRPr lang="ru-RU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"1_compress_",</a:t>
            </a:r>
            <a:endParaRPr lang="ru-RU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"2_compress,_later_", </a:t>
            </a:r>
            <a:endParaRPr lang="ru-RU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"3_broad_",</a:t>
            </a:r>
            <a:endParaRPr lang="ru-RU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"4_broad,_later_",</a:t>
            </a:r>
            <a:endParaRPr lang="ru-RU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'5_medial_’,</a:t>
            </a:r>
            <a:endParaRPr lang="ru-RU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"6_lateral_"</a:t>
            </a:r>
            <a:endParaRPr lang="ru-RU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0EBF08-2D36-4575-8C3D-6D76D6884DE0}"/>
              </a:ext>
            </a:extLst>
          </p:cNvPr>
          <p:cNvSpPr txBox="1"/>
          <p:nvPr/>
        </p:nvSpPr>
        <p:spPr>
          <a:xfrm>
            <a:off x="493714" y="2668915"/>
            <a:ext cx="1386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'0_ax_norm_0’,</a:t>
            </a:r>
            <a:endParaRPr lang="ru-RU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'1_ax_later_1’,</a:t>
            </a:r>
            <a:endParaRPr lang="ru-RU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'2_ax_medial_2'</a:t>
            </a:r>
            <a:endParaRPr lang="ru-RU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FECBB6-9DA2-404C-AF2C-F50520AE0D9C}"/>
              </a:ext>
            </a:extLst>
          </p:cNvPr>
          <p:cNvSpPr txBox="1"/>
          <p:nvPr/>
        </p:nvSpPr>
        <p:spPr>
          <a:xfrm>
            <a:off x="1194751" y="1900622"/>
            <a:ext cx="4037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9. Модифицированные папки с патологиями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FA886A-FE1D-4A43-B273-90CA75F520D1}"/>
              </a:ext>
            </a:extLst>
          </p:cNvPr>
          <p:cNvSpPr txBox="1"/>
          <p:nvPr/>
        </p:nvSpPr>
        <p:spPr>
          <a:xfrm>
            <a:off x="501331" y="2207250"/>
            <a:ext cx="1379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Аксиальная проекция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909798-22C6-451E-B8A6-CDCA7EE8BA81}"/>
              </a:ext>
            </a:extLst>
          </p:cNvPr>
          <p:cNvSpPr txBox="1"/>
          <p:nvPr/>
        </p:nvSpPr>
        <p:spPr>
          <a:xfrm>
            <a:off x="2413446" y="2207249"/>
            <a:ext cx="1638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Коронарная проекция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EED4B0-C51B-418A-8A06-288C193D7612}"/>
              </a:ext>
            </a:extLst>
          </p:cNvPr>
          <p:cNvSpPr txBox="1"/>
          <p:nvPr/>
        </p:nvSpPr>
        <p:spPr>
          <a:xfrm>
            <a:off x="4591050" y="2207248"/>
            <a:ext cx="1638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Сагиттальная проекция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106EC4-8249-44B6-BA1C-5D4B6245EE3E}"/>
              </a:ext>
            </a:extLst>
          </p:cNvPr>
          <p:cNvSpPr txBox="1"/>
          <p:nvPr/>
        </p:nvSpPr>
        <p:spPr>
          <a:xfrm>
            <a:off x="0" y="0"/>
            <a:ext cx="75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Courier New"/>
                <a:ea typeface="Courier New"/>
                <a:cs typeface="Courier New"/>
                <a:sym typeface="Courier New"/>
              </a:rPr>
              <a:t>Стр.4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656353" y="628061"/>
            <a:ext cx="5440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8. Примеры </a:t>
            </a:r>
            <a:r>
              <a:rPr lang="ru-R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новой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классификации изображений по патологиям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31" y="5262322"/>
            <a:ext cx="1386840" cy="79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661" y="5262322"/>
            <a:ext cx="1379223" cy="79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778" y="5262322"/>
            <a:ext cx="1379298" cy="79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214" y="5262322"/>
            <a:ext cx="1359220" cy="79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39760" y="4328008"/>
            <a:ext cx="415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Примеры изображений сагиттальной проекции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8435" y="4557690"/>
            <a:ext cx="5278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преобразованных в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NumPy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массивы для подачи в </a:t>
            </a:r>
            <a:r>
              <a:rPr 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нейронную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сеть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747353" y="4867422"/>
            <a:ext cx="12586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"0_normal"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31" y="6830239"/>
            <a:ext cx="1379223" cy="796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661" y="6808809"/>
            <a:ext cx="1379223" cy="81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778" y="6830240"/>
            <a:ext cx="1379298" cy="81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214" y="6830240"/>
            <a:ext cx="1359220" cy="81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2639952" y="6431280"/>
            <a:ext cx="14734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"1_sujenie" </a:t>
            </a: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31" y="8488680"/>
            <a:ext cx="138684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661" y="8488680"/>
            <a:ext cx="137922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778" y="8488680"/>
            <a:ext cx="137929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214" y="8488680"/>
            <a:ext cx="135922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2564960" y="8041807"/>
            <a:ext cx="18598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2_raschirenie" </a:t>
            </a:r>
          </a:p>
        </p:txBody>
      </p:sp>
    </p:spTree>
    <p:extLst>
      <p:ext uri="{BB962C8B-B14F-4D97-AF65-F5344CB8AC3E}">
        <p14:creationId xmlns:p14="http://schemas.microsoft.com/office/powerpoint/2010/main" val="176805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6635FD21-10B5-45FD-A797-504C77B4A5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76600" y="4800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A0305C7A-B309-4E1D-BA67-7FA879772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78" y="818196"/>
            <a:ext cx="1408022" cy="812483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D30162C0-8BB2-4122-95C5-7D9CE3CB2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531" y="818197"/>
            <a:ext cx="1408022" cy="812482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A8FEA459-4B73-481B-867E-1B8E1E6A9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159" y="817245"/>
            <a:ext cx="1408022" cy="813434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BBD0A6C4-E93D-4099-8268-3713A5AC95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3480" y="818197"/>
            <a:ext cx="1408022" cy="812482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B7C006C6-5346-446C-898F-C92BEDFF42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478" y="2277427"/>
            <a:ext cx="1474550" cy="869633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F62CAB54-666A-46F0-B60C-0FC89784B2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9984" y="2277426"/>
            <a:ext cx="1362569" cy="869634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84FCD530-1CE0-4D1B-A0C8-25B12887E2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53480" y="2277426"/>
            <a:ext cx="1408022" cy="869633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CD379882-68FB-41B3-BD20-A6139F69A0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47159" y="2277426"/>
            <a:ext cx="1428750" cy="869633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B3B24EB4-D81D-4048-899F-34975FCBB0A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6478" y="3789810"/>
            <a:ext cx="1474550" cy="957450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5E4127F2-7D27-4920-B60C-5332877F9B0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19983" y="3789810"/>
            <a:ext cx="1362569" cy="957450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F8E74B9A-641A-426E-9BEF-DFA7D5823BA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53480" y="3789809"/>
            <a:ext cx="1408022" cy="95745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250B4B33-49C7-4AF8-9558-E2A3F331529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47159" y="3789810"/>
            <a:ext cx="1408022" cy="95745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190487" y="3378925"/>
            <a:ext cx="24240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'5_sujenie,_distal’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939122" y="427237"/>
            <a:ext cx="12586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"3_distal"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918490" y="1905272"/>
            <a:ext cx="12586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"4_mesial"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325472" y="5105400"/>
            <a:ext cx="23409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"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6_sujenie,_mesial",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2072595" y="6677986"/>
            <a:ext cx="28210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"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7_raschirenie,_distal"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86" y="5516285"/>
            <a:ext cx="1541143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595" y="5516285"/>
            <a:ext cx="1329893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159" y="5516285"/>
            <a:ext cx="1408022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827" y="5516285"/>
            <a:ext cx="145732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78" y="7045821"/>
            <a:ext cx="1535574" cy="901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59" y="7045821"/>
            <a:ext cx="1376340" cy="914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159" y="7045820"/>
            <a:ext cx="1408022" cy="901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828" y="7045820"/>
            <a:ext cx="1457325" cy="901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Прямоугольник 18"/>
          <p:cNvSpPr/>
          <p:nvPr/>
        </p:nvSpPr>
        <p:spPr>
          <a:xfrm>
            <a:off x="2177168" y="8235373"/>
            <a:ext cx="24506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"8_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raschirenie</a:t>
            </a:r>
            <a:r>
              <a:rPr lang="en-US" dirty="0"/>
              <a:t>,_mesial"</a:t>
            </a:r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78" y="8619173"/>
            <a:ext cx="1535574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59" y="8619173"/>
            <a:ext cx="1376341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159" y="8619173"/>
            <a:ext cx="1408022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177" y="8619173"/>
            <a:ext cx="1457325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BA5EF4C3-4BB6-4CE2-BBDA-26629BFC282F}"/>
              </a:ext>
            </a:extLst>
          </p:cNvPr>
          <p:cNvSpPr txBox="1"/>
          <p:nvPr/>
        </p:nvSpPr>
        <p:spPr>
          <a:xfrm>
            <a:off x="0" y="0"/>
            <a:ext cx="73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Courier New"/>
                <a:ea typeface="Courier New"/>
                <a:cs typeface="Courier New"/>
                <a:sym typeface="Courier New"/>
              </a:rPr>
              <a:t>Стр.5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4679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19" y="1722120"/>
            <a:ext cx="6294121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483235"/>
            <a:ext cx="4352925" cy="73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12420" y="1030992"/>
            <a:ext cx="62941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Epoch 99/100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12/12 [==============================] - 0s 40ms/step - loss: 0.0311 - accuracy: 0.9982 - val_loss: 0.2267 - </a:t>
            </a:r>
            <a: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  <a:t>val_accuracy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: 0.9677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Epoch 100/100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12/12 [==============================] - 0s 39ms/step - loss: 0.0206 - accuracy: 1.0000 - val_loss: 0.2271 - val_accuracy: 0.9677</a:t>
            </a:r>
            <a:endParaRPr lang="ru-RU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79" y="4086136"/>
            <a:ext cx="5811013" cy="4465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335279" y="8654445"/>
            <a:ext cx="6324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----------------------------------------------------------------------------------------------------</a:t>
            </a:r>
          </a:p>
          <a:p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Нейросеть: Патологии,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axiav </a:t>
            </a:r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слой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Dense</a:t>
            </a:r>
          </a:p>
          <a:p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Класс: 0_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ax_norm_0           90% </a:t>
            </a:r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сеть отнесла к классу 0_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ax_norm_0          - </a:t>
            </a:r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ВЕРНО :-)</a:t>
            </a:r>
          </a:p>
          <a:p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Класс: 1_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ax_later_1         100% </a:t>
            </a:r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сеть отнесла к классу 1_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ax_later_1         - </a:t>
            </a:r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ВЕРНО :-)</a:t>
            </a:r>
          </a:p>
          <a:p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Класс: 2_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ax_medial_2        100% </a:t>
            </a:r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сеть отнесла к классу 2_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ax_medial_2        - </a:t>
            </a:r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ВЕРНО :-)</a:t>
            </a:r>
          </a:p>
          <a:p>
            <a:endParaRPr lang="ru-RU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Средняя точность распознавания:  97%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5EF4C3-4BB6-4CE2-BBDA-26629BFC282F}"/>
              </a:ext>
            </a:extLst>
          </p:cNvPr>
          <p:cNvSpPr txBox="1"/>
          <p:nvPr/>
        </p:nvSpPr>
        <p:spPr>
          <a:xfrm>
            <a:off x="0" y="0"/>
            <a:ext cx="73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Courier New"/>
                <a:ea typeface="Courier New"/>
                <a:cs typeface="Courier New"/>
                <a:sym typeface="Courier New"/>
              </a:rPr>
              <a:t>Стр.6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0696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09" y="1370330"/>
            <a:ext cx="6164580" cy="2523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583E93C-69BB-4948-B56F-66D9DB919245}"/>
              </a:ext>
            </a:extLst>
          </p:cNvPr>
          <p:cNvSpPr txBox="1"/>
          <p:nvPr/>
        </p:nvSpPr>
        <p:spPr>
          <a:xfrm>
            <a:off x="1898649" y="249485"/>
            <a:ext cx="30607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Результат обучения модели</a:t>
            </a:r>
          </a:p>
          <a:p>
            <a:pPr algn="ctr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model_coronar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92608" y="783173"/>
            <a:ext cx="62186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Epoch 99/100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27/27 [==============================] - 1s 30ms/step - loss: 0.0500 - accuracy: 1.0000 - val_loss: 0.3360 - val_accuracy: 0.9091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Epoch 100/100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27/27 [==============================] - 1s 30ms/step - loss: 0.0452 - accuracy: 0.9992 - val_loss: 0.3347 - val_accuracy: 0.9091</a:t>
            </a:r>
            <a:endParaRPr lang="ru-RU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96" y="3985259"/>
            <a:ext cx="5008813" cy="4137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5EF4C3-4BB6-4CE2-BBDA-26629BFC282F}"/>
              </a:ext>
            </a:extLst>
          </p:cNvPr>
          <p:cNvSpPr txBox="1"/>
          <p:nvPr/>
        </p:nvSpPr>
        <p:spPr>
          <a:xfrm>
            <a:off x="0" y="0"/>
            <a:ext cx="73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Courier New"/>
                <a:ea typeface="Courier New"/>
                <a:cs typeface="Courier New"/>
                <a:sym typeface="Courier New"/>
              </a:rPr>
              <a:t>Стр.7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F84C34F-0114-4C9F-9E36-FE15D795F91D}"/>
              </a:ext>
            </a:extLst>
          </p:cNvPr>
          <p:cNvSpPr/>
          <p:nvPr/>
        </p:nvSpPr>
        <p:spPr>
          <a:xfrm>
            <a:off x="365760" y="8213991"/>
            <a:ext cx="61645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----------------------------------------------------------------------------------------------------</a:t>
            </a:r>
          </a:p>
          <a:p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Нейросеть: Патологии,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coronal </a:t>
            </a:r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слой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Dense</a:t>
            </a:r>
          </a:p>
          <a:p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Класс: 0_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coronal_norm_       83% </a:t>
            </a:r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сеть отнесла к классу 0_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coronal_norm_      - </a:t>
            </a:r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ВЕРНО :-)</a:t>
            </a:r>
          </a:p>
          <a:p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Класс: 1_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coronal_compr_later_  73% </a:t>
            </a:r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сеть отнесла к классу 1_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coronal_compr_later_ - </a:t>
            </a:r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ВЕРНО :-)</a:t>
            </a:r>
          </a:p>
          <a:p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Класс: 2_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coronal_compr_     100% </a:t>
            </a:r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сеть отнесла к классу 2_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coronal_compr_     - </a:t>
            </a:r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ВЕРНО :-)</a:t>
            </a:r>
          </a:p>
          <a:p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Класс: 3_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coronal_wide_later_ 100% </a:t>
            </a:r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сеть отнесла к классу 3_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coronal_wide_later_ - </a:t>
            </a:r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ВЕРНО :-)</a:t>
            </a:r>
          </a:p>
          <a:p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Класс: 4_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coronal_wide_       91% </a:t>
            </a:r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сеть отнесла к классу 4_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coronal_wide_      - </a:t>
            </a:r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ВЕРНО :-)</a:t>
            </a:r>
          </a:p>
          <a:p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Класс: 5_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coronal_later_     100% </a:t>
            </a:r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сеть отнесла к классу 5_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coronal_later_     - </a:t>
            </a:r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ВЕРНО :-)</a:t>
            </a:r>
          </a:p>
          <a:p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Класс: 6_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coronal_medial_     87% </a:t>
            </a:r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сеть отнесла к классу 6_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coronal_medial_    - </a:t>
            </a:r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ВЕРНО :-)</a:t>
            </a:r>
          </a:p>
          <a:p>
            <a:endParaRPr lang="ru-RU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Средняя точность распознавания:  91%</a:t>
            </a:r>
          </a:p>
        </p:txBody>
      </p:sp>
    </p:spTree>
    <p:extLst>
      <p:ext uri="{BB962C8B-B14F-4D97-AF65-F5344CB8AC3E}">
        <p14:creationId xmlns:p14="http://schemas.microsoft.com/office/powerpoint/2010/main" val="539468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9" y="1524000"/>
            <a:ext cx="6301741" cy="2270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EEF13A-B167-4DA1-AE94-BC3A7AE8F334}"/>
              </a:ext>
            </a:extLst>
          </p:cNvPr>
          <p:cNvSpPr txBox="1"/>
          <p:nvPr/>
        </p:nvSpPr>
        <p:spPr>
          <a:xfrm>
            <a:off x="1906388" y="374650"/>
            <a:ext cx="3045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Результат обучения модели</a:t>
            </a:r>
          </a:p>
          <a:p>
            <a:pPr algn="ctr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model_sagittal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00987" y="873383"/>
            <a:ext cx="6286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Epoch 99/100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34/34 [==============================] - 2s 45ms/step - loss: 0.0353 - accuracy: 1.0000 - val_loss: 0.1479 - val_accuracy: 0.9505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Epoch 100/100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34/34 [==============================] - 2s 45ms/step - loss: 0.0366 - accuracy: 1.0000 - val_loss: 0.1489 - val_accuracy: 0.9505</a:t>
            </a:r>
            <a:endParaRPr lang="ru-RU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340" y="4069081"/>
            <a:ext cx="4457700" cy="3672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16227" y="7930872"/>
            <a:ext cx="62865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----------------------------------------------------------------------------------------------------</a:t>
            </a:r>
          </a:p>
          <a:p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Нейросеть: Патологии, линейный слой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Dense</a:t>
            </a:r>
          </a:p>
          <a:p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Класс: 0_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normal              97% </a:t>
            </a:r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сеть отнесла к классу 0_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normal             - </a:t>
            </a:r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ВЕРНО :-)</a:t>
            </a:r>
          </a:p>
          <a:p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Класс: 1_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sujenie             88% </a:t>
            </a:r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сеть отнесла к классу 1_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sujenie            - </a:t>
            </a:r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ВЕРНО :-)</a:t>
            </a:r>
          </a:p>
          <a:p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Класс: 2_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raschirenie        100% </a:t>
            </a:r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сеть отнесла к классу 2_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raschirenie        - </a:t>
            </a:r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ВЕРНО :-)</a:t>
            </a:r>
          </a:p>
          <a:p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Класс: 3_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distal              86% </a:t>
            </a:r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сеть отнесла к классу 3_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distal             - </a:t>
            </a:r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ВЕРНО :-)</a:t>
            </a:r>
          </a:p>
          <a:p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Класс: 4_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mesial             100% </a:t>
            </a:r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сеть отнесла к классу 4_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mesial             - </a:t>
            </a:r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ВЕРНО :-)</a:t>
            </a:r>
          </a:p>
          <a:p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Класс: 5_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sujenie,_distal     88% </a:t>
            </a:r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сеть отнесла к классу 5_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sujenie,_distal    - </a:t>
            </a:r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ВЕРНО :-)</a:t>
            </a:r>
          </a:p>
          <a:p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Класс: 6_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sujenie,_mesial     91% </a:t>
            </a:r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сеть отнесла к классу 6_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sujenie,_mesial    - </a:t>
            </a:r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ВЕРНО :-)</a:t>
            </a:r>
          </a:p>
          <a:p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Класс: 7_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raschirenie,_distal 100% </a:t>
            </a:r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сеть отнесла к классу 7_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raschirenie,_distal - </a:t>
            </a:r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ВЕРНО :-)</a:t>
            </a:r>
          </a:p>
          <a:p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Класс: 8_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raschirenie,_mesial 100% </a:t>
            </a:r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сеть отнесла к классу 8_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raschirenie,_mesial - </a:t>
            </a:r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ВЕРНО :-)</a:t>
            </a:r>
          </a:p>
          <a:p>
            <a:endParaRPr lang="ru-RU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Средняя точность распознавания:  94%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5EF4C3-4BB6-4CE2-BBDA-26629BFC282F}"/>
              </a:ext>
            </a:extLst>
          </p:cNvPr>
          <p:cNvSpPr txBox="1"/>
          <p:nvPr/>
        </p:nvSpPr>
        <p:spPr>
          <a:xfrm>
            <a:off x="0" y="0"/>
            <a:ext cx="73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Courier New"/>
                <a:ea typeface="Courier New"/>
                <a:cs typeface="Courier New"/>
                <a:sym typeface="Courier New"/>
              </a:rPr>
              <a:t>Стр.8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9496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5EF4C3-4BB6-4CE2-BBDA-26629BFC282F}"/>
              </a:ext>
            </a:extLst>
          </p:cNvPr>
          <p:cNvSpPr txBox="1"/>
          <p:nvPr/>
        </p:nvSpPr>
        <p:spPr>
          <a:xfrm>
            <a:off x="0" y="0"/>
            <a:ext cx="73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Courier New"/>
                <a:ea typeface="Courier New"/>
                <a:cs typeface="Courier New"/>
                <a:sym typeface="Courier New"/>
              </a:rPr>
              <a:t>Стр.9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747547" y="4244936"/>
            <a:ext cx="5242560" cy="321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axial = ['</a:t>
            </a:r>
            <a:r>
              <a:rPr lang="ru-RU" sz="700" dirty="0">
                <a:latin typeface="Courier New" panose="02070309020205020404" pitchFamily="49" charset="0"/>
                <a:cs typeface="Courier New" panose="02070309020205020404" pitchFamily="49" charset="0"/>
              </a:rPr>
              <a:t>центральное','латеральное','медиальное’]</a:t>
            </a:r>
          </a:p>
          <a:p>
            <a:endParaRPr lang="ru-RU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coronal = ["</a:t>
            </a:r>
            <a:r>
              <a:rPr lang="ru-RU" sz="700" dirty="0">
                <a:latin typeface="Courier New" panose="02070309020205020404" pitchFamily="49" charset="0"/>
                <a:cs typeface="Courier New" panose="02070309020205020404" pitchFamily="49" charset="0"/>
              </a:rPr>
              <a:t>центральное", "компрессия", "компрессия + латеральное", "дистракция",</a:t>
            </a:r>
          </a:p>
          <a:p>
            <a:r>
              <a:rPr lang="ru-RU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"дистракция + латеральное",'медиальное', "латеральное"]</a:t>
            </a:r>
          </a:p>
          <a:p>
            <a:endParaRPr lang="ru-RU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sagittal = ["</a:t>
            </a:r>
            <a:r>
              <a:rPr lang="ru-RU" sz="700" dirty="0">
                <a:latin typeface="Courier New" panose="02070309020205020404" pitchFamily="49" charset="0"/>
                <a:cs typeface="Courier New" panose="02070309020205020404" pitchFamily="49" charset="0"/>
              </a:rPr>
              <a:t>центральное", "компрессия", "дистракция", "дистальное", "мезиальное",</a:t>
            </a:r>
          </a:p>
          <a:p>
            <a:r>
              <a:rPr lang="ru-RU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'компрессия + дистальное’, "компрессия + мезиальное", "дистракция + дистальное",</a:t>
            </a:r>
          </a:p>
          <a:p>
            <a:r>
              <a:rPr lang="ru-RU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"дистракция + мезиальное"]</a:t>
            </a:r>
          </a:p>
          <a:p>
            <a:endParaRPr lang="ru-RU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pred1 = model_axial.predict(xtest1)  # </a:t>
            </a:r>
            <a:r>
              <a:rPr lang="ru-RU" sz="700" dirty="0">
                <a:latin typeface="Courier New" panose="02070309020205020404" pitchFamily="49" charset="0"/>
                <a:cs typeface="Courier New" panose="02070309020205020404" pitchFamily="49" charset="0"/>
              </a:rPr>
              <a:t>вектор предсказаний модели 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model1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pred2 = model_coronal.predict(xtest2)  # </a:t>
            </a:r>
            <a:r>
              <a:rPr lang="ru-RU" sz="700" dirty="0">
                <a:latin typeface="Courier New" panose="02070309020205020404" pitchFamily="49" charset="0"/>
                <a:cs typeface="Courier New" panose="02070309020205020404" pitchFamily="49" charset="0"/>
              </a:rPr>
              <a:t>вектор предсказаний модели 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model2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pred3 = model_sagittal.predict(xtest3)  # </a:t>
            </a:r>
            <a:r>
              <a:rPr lang="ru-RU" sz="700" dirty="0">
                <a:latin typeface="Courier New" panose="02070309020205020404" pitchFamily="49" charset="0"/>
                <a:cs typeface="Courier New" panose="02070309020205020404" pitchFamily="49" charset="0"/>
              </a:rPr>
              <a:t>вектор предсказаний модели 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model3</a:t>
            </a:r>
          </a:p>
          <a:p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a = pred1.max()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b = pred2.max()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c = pred3.max()</a:t>
            </a:r>
          </a:p>
          <a:p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arr_x = np.array([np.argmax(pred1),np.argmax(pred2),np.argmax(pred3)])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arr_y = np.array([np.argmax(ytest1),np.argmax(ytest2),np.argmax(ytest3)])</a:t>
            </a:r>
          </a:p>
          <a:p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700" dirty="0">
                <a:latin typeface="Courier New" panose="02070309020205020404" pitchFamily="49" charset="0"/>
                <a:cs typeface="Courier New" panose="02070309020205020404" pitchFamily="49" charset="0"/>
              </a:rPr>
              <a:t>Получение строк'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axial_str = axial[arr_x[0]]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coronal_str = coronal[arr_x[1]]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sagittal_str = sagittal[arr_x[2]]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print(         )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print("</a:t>
            </a:r>
            <a:r>
              <a:rPr lang="ru-RU" sz="700" dirty="0">
                <a:latin typeface="Courier New" panose="02070309020205020404" pitchFamily="49" charset="0"/>
                <a:cs typeface="Courier New" panose="02070309020205020404" pitchFamily="49" charset="0"/>
              </a:rPr>
              <a:t>Патология по аксиальной проекции -", 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axial_str,"</a:t>
            </a:r>
            <a:r>
              <a:rPr lang="ru-RU" sz="700" dirty="0">
                <a:latin typeface="Courier New" panose="02070309020205020404" pitchFamily="49" charset="0"/>
                <a:cs typeface="Courier New" panose="02070309020205020404" pitchFamily="49" charset="0"/>
              </a:rPr>
              <a:t>с вероятностью =", 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a)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print("</a:t>
            </a:r>
            <a:r>
              <a:rPr lang="ru-RU" sz="700" dirty="0">
                <a:latin typeface="Courier New" panose="02070309020205020404" pitchFamily="49" charset="0"/>
                <a:cs typeface="Courier New" panose="02070309020205020404" pitchFamily="49" charset="0"/>
              </a:rPr>
              <a:t>Патология по коронарной проекции -",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coronal_str,"</a:t>
            </a:r>
            <a:r>
              <a:rPr lang="ru-RU" sz="700" dirty="0">
                <a:latin typeface="Courier New" panose="02070309020205020404" pitchFamily="49" charset="0"/>
                <a:cs typeface="Courier New" panose="02070309020205020404" pitchFamily="49" charset="0"/>
              </a:rPr>
              <a:t>с вероятностью =", 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b)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print("</a:t>
            </a:r>
            <a:r>
              <a:rPr lang="ru-RU" sz="700" dirty="0">
                <a:latin typeface="Courier New" panose="02070309020205020404" pitchFamily="49" charset="0"/>
                <a:cs typeface="Courier New" panose="02070309020205020404" pitchFamily="49" charset="0"/>
              </a:rPr>
              <a:t>Патология по сагиттальной проекции -",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sagittal_str,"</a:t>
            </a:r>
            <a:r>
              <a:rPr lang="ru-RU" sz="700" dirty="0">
                <a:latin typeface="Courier New" panose="02070309020205020404" pitchFamily="49" charset="0"/>
                <a:cs typeface="Courier New" panose="02070309020205020404" pitchFamily="49" charset="0"/>
              </a:rPr>
              <a:t>с вероятностью =", 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c)</a:t>
            </a:r>
            <a:endParaRPr lang="ru-RU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95300" y="1008132"/>
            <a:ext cx="621792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model_axial = load_model('/content/drive/MyDrive/staj_2/individual_01_04_24/model_axial_sq.h5')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model_coronal = load_model('/content/drive/MyDrive/staj_2/individual_01_04_24/model_coronal_sq.h5')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model_sagittal = load_model('/content/drive/MyDrive/staj_2/individual_01_04_24/model_sagittal_sq.h5')</a:t>
            </a:r>
            <a:endParaRPr lang="ru-RU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325006" y="770364"/>
            <a:ext cx="233910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Загрузка сохранённых моделей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12420" y="1581044"/>
            <a:ext cx="62712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Имитация данных конкретного пациента по базе, не принимавшей участие в обучении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93267" y="1792961"/>
            <a:ext cx="54025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x_test_axial = np.load('/content/drive/MyDrive/staj_2/a/x_test_axi_2qqrq.npy')#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y_test_axial = np.load('/content/drive/MyDrive/staj_2/a/y_axi_axi_2qqrq.npy')#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x_test_coronal = np.load('/content/drive/MyDrive/staj_2/c/x_test_cor_6qqrq.npy')#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y_test_coronal = np.load('/content/drive/MyDrive/staj_2/c/y_test_cor_6qqrq.npy')#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x_test_sagittal = np.load('/content/drive/MyDrive/staj_2/s/x_test_sag_8qqrq.npy')#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y_test_sagittal = np.load('/content/drive/MyDrive/staj_2/s/y_test_sag_8qqrq.npy')#</a:t>
            </a:r>
            <a:endParaRPr lang="ru-RU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93267" y="2853095"/>
            <a:ext cx="463905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Данные аналогичные данным конкретного пациента (№____)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56260" y="3114705"/>
            <a:ext cx="57835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xtest1 = x_test_axial[2].reshape(1, -1) # </a:t>
            </a:r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Конвертация входных данных в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numpy </a:t>
            </a:r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массив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xtest2 = x_test_coronal[2].reshape(1, -1) # </a:t>
            </a:r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Конвертация входных данных в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numpy </a:t>
            </a:r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массив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xtest3 = x_test_sagittal[2].reshape(1, -1) # </a:t>
            </a:r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Конвертация входных данных в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numpy </a:t>
            </a:r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массив</a:t>
            </a:r>
          </a:p>
          <a:p>
            <a:endParaRPr lang="ru-RU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ytest1 = y_test_axial[2] # </a:t>
            </a:r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для проверки точности (в этом случае)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ytest2 = y_test_coronal[2] # </a:t>
            </a:r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для проверки точности (в этом случае)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ytest3 = y_test_sagittal[2] # </a:t>
            </a:r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для проверки точности (в этом случае)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365760" y="7637325"/>
            <a:ext cx="633222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1/1 [==============================] - 0s 89ms/step</a:t>
            </a:r>
          </a:p>
          <a:p>
            <a:r>
              <a:rPr lang="ru-RU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1/1 [==============================] - 0s 72ms/step</a:t>
            </a:r>
          </a:p>
          <a:p>
            <a:r>
              <a:rPr lang="ru-RU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1/1 [==============================] - 0s 107ms/step</a:t>
            </a:r>
          </a:p>
          <a:p>
            <a:endParaRPr lang="ru-RU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Патология по аксиальной проекции - медиальное с вероятностью = 0.9906115</a:t>
            </a:r>
          </a:p>
          <a:p>
            <a:r>
              <a:rPr lang="ru-RU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Патология по коронарной проекции - центральное с вероятностью = 0.960925</a:t>
            </a:r>
          </a:p>
          <a:p>
            <a:r>
              <a:rPr lang="ru-RU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Патология по сагиттальной проекции - мезиальное с вероятностью = 0.96913314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78280" y="153888"/>
            <a:ext cx="3444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Проверка </a:t>
            </a:r>
            <a:r>
              <a:rPr lang="ru-R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по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тестовым выборкам, не участвовавшим в обучении</a:t>
            </a:r>
          </a:p>
        </p:txBody>
      </p:sp>
    </p:spTree>
    <p:extLst>
      <p:ext uri="{BB962C8B-B14F-4D97-AF65-F5344CB8AC3E}">
        <p14:creationId xmlns:p14="http://schemas.microsoft.com/office/powerpoint/2010/main" val="8148960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</TotalTime>
  <Words>2266</Words>
  <Application>Microsoft Office PowerPoint</Application>
  <PresentationFormat>Лист A4 (210x297 мм)</PresentationFormat>
  <Paragraphs>205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gruchyov</dc:creator>
  <cp:lastModifiedBy>iRu</cp:lastModifiedBy>
  <cp:revision>48</cp:revision>
  <dcterms:modified xsi:type="dcterms:W3CDTF">2024-04-02T17:53:19Z</dcterms:modified>
</cp:coreProperties>
</file>