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3" r:id="rId6"/>
    <p:sldId id="274" r:id="rId7"/>
    <p:sldId id="263" r:id="rId8"/>
    <p:sldId id="290" r:id="rId9"/>
    <p:sldId id="292" r:id="rId10"/>
    <p:sldId id="285" r:id="rId11"/>
    <p:sldId id="278" r:id="rId12"/>
    <p:sldId id="267" r:id="rId13"/>
    <p:sldId id="269" r:id="rId14"/>
    <p:sldId id="293" r:id="rId15"/>
    <p:sldId id="279" r:id="rId16"/>
    <p:sldId id="280" r:id="rId17"/>
    <p:sldId id="287" r:id="rId18"/>
    <p:sldId id="291" r:id="rId19"/>
    <p:sldId id="294" r:id="rId20"/>
    <p:sldId id="28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540DA4-B96B-DDF5-F399-3087570D1795}" name="Gracia Andriamiadana" initials="GA" userId="Gracia Andriamiadana" providerId="None"/>
  <p188:author id="{9CE144F9-8502-7974-D3CF-76BA096F0730}" name="Amanah Lewis-Wade" initials="AL" userId="S::bt211065@qmul.ac.uk::0a7238ff-8e22-4523-bc72-1467e269c7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FEF"/>
    <a:srgbClr val="00B2AE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DBE60-1D61-4794-A22F-32AE2D7EB80A}" v="1" dt="2022-03-03T12:23:40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5" autoAdjust="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A5E99-E976-4550-8F80-53CC813F2F5A}">
      <dgm:prSet phldrT="[Text]" phldr="0" custT="1"/>
      <dgm:spPr/>
      <dgm:t>
        <a:bodyPr/>
        <a:lstStyle/>
        <a:p>
          <a:pPr algn="ctr" rtl="0"/>
          <a:r>
            <a:rPr lang="en-US" sz="2800">
              <a:latin typeface="Bierstadt"/>
            </a:rPr>
            <a:t>Extraction </a:t>
          </a:r>
          <a:endParaRPr lang="en-US" sz="280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 phldr="0" custT="1"/>
      <dgm:spPr/>
      <dgm:t>
        <a:bodyPr/>
        <a:lstStyle/>
        <a:p>
          <a:pPr algn="ctr"/>
          <a:r>
            <a:rPr lang="en-US" sz="2800">
              <a:latin typeface="Bierstadt"/>
            </a:rPr>
            <a:t>Filtering</a:t>
          </a:r>
          <a:endParaRPr lang="en-US" sz="280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 phldr="0" custT="1"/>
      <dgm:spPr/>
      <dgm:t>
        <a:bodyPr/>
        <a:lstStyle/>
        <a:p>
          <a:pPr algn="ctr" rtl="0"/>
          <a:r>
            <a:rPr lang="en-US" sz="2800">
              <a:latin typeface="Bierstadt"/>
            </a:rPr>
            <a:t>Calculating frequencies</a:t>
          </a:r>
          <a:endParaRPr lang="en-US" sz="280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C96EF78E-F9C6-47C4-BEB3-C017B2DD0EC2}">
      <dgm:prSet phldr="0" custT="1"/>
      <dgm:spPr/>
      <dgm:t>
        <a:bodyPr/>
        <a:lstStyle/>
        <a:p>
          <a:pPr algn="ctr" rtl="0"/>
          <a:r>
            <a:rPr lang="en-US" sz="2800">
              <a:latin typeface="Bierstadt"/>
            </a:rPr>
            <a:t>Joined to SQL database</a:t>
          </a:r>
        </a:p>
      </dgm:t>
    </dgm:pt>
    <dgm:pt modelId="{66614ADE-82A2-49F3-9FB0-5FED688D0586}" type="parTrans" cxnId="{00D9E7F4-CDBF-44FC-9DD9-DC8CED340877}">
      <dgm:prSet/>
      <dgm:spPr/>
      <dgm:t>
        <a:bodyPr/>
        <a:lstStyle/>
        <a:p>
          <a:endParaRPr lang="en-US"/>
        </a:p>
      </dgm:t>
    </dgm:pt>
    <dgm:pt modelId="{1C8CD04B-DFB5-40DB-80FE-09975B34F8CB}" type="sibTrans" cxnId="{00D9E7F4-CDBF-44FC-9DD9-DC8CED340877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D45CF367-AD63-4A0D-A91B-DA61282F30C7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969BDE2F-579B-451B-BB0F-0136DDE22A0E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C584E51E-702E-460E-94ED-301E768C2837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96B1CFF0-A7D8-402F-B988-E418DAD6E55C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FCBCF433-DE14-476F-87C2-6E8D4DB86DA6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5E44B242-D9A7-4E7C-9030-A22396DEB604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3F0550CA-62AA-47DE-A1AD-3492F40B6BC0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785E37DB-9521-4663-A13A-320D9A9EA045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3FF34AD8-E16E-44ED-A1B8-5A704D5C27F6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FB51ED48-A2DF-491B-AAE3-38022E52F610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E88FBBBC-E364-46B6-AE67-E1BCFAEFDF3F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4ADC608-F807-474F-A822-7A211B662C16}" type="presOf" srcId="{7133ECF5-4190-4604-AA2F-03C9A0A9210F}" destId="{FB51ED48-A2DF-491B-AAE3-38022E52F610}" srcOrd="1" destOrd="0" presId="urn:microsoft.com/office/officeart/2005/8/layout/vProcess5"/>
    <dgm:cxn modelId="{D3A2030A-3C60-4BEA-AA1A-3CCBC3421BDB}" type="presOf" srcId="{095A5E99-E976-4550-8F80-53CC813F2F5A}" destId="{D45CF367-AD63-4A0D-A91B-DA61282F30C7}" srcOrd="0" destOrd="0" presId="urn:microsoft.com/office/officeart/2005/8/layout/vProcess5"/>
    <dgm:cxn modelId="{D59E5C3A-EF47-4F92-9DF0-95E9387AB543}" type="presOf" srcId="{8877691F-1B60-4485-9174-DDEC7EE68B70}" destId="{FCBCF433-DE14-476F-87C2-6E8D4DB86DA6}" srcOrd="0" destOrd="0" presId="urn:microsoft.com/office/officeart/2005/8/layout/vProcess5"/>
    <dgm:cxn modelId="{CE0B8460-DF53-4CA1-8D8A-7CD62844BA7B}" type="presOf" srcId="{095A5E99-E976-4550-8F80-53CC813F2F5A}" destId="{785E37DB-9521-4663-A13A-320D9A9EA045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67EE5668-E35F-4250-935C-E51BD49E023C}" type="presOf" srcId="{B3EFD4A5-9FA1-4ABE-B722-05162509509B}" destId="{5E44B242-D9A7-4E7C-9030-A22396DEB604}" srcOrd="0" destOrd="0" presId="urn:microsoft.com/office/officeart/2005/8/layout/vProcess5"/>
    <dgm:cxn modelId="{96C6D24A-6B19-44C8-837E-4ABF28A82200}" type="presOf" srcId="{8EC937D8-BD76-4A12-A3E5-900D5C1E2E05}" destId="{969BDE2F-579B-451B-BB0F-0136DDE22A0E}" srcOrd="0" destOrd="0" presId="urn:microsoft.com/office/officeart/2005/8/layout/vProcess5"/>
    <dgm:cxn modelId="{322DF378-01BC-4B47-922F-3C5899F44CC5}" type="presOf" srcId="{C96EF78E-F9C6-47C4-BEB3-C017B2DD0EC2}" destId="{96B1CFF0-A7D8-402F-B988-E418DAD6E55C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F6F94FB4-AD11-4ED5-AAA4-1CE859FEE80F}" type="presOf" srcId="{8EC937D8-BD76-4A12-A3E5-900D5C1E2E05}" destId="{3FF34AD8-E16E-44ED-A1B8-5A704D5C27F6}" srcOrd="1" destOrd="0" presId="urn:microsoft.com/office/officeart/2005/8/layout/vProcess5"/>
    <dgm:cxn modelId="{2E64E0C5-C9A9-4033-A288-87B2E948836E}" type="presOf" srcId="{46037378-034A-4662-877A-B53E1DA069A3}" destId="{3F0550CA-62AA-47DE-A1AD-3492F40B6BC0}" srcOrd="0" destOrd="0" presId="urn:microsoft.com/office/officeart/2005/8/layout/vProcess5"/>
    <dgm:cxn modelId="{E2D4CECB-D734-43F8-BCDF-50569FCEC421}" type="presOf" srcId="{C96EF78E-F9C6-47C4-BEB3-C017B2DD0EC2}" destId="{E88FBBBC-E364-46B6-AE67-E1BCFAEFDF3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886663EA-BAE3-498F-8EDA-6CEF5C844571}" type="presOf" srcId="{7133ECF5-4190-4604-AA2F-03C9A0A9210F}" destId="{C584E51E-702E-460E-94ED-301E768C2837}" srcOrd="0" destOrd="0" presId="urn:microsoft.com/office/officeart/2005/8/layout/vProcess5"/>
    <dgm:cxn modelId="{00D9E7F4-CDBF-44FC-9DD9-DC8CED340877}" srcId="{CD7942A0-B7D2-4B14-8FEA-55FC702F5BE7}" destId="{C96EF78E-F9C6-47C4-BEB3-C017B2DD0EC2}" srcOrd="3" destOrd="0" parTransId="{66614ADE-82A2-49F3-9FB0-5FED688D0586}" sibTransId="{1C8CD04B-DFB5-40DB-80FE-09975B34F8C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19A36693-A33B-426D-BCBF-86CA9DC38E7B}" type="presParOf" srcId="{1D84D8B6-AB32-4491-B5D2-EFE3D7668B88}" destId="{D45CF367-AD63-4A0D-A91B-DA61282F30C7}" srcOrd="1" destOrd="0" presId="urn:microsoft.com/office/officeart/2005/8/layout/vProcess5"/>
    <dgm:cxn modelId="{1A9E0FD4-500A-486A-976F-5CB252B31409}" type="presParOf" srcId="{1D84D8B6-AB32-4491-B5D2-EFE3D7668B88}" destId="{969BDE2F-579B-451B-BB0F-0136DDE22A0E}" srcOrd="2" destOrd="0" presId="urn:microsoft.com/office/officeart/2005/8/layout/vProcess5"/>
    <dgm:cxn modelId="{EF15CDF1-9DD3-4C37-A758-ACEF2AD22363}" type="presParOf" srcId="{1D84D8B6-AB32-4491-B5D2-EFE3D7668B88}" destId="{C584E51E-702E-460E-94ED-301E768C2837}" srcOrd="3" destOrd="0" presId="urn:microsoft.com/office/officeart/2005/8/layout/vProcess5"/>
    <dgm:cxn modelId="{1BB8327A-29E6-4BDD-B2C5-D0609E22B83D}" type="presParOf" srcId="{1D84D8B6-AB32-4491-B5D2-EFE3D7668B88}" destId="{96B1CFF0-A7D8-402F-B988-E418DAD6E55C}" srcOrd="4" destOrd="0" presId="urn:microsoft.com/office/officeart/2005/8/layout/vProcess5"/>
    <dgm:cxn modelId="{984F6BB8-E34F-4F48-89BF-98465812D926}" type="presParOf" srcId="{1D84D8B6-AB32-4491-B5D2-EFE3D7668B88}" destId="{FCBCF433-DE14-476F-87C2-6E8D4DB86DA6}" srcOrd="5" destOrd="0" presId="urn:microsoft.com/office/officeart/2005/8/layout/vProcess5"/>
    <dgm:cxn modelId="{B6119068-67A0-4CC2-9BB6-466FB5AFBB83}" type="presParOf" srcId="{1D84D8B6-AB32-4491-B5D2-EFE3D7668B88}" destId="{5E44B242-D9A7-4E7C-9030-A22396DEB604}" srcOrd="6" destOrd="0" presId="urn:microsoft.com/office/officeart/2005/8/layout/vProcess5"/>
    <dgm:cxn modelId="{A75F7CCE-DA72-4D2A-9EF3-7559DF8A175A}" type="presParOf" srcId="{1D84D8B6-AB32-4491-B5D2-EFE3D7668B88}" destId="{3F0550CA-62AA-47DE-A1AD-3492F40B6BC0}" srcOrd="7" destOrd="0" presId="urn:microsoft.com/office/officeart/2005/8/layout/vProcess5"/>
    <dgm:cxn modelId="{54F6D9D2-F2E4-4D5C-A3DE-E3B9FB86360A}" type="presParOf" srcId="{1D84D8B6-AB32-4491-B5D2-EFE3D7668B88}" destId="{785E37DB-9521-4663-A13A-320D9A9EA045}" srcOrd="8" destOrd="0" presId="urn:microsoft.com/office/officeart/2005/8/layout/vProcess5"/>
    <dgm:cxn modelId="{57AEED10-1F25-457B-BCA1-EDDF773D109A}" type="presParOf" srcId="{1D84D8B6-AB32-4491-B5D2-EFE3D7668B88}" destId="{3FF34AD8-E16E-44ED-A1B8-5A704D5C27F6}" srcOrd="9" destOrd="0" presId="urn:microsoft.com/office/officeart/2005/8/layout/vProcess5"/>
    <dgm:cxn modelId="{825F8E69-0B98-43F8-B5C2-CEDDE0F04D02}" type="presParOf" srcId="{1D84D8B6-AB32-4491-B5D2-EFE3D7668B88}" destId="{FB51ED48-A2DF-491B-AAE3-38022E52F610}" srcOrd="10" destOrd="0" presId="urn:microsoft.com/office/officeart/2005/8/layout/vProcess5"/>
    <dgm:cxn modelId="{845D0A85-8216-41C8-8FCF-68AC6608B595}" type="presParOf" srcId="{1D84D8B6-AB32-4491-B5D2-EFE3D7668B88}" destId="{E88FBBBC-E364-46B6-AE67-E1BCFAEFDF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CF367-AD63-4A0D-A91B-DA61282F30C7}">
      <dsp:nvSpPr>
        <dsp:cNvPr id="0" name=""/>
        <dsp:cNvSpPr/>
      </dsp:nvSpPr>
      <dsp:spPr>
        <a:xfrm>
          <a:off x="0" y="0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Extraction </a:t>
          </a:r>
          <a:endParaRPr lang="en-US" sz="2800" kern="1200"/>
        </a:p>
      </dsp:txBody>
      <dsp:txXfrm>
        <a:off x="28775" y="28775"/>
        <a:ext cx="2919583" cy="924890"/>
      </dsp:txXfrm>
    </dsp:sp>
    <dsp:sp modelId="{969BDE2F-579B-451B-BB0F-0136DDE22A0E}">
      <dsp:nvSpPr>
        <dsp:cNvPr id="0" name=""/>
        <dsp:cNvSpPr/>
      </dsp:nvSpPr>
      <dsp:spPr>
        <a:xfrm>
          <a:off x="340253" y="1161065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Filtering</a:t>
          </a:r>
          <a:endParaRPr lang="en-US" sz="2800" kern="1200"/>
        </a:p>
      </dsp:txBody>
      <dsp:txXfrm>
        <a:off x="369028" y="1189840"/>
        <a:ext cx="3026339" cy="924890"/>
      </dsp:txXfrm>
    </dsp:sp>
    <dsp:sp modelId="{C584E51E-702E-460E-94ED-301E768C2837}">
      <dsp:nvSpPr>
        <dsp:cNvPr id="0" name=""/>
        <dsp:cNvSpPr/>
      </dsp:nvSpPr>
      <dsp:spPr>
        <a:xfrm>
          <a:off x="675428" y="2322131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Calculating frequencies</a:t>
          </a:r>
          <a:endParaRPr lang="en-US" sz="2800" kern="1200"/>
        </a:p>
      </dsp:txBody>
      <dsp:txXfrm>
        <a:off x="704203" y="2350906"/>
        <a:ext cx="3031418" cy="924890"/>
      </dsp:txXfrm>
    </dsp:sp>
    <dsp:sp modelId="{96B1CFF0-A7D8-402F-B988-E418DAD6E55C}">
      <dsp:nvSpPr>
        <dsp:cNvPr id="0" name=""/>
        <dsp:cNvSpPr/>
      </dsp:nvSpPr>
      <dsp:spPr>
        <a:xfrm>
          <a:off x="1015682" y="3483196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Joined to SQL database</a:t>
          </a:r>
        </a:p>
      </dsp:txBody>
      <dsp:txXfrm>
        <a:off x="1044457" y="3511971"/>
        <a:ext cx="3026339" cy="924890"/>
      </dsp:txXfrm>
    </dsp:sp>
    <dsp:sp modelId="{FCBCF433-DE14-476F-87C2-6E8D4DB86DA6}">
      <dsp:nvSpPr>
        <dsp:cNvPr id="0" name=""/>
        <dsp:cNvSpPr/>
      </dsp:nvSpPr>
      <dsp:spPr>
        <a:xfrm>
          <a:off x="3424143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567825" y="752459"/>
        <a:ext cx="351222" cy="480536"/>
      </dsp:txXfrm>
    </dsp:sp>
    <dsp:sp modelId="{5E44B242-D9A7-4E7C-9030-A22396DEB604}">
      <dsp:nvSpPr>
        <dsp:cNvPr id="0" name=""/>
        <dsp:cNvSpPr/>
      </dsp:nvSpPr>
      <dsp:spPr>
        <a:xfrm>
          <a:off x="3764397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08079" y="1913525"/>
        <a:ext cx="351222" cy="480536"/>
      </dsp:txXfrm>
    </dsp:sp>
    <dsp:sp modelId="{3F0550CA-62AA-47DE-A1AD-3492F40B6BC0}">
      <dsp:nvSpPr>
        <dsp:cNvPr id="0" name=""/>
        <dsp:cNvSpPr/>
      </dsp:nvSpPr>
      <dsp:spPr>
        <a:xfrm>
          <a:off x="4099572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43254" y="3074591"/>
        <a:ext cx="351222" cy="48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CELINE: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Line graphs commonly used in studies to demonstrate change in variability throughout the chromosome  or within a region with genomic position as the x-axis and statistical indices as the y-axis 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Overlapping windows which are distinct may reduce sampling error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however, won’t increase statistical power because split genetic events like recombination etc. 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more statistical testing because of overlapping windows 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GRACIA:</a:t>
            </a:r>
          </a:p>
          <a:p>
            <a:pPr marL="285750" indent="-285750">
              <a:buFontTx/>
              <a:buChar char="-"/>
            </a:pPr>
            <a:r>
              <a:rPr lang="de-DE" err="1"/>
              <a:t>Sliding</a:t>
            </a:r>
            <a:r>
              <a:rPr lang="de-DE"/>
              <a:t> </a:t>
            </a:r>
            <a:r>
              <a:rPr lang="de-DE" err="1"/>
              <a:t>window</a:t>
            </a:r>
            <a:endParaRPr lang="de-DE"/>
          </a:p>
          <a:p>
            <a:pPr marL="285750" indent="-285750">
              <a:buFontTx/>
              <a:buChar char="-"/>
            </a:pPr>
            <a:r>
              <a:rPr lang="de-DE" err="1"/>
              <a:t>Heatmap</a:t>
            </a:r>
            <a:r>
              <a:rPr lang="de-DE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DATABASE HALF – GRACIA</a:t>
            </a:r>
          </a:p>
          <a:p>
            <a:r>
              <a:rPr lang="de-DE"/>
              <a:t>WEBSITE HALF - CELINE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4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CELINE</a:t>
            </a:r>
          </a:p>
          <a:p>
            <a:pPr marL="285750" indent="-285750">
              <a:buFontTx/>
              <a:buChar char="-"/>
            </a:pPr>
            <a:r>
              <a:rPr lang="de-DE" err="1"/>
              <a:t>Explain</a:t>
            </a:r>
            <a:r>
              <a:rPr lang="de-DE"/>
              <a:t> </a:t>
            </a:r>
            <a:r>
              <a:rPr lang="de-DE" err="1"/>
              <a:t>unique</a:t>
            </a:r>
            <a:r>
              <a:rPr lang="de-DE"/>
              <a:t> ID</a:t>
            </a:r>
          </a:p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BIO727P GROUP SOFTWARE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972544"/>
            <a:ext cx="8735325" cy="1752600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r>
              <a:rPr lang="en-US" sz="2400">
                <a:solidFill>
                  <a:srgbClr val="00B2AE"/>
                </a:solidFill>
                <a:cs typeface="Calibri"/>
              </a:rPr>
              <a:t>TEAM CELINE</a:t>
            </a:r>
          </a:p>
          <a:p>
            <a:endParaRPr lang="en-US" sz="2400">
              <a:solidFill>
                <a:srgbClr val="00B2AE"/>
              </a:solidFill>
            </a:endParaRPr>
          </a:p>
          <a:p>
            <a:r>
              <a:rPr lang="en-US" sz="2400">
                <a:solidFill>
                  <a:srgbClr val="00B2AE"/>
                </a:solidFill>
              </a:rPr>
              <a:t>Celine, Amanah &amp; Gracia ​</a:t>
            </a:r>
            <a:endParaRPr lang="en-US" sz="2400">
              <a:solidFill>
                <a:srgbClr val="00B2AE"/>
              </a:solidFill>
              <a:cs typeface="Calibri"/>
            </a:endParaRPr>
          </a:p>
          <a:p>
            <a:endParaRPr lang="en-US" sz="2400">
              <a:solidFill>
                <a:srgbClr val="00B2AE"/>
              </a:solidFill>
            </a:endParaRPr>
          </a:p>
          <a:p>
            <a:r>
              <a:rPr lang="en-US" sz="2400">
                <a:solidFill>
                  <a:srgbClr val="00B2AE"/>
                </a:solidFill>
              </a:rPr>
              <a:t>04.03.2022</a:t>
            </a:r>
            <a:endParaRPr lang="en-US" sz="2400">
              <a:solidFill>
                <a:srgbClr val="00B2A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05260"/>
            <a:ext cx="10360501" cy="1223963"/>
          </a:xfrm>
        </p:spPr>
        <p:txBody>
          <a:bodyPr/>
          <a:lstStyle/>
          <a:p>
            <a:r>
              <a:rPr lang="en-GB"/>
              <a:t>Justification for Visualisation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B7A2CC-8E9E-4F0C-9661-206555ADC11F}"/>
              </a:ext>
            </a:extLst>
          </p:cNvPr>
          <p:cNvSpPr txBox="1">
            <a:spLocks/>
          </p:cNvSpPr>
          <p:nvPr/>
        </p:nvSpPr>
        <p:spPr>
          <a:xfrm>
            <a:off x="919373" y="1933535"/>
            <a:ext cx="5396923" cy="446532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Sliding windows</a:t>
            </a:r>
            <a:endParaRPr lang="en-US" dirty="0"/>
          </a:p>
          <a:p>
            <a:pPr marL="304165" indent="-304165"/>
            <a:r>
              <a:rPr lang="en-US" dirty="0">
                <a:ea typeface="+mn-lt"/>
                <a:cs typeface="+mn-lt"/>
              </a:rPr>
              <a:t>X-axis: positions to avoid gaps in graph</a:t>
            </a:r>
          </a:p>
          <a:p>
            <a:pPr marL="304165" indent="-304165"/>
            <a:r>
              <a:rPr lang="en-US" dirty="0">
                <a:ea typeface="+mn-lt"/>
                <a:cs typeface="+mn-lt"/>
              </a:rPr>
              <a:t>Line graphs commonly used to demonstrate change in variability throughout the region</a:t>
            </a:r>
          </a:p>
          <a:p>
            <a:pPr marL="304165" indent="-304165"/>
            <a:r>
              <a:rPr lang="en-US" dirty="0">
                <a:ea typeface="+mn-lt"/>
                <a:cs typeface="+mn-lt"/>
              </a:rPr>
              <a:t>Overlapping uniform window size</a:t>
            </a:r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E88B6B6-E273-4D34-97D8-A6386C18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77" y="1631131"/>
            <a:ext cx="4957464" cy="4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1ED90A-420C-44A3-B616-36F75A81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828871"/>
            <a:ext cx="5078677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Heatmap</a:t>
            </a:r>
          </a:p>
          <a:p>
            <a:pPr marL="304165" indent="-304165"/>
            <a:r>
              <a:rPr lang="en-US" sz="2400">
                <a:ea typeface="+mn-lt"/>
                <a:cs typeface="+mn-lt"/>
              </a:rPr>
              <a:t>FST is calculated pairwise per population combination</a:t>
            </a:r>
            <a:endParaRPr lang="en-US" sz="2400">
              <a:cs typeface="Calibri"/>
            </a:endParaRPr>
          </a:p>
          <a:p>
            <a:pPr marL="304165" indent="-304165"/>
            <a:r>
              <a:rPr lang="en-US" sz="2400">
                <a:ea typeface="+mn-lt"/>
                <a:cs typeface="+mn-lt"/>
              </a:rPr>
              <a:t>Limited number of comparisons</a:t>
            </a:r>
          </a:p>
          <a:p>
            <a:pPr marL="304165" indent="-304165"/>
            <a:r>
              <a:rPr lang="en-US" sz="2400">
                <a:ea typeface="+mn-lt"/>
                <a:cs typeface="+mn-lt"/>
              </a:rPr>
              <a:t>Heatmap not too overloaded while easily visualizing which populations are most similar/different to each other</a:t>
            </a:r>
          </a:p>
          <a:p>
            <a:pPr marL="304165" indent="-304165"/>
            <a:endParaRPr lang="en-US" sz="2400">
              <a:cs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EA455F8-40B1-47BA-AD14-0552592B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12235"/>
            <a:ext cx="10360501" cy="1223963"/>
          </a:xfrm>
        </p:spPr>
        <p:txBody>
          <a:bodyPr/>
          <a:lstStyle/>
          <a:p>
            <a:r>
              <a:rPr lang="en-GB"/>
              <a:t>Justification for Visualisation Type</a:t>
            </a:r>
          </a:p>
        </p:txBody>
      </p:sp>
      <p:pic>
        <p:nvPicPr>
          <p:cNvPr id="16" name="Picture 16" descr="Chart&#10;&#10;Description automatically generated">
            <a:extLst>
              <a:ext uri="{FF2B5EF4-FFF2-40B4-BE49-F238E27FC236}">
                <a16:creationId xmlns:a16="http://schemas.microsoft.com/office/drawing/2014/main" id="{C05FBF24-A469-4C5D-8D36-F6FAE8FD5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1" r="9305"/>
          <a:stretch/>
        </p:blipFill>
        <p:spPr>
          <a:xfrm>
            <a:off x="1079806" y="1765408"/>
            <a:ext cx="5419214" cy="47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554-BF24-4D21-95A5-2B7FDF3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09E-FEC7-47DE-9AA7-F4AAE195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Celine &amp; Gracia will show our web application now</a:t>
            </a:r>
          </a:p>
        </p:txBody>
      </p:sp>
    </p:spTree>
    <p:extLst>
      <p:ext uri="{BB962C8B-B14F-4D97-AF65-F5344CB8AC3E}">
        <p14:creationId xmlns:p14="http://schemas.microsoft.com/office/powerpoint/2010/main" val="312327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554-BF24-4D21-95A5-2B7FDF3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&amp;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09E-FEC7-47DE-9AA7-F4AAE195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2132856"/>
            <a:ext cx="10360501" cy="3311379"/>
          </a:xfrm>
        </p:spPr>
        <p:txBody>
          <a:bodyPr>
            <a:normAutofit/>
          </a:bodyPr>
          <a:lstStyle/>
          <a:p>
            <a:r>
              <a:rPr lang="en-GB" sz="3200"/>
              <a:t>Only 5 populations</a:t>
            </a:r>
          </a:p>
          <a:p>
            <a:r>
              <a:rPr lang="en-GB" sz="3200"/>
              <a:t>Bi-allelic SNPs</a:t>
            </a:r>
          </a:p>
          <a:p>
            <a:r>
              <a:rPr lang="en-GB" sz="3200"/>
              <a:t>Indels or structural variants ignored</a:t>
            </a:r>
          </a:p>
          <a:p>
            <a:r>
              <a:rPr lang="en-GB" sz="3200"/>
              <a:t>Uniform window size</a:t>
            </a:r>
          </a:p>
          <a:p>
            <a:r>
              <a:rPr lang="en-GB" sz="3200"/>
              <a:t>Overlapping windows </a:t>
            </a:r>
            <a:r>
              <a:rPr lang="en-GB" sz="3200">
                <a:sym typeface="Wingdings" panose="05000000000000000000" pitchFamily="2" charset="2"/>
              </a:rPr>
              <a:t> less statistical power</a:t>
            </a:r>
            <a:endParaRPr lang="en-GB" sz="3200"/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2672DBE8-ABB2-447C-B978-4B3C8E9AA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3899" y="1765980"/>
            <a:ext cx="914400" cy="914400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C608007E-FF18-4286-B0C3-2FE704EAB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1291" y="2946379"/>
            <a:ext cx="914400" cy="914400"/>
          </a:xfrm>
          <a:prstGeom prst="rect">
            <a:avLst/>
          </a:prstGeom>
        </p:spPr>
      </p:pic>
      <p:pic>
        <p:nvPicPr>
          <p:cNvPr id="9" name="Graphic 8" descr="Normal Distribution with solid fill">
            <a:extLst>
              <a:ext uri="{FF2B5EF4-FFF2-40B4-BE49-F238E27FC236}">
                <a16:creationId xmlns:a16="http://schemas.microsoft.com/office/drawing/2014/main" id="{00F0B7C4-D90D-4B81-B392-38B3771A5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4622" y="4268922"/>
            <a:ext cx="1146100" cy="1146100"/>
          </a:xfrm>
          <a:prstGeom prst="rect">
            <a:avLst/>
          </a:prstGeom>
        </p:spPr>
      </p:pic>
      <p:pic>
        <p:nvPicPr>
          <p:cNvPr id="11" name="Graphic 10" descr="DNA with solid fill">
            <a:extLst>
              <a:ext uri="{FF2B5EF4-FFF2-40B4-BE49-F238E27FC236}">
                <a16:creationId xmlns:a16="http://schemas.microsoft.com/office/drawing/2014/main" id="{10524E3F-A26C-43CB-9D9E-F7D706870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7565" y="2955375"/>
            <a:ext cx="914400" cy="914400"/>
          </a:xfrm>
          <a:prstGeom prst="rect">
            <a:avLst/>
          </a:prstGeom>
        </p:spPr>
      </p:pic>
      <p:pic>
        <p:nvPicPr>
          <p:cNvPr id="13" name="Graphic 12" descr="Group of people with solid fill">
            <a:extLst>
              <a:ext uri="{FF2B5EF4-FFF2-40B4-BE49-F238E27FC236}">
                <a16:creationId xmlns:a16="http://schemas.microsoft.com/office/drawing/2014/main" id="{740C55C6-1FC7-460D-918B-DA21EB54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34765" y="1698988"/>
            <a:ext cx="914400" cy="914400"/>
          </a:xfrm>
          <a:prstGeom prst="rect">
            <a:avLst/>
          </a:prstGeom>
        </p:spPr>
      </p:pic>
      <p:pic>
        <p:nvPicPr>
          <p:cNvPr id="15" name="Graphic 14" descr="Badge 5 with solid fill">
            <a:extLst>
              <a:ext uri="{FF2B5EF4-FFF2-40B4-BE49-F238E27FC236}">
                <a16:creationId xmlns:a16="http://schemas.microsoft.com/office/drawing/2014/main" id="{184A45D9-C4EF-46CD-A725-23B33241A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2488" y="1765980"/>
            <a:ext cx="914400" cy="914400"/>
          </a:xfrm>
          <a:prstGeom prst="rect">
            <a:avLst/>
          </a:prstGeom>
        </p:spPr>
      </p:pic>
      <p:pic>
        <p:nvPicPr>
          <p:cNvPr id="18" name="Graphic 17" descr="DNA with solid fill">
            <a:extLst>
              <a:ext uri="{FF2B5EF4-FFF2-40B4-BE49-F238E27FC236}">
                <a16:creationId xmlns:a16="http://schemas.microsoft.com/office/drawing/2014/main" id="{41EC453A-1B74-440E-9ECE-357A6D66F7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54234" y="2955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7909" y="1196752"/>
            <a:ext cx="4973291" cy="2764335"/>
          </a:xfrm>
        </p:spPr>
        <p:txBody>
          <a:bodyPr/>
          <a:lstStyle/>
          <a:p>
            <a:r>
              <a:rPr lang="en-US"/>
              <a:t>Thank you for listening!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908" y="3938217"/>
            <a:ext cx="7069519" cy="1220933"/>
          </a:xfrm>
        </p:spPr>
        <p:txBody>
          <a:bodyPr/>
          <a:lstStyle/>
          <a:p>
            <a:r>
              <a:rPr lang="en-GB"/>
              <a:t>Questions or comments?</a:t>
            </a:r>
          </a:p>
        </p:txBody>
      </p:sp>
      <p:pic>
        <p:nvPicPr>
          <p:cNvPr id="10" name="Graphic 9" descr="Classroom with solid fill">
            <a:extLst>
              <a:ext uri="{FF2B5EF4-FFF2-40B4-BE49-F238E27FC236}">
                <a16:creationId xmlns:a16="http://schemas.microsoft.com/office/drawing/2014/main" id="{CCB04E0F-C0C4-47DF-9C99-80B0BE988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932" y="2206776"/>
            <a:ext cx="2341907" cy="2341907"/>
          </a:xfrm>
          <a:prstGeom prst="rect">
            <a:avLst/>
          </a:prstGeom>
        </p:spPr>
      </p:pic>
      <p:pic>
        <p:nvPicPr>
          <p:cNvPr id="11" name="Graphic 10" descr="Questions with solid fill">
            <a:extLst>
              <a:ext uri="{FF2B5EF4-FFF2-40B4-BE49-F238E27FC236}">
                <a16:creationId xmlns:a16="http://schemas.microsoft.com/office/drawing/2014/main" id="{2751D1AB-78A5-4375-882A-19C751BC5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4492" y="2206776"/>
            <a:ext cx="2344512" cy="23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DB9-A000-4F4E-B7D9-433BB869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Individual Contributions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698F62-859B-4EF6-B79B-17EA921C3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47068"/>
              </p:ext>
            </p:extLst>
          </p:nvPr>
        </p:nvGraphicFramePr>
        <p:xfrm>
          <a:off x="939093" y="1788302"/>
          <a:ext cx="11085815" cy="431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333">
                  <a:extLst>
                    <a:ext uri="{9D8B030D-6E8A-4147-A177-3AD203B41FA5}">
                      <a16:colId xmlns:a16="http://schemas.microsoft.com/office/drawing/2014/main" val="639062287"/>
                    </a:ext>
                  </a:extLst>
                </a:gridCol>
                <a:gridCol w="3421294">
                  <a:extLst>
                    <a:ext uri="{9D8B030D-6E8A-4147-A177-3AD203B41FA5}">
                      <a16:colId xmlns:a16="http://schemas.microsoft.com/office/drawing/2014/main" val="4174755757"/>
                    </a:ext>
                  </a:extLst>
                </a:gridCol>
                <a:gridCol w="3156734">
                  <a:extLst>
                    <a:ext uri="{9D8B030D-6E8A-4147-A177-3AD203B41FA5}">
                      <a16:colId xmlns:a16="http://schemas.microsoft.com/office/drawing/2014/main" val="4269907245"/>
                    </a:ext>
                  </a:extLst>
                </a:gridCol>
                <a:gridCol w="2771454">
                  <a:extLst>
                    <a:ext uri="{9D8B030D-6E8A-4147-A177-3AD203B41FA5}">
                      <a16:colId xmlns:a16="http://schemas.microsoft.com/office/drawing/2014/main" val="2740086916"/>
                    </a:ext>
                  </a:extLst>
                </a:gridCol>
              </a:tblGrid>
              <a:tr h="727092">
                <a:tc>
                  <a:txBody>
                    <a:bodyPr/>
                    <a:lstStyle/>
                    <a:p>
                      <a:endParaRPr lang="en-GB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Amanah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Celine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err="1"/>
                        <a:t>Gracia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064721"/>
                  </a:ext>
                </a:extLst>
              </a:tr>
              <a:tr h="623604">
                <a:tc rowSpan="3">
                  <a:txBody>
                    <a:bodyPr/>
                    <a:lstStyle/>
                    <a:p>
                      <a:pPr algn="ctr"/>
                      <a:endParaRPr lang="en-GB" sz="1800" noProof="0"/>
                    </a:p>
                    <a:p>
                      <a:pPr algn="ctr"/>
                      <a:r>
                        <a:rPr lang="en-GB" sz="1800" noProof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Data Pre-processing for derived allele frequency (</a:t>
                      </a:r>
                      <a:r>
                        <a:rPr lang="en-GB" sz="1800" noProof="0" err="1"/>
                        <a:t>VCFtools</a:t>
                      </a:r>
                      <a:r>
                        <a:rPr lang="en-GB" sz="1800" noProof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Web App incl. Flask, HTML /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Data Pre-processing (</a:t>
                      </a:r>
                      <a:r>
                        <a:rPr lang="en-GB" sz="1800" noProof="0" err="1"/>
                        <a:t>bcftools</a:t>
                      </a:r>
                      <a:r>
                        <a:rPr lang="en-GB" sz="1800" noProof="0"/>
                        <a:t>) &amp; Data Wrangling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0957"/>
                  </a:ext>
                </a:extLst>
              </a:tr>
              <a:tr h="6236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Genotype &amp; Allele Frequency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Python to SQL data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Genotype &amp; Allele Frequency Calculation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717570"/>
                  </a:ext>
                </a:extLst>
              </a:tr>
              <a:tr h="6236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FST 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Tajima‘s D and Shannon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Sliding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566837"/>
                  </a:ext>
                </a:extLst>
              </a:tr>
              <a:tr h="432513">
                <a:tc rowSpan="3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Documentation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Description of contributed implementation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18067"/>
                  </a:ext>
                </a:extLst>
              </a:tr>
              <a:tr h="562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Justification of summary stats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noProof="0"/>
                        <a:t>Running the software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Structure / Outline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868429"/>
                  </a:ext>
                </a:extLst>
              </a:tr>
              <a:tr h="677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Literature research / 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noProof="0"/>
                        <a:t>Database connection &amp; query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noProof="0"/>
                        <a:t>Data visualisation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Transfer documentation into </a:t>
                      </a:r>
                      <a:r>
                        <a:rPr lang="en-GB" sz="1800" noProof="0" err="1">
                          <a:solidFill>
                            <a:srgbClr val="E7EFEF"/>
                          </a:solidFill>
                        </a:rPr>
                        <a:t>LateX</a:t>
                      </a:r>
                      <a:endParaRPr lang="en-GB" sz="1800" noProof="0">
                        <a:solidFill>
                          <a:srgbClr val="E7EFE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378556"/>
                  </a:ext>
                </a:extLst>
              </a:tr>
            </a:tbl>
          </a:graphicData>
        </a:graphic>
      </p:graphicFrame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C86A5382-F0BE-45E9-B32D-AA5511967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595" y="3156756"/>
            <a:ext cx="789580" cy="789580"/>
          </a:xfrm>
          <a:prstGeom prst="rect">
            <a:avLst/>
          </a:prstGeom>
        </p:spPr>
      </p:pic>
      <p:pic>
        <p:nvPicPr>
          <p:cNvPr id="9" name="Graphic 8" descr="Typewriter with solid fill">
            <a:extLst>
              <a:ext uri="{FF2B5EF4-FFF2-40B4-BE49-F238E27FC236}">
                <a16:creationId xmlns:a16="http://schemas.microsoft.com/office/drawing/2014/main" id="{A611805A-6287-4268-8C37-3EBEBD394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714" y="5008237"/>
            <a:ext cx="695342" cy="695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8876F4-6BC1-42F3-AABB-C89880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0171" y="5796856"/>
            <a:ext cx="659561" cy="3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1EA4-7E3B-466D-A4C9-E3EA79E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Architecture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58D768-DA87-454C-9E68-FE6E601E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79" y="1701800"/>
            <a:ext cx="7933267" cy="4462463"/>
          </a:xfrm>
        </p:spPr>
      </p:pic>
    </p:spTree>
    <p:extLst>
      <p:ext uri="{BB962C8B-B14F-4D97-AF65-F5344CB8AC3E}">
        <p14:creationId xmlns:p14="http://schemas.microsoft.com/office/powerpoint/2010/main" val="27251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4617-7FFF-48CF-A53D-A7E48F9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Mining &amp;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25E9-D2F0-4CF3-877A-02766E7F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Bcftools: pre-process VCF files by population samples</a:t>
            </a:r>
          </a:p>
          <a:p>
            <a:r>
              <a:rPr lang="en-GB"/>
              <a:t>Vcftools: extract derived allele frequency for SNPs</a:t>
            </a:r>
          </a:p>
          <a:p>
            <a:r>
              <a:rPr lang="en-GB" sz="2700"/>
              <a:t>R genetics: calculate allele counts, allele &amp; genotype frequency</a:t>
            </a:r>
          </a:p>
          <a:p>
            <a:r>
              <a:rPr lang="en-GB" sz="2700"/>
              <a:t>Python packages</a:t>
            </a:r>
          </a:p>
          <a:p>
            <a:pPr lvl="1"/>
            <a:r>
              <a:rPr lang="en-GB"/>
              <a:t>pandas: modify, join and filter data</a:t>
            </a:r>
          </a:p>
          <a:p>
            <a:pPr lvl="1"/>
            <a:r>
              <a:rPr lang="en-GB"/>
              <a:t>scikit-allele: calculate Tajima’s D &amp; FST</a:t>
            </a:r>
          </a:p>
          <a:p>
            <a:pPr lvl="1"/>
            <a:r>
              <a:rPr lang="en-GB"/>
              <a:t>pandas &amp; math: calculate Shannon Div. &amp; Exp. Heterozygosity</a:t>
            </a:r>
          </a:p>
        </p:txBody>
      </p: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FEE41CC6-11E6-476F-B1B1-F8033AE6F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742" y="2739993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F9EF1245-6411-423F-B314-B1E5559B3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2742" y="5235604"/>
            <a:ext cx="914400" cy="914400"/>
          </a:xfrm>
          <a:prstGeom prst="rect">
            <a:avLst/>
          </a:prstGeom>
        </p:spPr>
      </p:pic>
      <p:pic>
        <p:nvPicPr>
          <p:cNvPr id="13" name="Graphic 12" descr="Statistics with solid fill">
            <a:extLst>
              <a:ext uri="{FF2B5EF4-FFF2-40B4-BE49-F238E27FC236}">
                <a16:creationId xmlns:a16="http://schemas.microsoft.com/office/drawing/2014/main" id="{6DCF5E8E-1C24-4DD5-801E-7D516832C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2742" y="3994831"/>
            <a:ext cx="914400" cy="914400"/>
          </a:xfrm>
          <a:prstGeom prst="rect">
            <a:avLst/>
          </a:prstGeom>
        </p:spPr>
      </p:pic>
      <p:pic>
        <p:nvPicPr>
          <p:cNvPr id="17" name="Graphic 16" descr="Group of people with solid fill">
            <a:extLst>
              <a:ext uri="{FF2B5EF4-FFF2-40B4-BE49-F238E27FC236}">
                <a16:creationId xmlns:a16="http://schemas.microsoft.com/office/drawing/2014/main" id="{4E3CAC86-1F26-4E1C-8512-15E0F1B36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2742" y="1622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3E3585EA-0CAF-4962-91E2-71552CD5E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B257B-E3F8-401B-B7C9-CD237063C4D6}"/>
              </a:ext>
            </a:extLst>
          </p:cNvPr>
          <p:cNvSpPr txBox="1"/>
          <p:nvPr/>
        </p:nvSpPr>
        <p:spPr>
          <a:xfrm>
            <a:off x="1173647" y="3259723"/>
            <a:ext cx="104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chemeClr val="bg1"/>
                </a:solidFill>
                <a:latin typeface="+mj-lt"/>
              </a:rPr>
              <a:t>VCFtools</a:t>
            </a:r>
            <a:endParaRPr lang="en-GB" sz="1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41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2DD-4804-4877-AB79-6D8A13D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555D-4CB1-4106-96F3-8E802ED2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SNP VCF files from Ensembl FTP Server</a:t>
            </a:r>
          </a:p>
          <a:p>
            <a:r>
              <a:rPr lang="en-GB" dirty="0"/>
              <a:t>Population Sample Data from 1000 Genomes Project</a:t>
            </a:r>
          </a:p>
          <a:p>
            <a:r>
              <a:rPr lang="en-GB" dirty="0"/>
              <a:t>Gene Alias from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- R Bioconductor package containing </a:t>
            </a:r>
            <a:r>
              <a:rPr lang="en-US" dirty="0"/>
              <a:t>genome wide annotation for Human genome</a:t>
            </a:r>
          </a:p>
        </p:txBody>
      </p:sp>
      <p:pic>
        <p:nvPicPr>
          <p:cNvPr id="1026" name="Picture 2" descr="Ensembl name and logo policy">
            <a:extLst>
              <a:ext uri="{FF2B5EF4-FFF2-40B4-BE49-F238E27FC236}">
                <a16:creationId xmlns:a16="http://schemas.microsoft.com/office/drawing/2014/main" id="{9A12460F-E3FE-480E-87A8-8C7A79A4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74" y="4703672"/>
            <a:ext cx="1547485" cy="146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v3 2015 1000 Genomes Project">
            <a:extLst>
              <a:ext uri="{FF2B5EF4-FFF2-40B4-BE49-F238E27FC236}">
                <a16:creationId xmlns:a16="http://schemas.microsoft.com/office/drawing/2014/main" id="{1C1AC853-D479-48DC-AA31-EAAD38E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4703671"/>
            <a:ext cx="2192790" cy="14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AMA 2020 – Statistical Data Analysis for Genome Scale Biology">
            <a:extLst>
              <a:ext uri="{FF2B5EF4-FFF2-40B4-BE49-F238E27FC236}">
                <a16:creationId xmlns:a16="http://schemas.microsoft.com/office/drawing/2014/main" id="{507352B5-BAB2-44A9-ABBD-CA5C6942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43" y="4725144"/>
            <a:ext cx="4020021" cy="14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F14FDAA-8830-4C11-8787-1EC415F3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Population Selection</a:t>
            </a:r>
          </a:p>
        </p:txBody>
      </p:sp>
      <p:sp>
        <p:nvSpPr>
          <p:cNvPr id="11" name="Google Shape;277;p27">
            <a:extLst>
              <a:ext uri="{FF2B5EF4-FFF2-40B4-BE49-F238E27FC236}">
                <a16:creationId xmlns:a16="http://schemas.microsoft.com/office/drawing/2014/main" id="{64945DA5-02CB-4237-8657-80C8288D9AB6}"/>
              </a:ext>
            </a:extLst>
          </p:cNvPr>
          <p:cNvSpPr/>
          <p:nvPr/>
        </p:nvSpPr>
        <p:spPr>
          <a:xfrm>
            <a:off x="1068960" y="1659087"/>
            <a:ext cx="9621488" cy="476378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" name="Google Shape;338;p25">
            <a:extLst>
              <a:ext uri="{FF2B5EF4-FFF2-40B4-BE49-F238E27FC236}">
                <a16:creationId xmlns:a16="http://schemas.microsoft.com/office/drawing/2014/main" id="{37B1EC48-4450-499D-A75D-67496EE5F2D9}"/>
              </a:ext>
            </a:extLst>
          </p:cNvPr>
          <p:cNvSpPr/>
          <p:nvPr/>
        </p:nvSpPr>
        <p:spPr>
          <a:xfrm rot="5400000">
            <a:off x="8313310" y="3253099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39;p25">
            <a:extLst>
              <a:ext uri="{FF2B5EF4-FFF2-40B4-BE49-F238E27FC236}">
                <a16:creationId xmlns:a16="http://schemas.microsoft.com/office/drawing/2014/main" id="{54E0C86F-F171-45D6-8ABD-ECD6FB392EC7}"/>
              </a:ext>
            </a:extLst>
          </p:cNvPr>
          <p:cNvSpPr/>
          <p:nvPr/>
        </p:nvSpPr>
        <p:spPr>
          <a:xfrm rot="5400000">
            <a:off x="2165046" y="3586366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41;p25">
            <a:extLst>
              <a:ext uri="{FF2B5EF4-FFF2-40B4-BE49-F238E27FC236}">
                <a16:creationId xmlns:a16="http://schemas.microsoft.com/office/drawing/2014/main" id="{D9716C8C-A40A-43F5-9EFB-F6C04E40041B}"/>
              </a:ext>
            </a:extLst>
          </p:cNvPr>
          <p:cNvSpPr/>
          <p:nvPr/>
        </p:nvSpPr>
        <p:spPr>
          <a:xfrm rot="5400000">
            <a:off x="6369094" y="4396178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42;p25">
            <a:extLst>
              <a:ext uri="{FF2B5EF4-FFF2-40B4-BE49-F238E27FC236}">
                <a16:creationId xmlns:a16="http://schemas.microsoft.com/office/drawing/2014/main" id="{8F7E7FA2-28FD-411C-979A-B74545C4D94A}"/>
              </a:ext>
            </a:extLst>
          </p:cNvPr>
          <p:cNvSpPr/>
          <p:nvPr/>
        </p:nvSpPr>
        <p:spPr>
          <a:xfrm rot="5400000">
            <a:off x="5144958" y="2506246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43;p25">
            <a:extLst>
              <a:ext uri="{FF2B5EF4-FFF2-40B4-BE49-F238E27FC236}">
                <a16:creationId xmlns:a16="http://schemas.microsoft.com/office/drawing/2014/main" id="{DD21F9A3-5F08-4C9B-958D-7286A6A8FDB6}"/>
              </a:ext>
            </a:extLst>
          </p:cNvPr>
          <p:cNvSpPr/>
          <p:nvPr/>
        </p:nvSpPr>
        <p:spPr>
          <a:xfrm rot="5400000">
            <a:off x="7565646" y="3730382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94670-1B82-495C-8BBB-AC89B8727EBD}"/>
              </a:ext>
            </a:extLst>
          </p:cNvPr>
          <p:cNvSpPr txBox="1"/>
          <p:nvPr/>
        </p:nvSpPr>
        <p:spPr>
          <a:xfrm>
            <a:off x="1334575" y="3717032"/>
            <a:ext cx="800860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/>
              <a:t>Mexican</a:t>
            </a:r>
          </a:p>
          <a:p>
            <a:pPr algn="ctr"/>
            <a:r>
              <a:rPr lang="de-DE" sz="1400"/>
              <a:t>(MXL)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5A0FC-C2A8-46C3-B90A-FD5BC75CB1E4}"/>
              </a:ext>
            </a:extLst>
          </p:cNvPr>
          <p:cNvSpPr txBox="1"/>
          <p:nvPr/>
        </p:nvSpPr>
        <p:spPr>
          <a:xfrm>
            <a:off x="4150196" y="2357578"/>
            <a:ext cx="654346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/>
              <a:t>British</a:t>
            </a:r>
          </a:p>
          <a:p>
            <a:pPr algn="ctr"/>
            <a:r>
              <a:rPr lang="de-DE" sz="1400"/>
              <a:t>(GBR)</a:t>
            </a:r>
            <a:endParaRPr 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11F6E-77EE-46D4-B77A-DAD0A6AF6E3B}"/>
              </a:ext>
            </a:extLst>
          </p:cNvPr>
          <p:cNvSpPr txBox="1"/>
          <p:nvPr/>
        </p:nvSpPr>
        <p:spPr>
          <a:xfrm>
            <a:off x="6578497" y="4279591"/>
            <a:ext cx="615874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err="1"/>
              <a:t>Luhya</a:t>
            </a:r>
            <a:endParaRPr lang="de-DE" sz="1400"/>
          </a:p>
          <a:p>
            <a:pPr algn="ctr"/>
            <a:r>
              <a:rPr lang="de-DE" sz="1400"/>
              <a:t>(LWK)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999C7-4C59-47A4-A8FC-D4CB39E99753}"/>
              </a:ext>
            </a:extLst>
          </p:cNvPr>
          <p:cNvSpPr txBox="1"/>
          <p:nvPr/>
        </p:nvSpPr>
        <p:spPr>
          <a:xfrm>
            <a:off x="7194371" y="3167390"/>
            <a:ext cx="769250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Gujarati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(GIH)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0AB4EF-FBD2-40A8-A2C1-4822FC22D5CF}"/>
              </a:ext>
            </a:extLst>
          </p:cNvPr>
          <p:cNvSpPr txBox="1"/>
          <p:nvPr/>
        </p:nvSpPr>
        <p:spPr>
          <a:xfrm>
            <a:off x="7841204" y="2556042"/>
            <a:ext cx="109677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Dai-Chinese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(CDX)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9A15-0223-4296-A078-0DAF16D8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88" y="232041"/>
            <a:ext cx="10828756" cy="911591"/>
          </a:xfrm>
        </p:spPr>
        <p:txBody>
          <a:bodyPr>
            <a:normAutofit fontScale="90000"/>
          </a:bodyPr>
          <a:lstStyle/>
          <a:p>
            <a:r>
              <a:rPr lang="en-US"/>
              <a:t>Walk-through for allele and genotype frequency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26ED-E838-4994-8A98-E43439F4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61" y="1715995"/>
            <a:ext cx="3890066" cy="4448074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>
                <a:cs typeface="Calibri"/>
              </a:rPr>
              <a:t>1. Convert numbers to letters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>
                <a:cs typeface="Calibri"/>
              </a:rPr>
              <a:t>2.  Calculate allele counts, frequencies and genotype frequencies per population using </a:t>
            </a:r>
            <a:r>
              <a:rPr lang="en-US" sz="2400" i="1">
                <a:cs typeface="Calibri"/>
              </a:rPr>
              <a:t>genetics::genotype() </a:t>
            </a:r>
            <a:r>
              <a:rPr lang="en-US" sz="2400">
                <a:cs typeface="Calibri"/>
              </a:rPr>
              <a:t>and </a:t>
            </a:r>
            <a:r>
              <a:rPr lang="en-US" sz="2400" i="1">
                <a:cs typeface="Calibri"/>
              </a:rPr>
              <a:t>summary() </a:t>
            </a:r>
            <a:r>
              <a:rPr lang="en-US" sz="2400">
                <a:cs typeface="Calibri"/>
              </a:rPr>
              <a:t>in </a:t>
            </a:r>
            <a:r>
              <a:rPr lang="en-US" sz="2400" b="1">
                <a:cs typeface="Courier New" panose="02070309020205020404" pitchFamily="49" charset="0"/>
              </a:rPr>
              <a:t>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>
                <a:cs typeface="Calibri"/>
              </a:rPr>
              <a:t>3. Frequencies joined to SQL database (see Table 2)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9B393A-A511-4577-AE1F-720344C98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360653"/>
              </p:ext>
            </p:extLst>
          </p:nvPr>
        </p:nvGraphicFramePr>
        <p:xfrm>
          <a:off x="5051480" y="1675453"/>
          <a:ext cx="6396276" cy="223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069">
                  <a:extLst>
                    <a:ext uri="{9D8B030D-6E8A-4147-A177-3AD203B41FA5}">
                      <a16:colId xmlns:a16="http://schemas.microsoft.com/office/drawing/2014/main" val="2334216688"/>
                    </a:ext>
                  </a:extLst>
                </a:gridCol>
              </a:tblGrid>
              <a:tr h="7672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Ref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Alt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Samples (numeric)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Samples</a:t>
                      </a:r>
                      <a:endParaRPr lang="en-US" err="1"/>
                    </a:p>
                    <a:p>
                      <a:pPr lvl="0" algn="ctr">
                        <a:buNone/>
                      </a:pPr>
                      <a:r>
                        <a:rPr lang="en-US"/>
                        <a:t>(base)</a:t>
                      </a:r>
                    </a:p>
                  </a:txBody>
                  <a:tcPr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0|0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A|A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0|1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T|C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1|1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T|T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19EA630-489A-43F3-95E1-1D418657B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967645"/>
              </p:ext>
            </p:extLst>
          </p:nvPr>
        </p:nvGraphicFramePr>
        <p:xfrm>
          <a:off x="5065669" y="4430012"/>
          <a:ext cx="6367960" cy="2263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334216688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785010347"/>
                    </a:ext>
                  </a:extLst>
                </a:gridCol>
              </a:tblGrid>
              <a:tr h="798972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GBR_AF_ref</a:t>
                      </a:r>
                      <a:endParaRPr lang="en-US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GBR_AF_alt</a:t>
                      </a:r>
                      <a:endParaRPr lang="en-US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GBR_GT00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GBR_GT0110</a:t>
                      </a:r>
                    </a:p>
                  </a:txBody>
                  <a:tcPr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GBR_GT11</a:t>
                      </a:r>
                    </a:p>
                  </a:txBody>
                  <a:tcPr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1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4C76E3-B9AE-4E2F-8FAB-C85B61C3F701}"/>
              </a:ext>
            </a:extLst>
          </p:cNvPr>
          <p:cNvSpPr txBox="1"/>
          <p:nvPr/>
        </p:nvSpPr>
        <p:spPr>
          <a:xfrm>
            <a:off x="5006603" y="11983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Table 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0AE98-60BA-49AF-8608-9163BD5BBCFD}"/>
              </a:ext>
            </a:extLst>
          </p:cNvPr>
          <p:cNvSpPr txBox="1"/>
          <p:nvPr/>
        </p:nvSpPr>
        <p:spPr>
          <a:xfrm>
            <a:off x="5009943" y="39387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Table 2:</a:t>
            </a:r>
          </a:p>
        </p:txBody>
      </p:sp>
    </p:spTree>
    <p:extLst>
      <p:ext uri="{BB962C8B-B14F-4D97-AF65-F5344CB8AC3E}">
        <p14:creationId xmlns:p14="http://schemas.microsoft.com/office/powerpoint/2010/main" val="33146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C09F-905E-4423-9A57-DDA99E3A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Walk-through for derived allele frequency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DE56-AD1E-4833-B9F3-2ED21485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883333" cy="4476470"/>
          </a:xfrm>
        </p:spPr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1. Extract position and ancestral allele field  from VCF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2. Remove SNPs with missing ancestral allele by position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3. Calculated derived / ancestral allele frequencies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4. Join ancestral and derived alleles to database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Justification: determine the occurrence of a mutated/derived allele </a:t>
            </a:r>
            <a:r>
              <a:rPr lang="en-US">
                <a:ea typeface="+mn-lt"/>
                <a:cs typeface="+mn-lt"/>
              </a:rPr>
              <a:t> in the human population </a:t>
            </a:r>
            <a:r>
              <a:rPr lang="en-US">
                <a:cs typeface="Calibri"/>
              </a:rPr>
              <a:t>which arose after recent divergence from outgroup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>
            <a:extLst>
              <a:ext uri="{FF2B5EF4-FFF2-40B4-BE49-F238E27FC236}">
                <a16:creationId xmlns:a16="http://schemas.microsoft.com/office/drawing/2014/main" id="{DC088C14-14B0-46C7-A932-0D64FC211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62740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60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4617-7FFF-48CF-A53D-A7E48F9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SNP Database 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F4F3249-4C31-4D84-9CB4-16032909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111821"/>
              </p:ext>
            </p:extLst>
          </p:nvPr>
        </p:nvGraphicFramePr>
        <p:xfrm>
          <a:off x="2827644" y="1866572"/>
          <a:ext cx="6534364" cy="302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182">
                  <a:extLst>
                    <a:ext uri="{9D8B030D-6E8A-4147-A177-3AD203B41FA5}">
                      <a16:colId xmlns:a16="http://schemas.microsoft.com/office/drawing/2014/main" val="875786922"/>
                    </a:ext>
                  </a:extLst>
                </a:gridCol>
                <a:gridCol w="3267182">
                  <a:extLst>
                    <a:ext uri="{9D8B030D-6E8A-4147-A177-3AD203B41FA5}">
                      <a16:colId xmlns:a16="http://schemas.microsoft.com/office/drawing/2014/main" val="8473877"/>
                    </a:ext>
                  </a:extLst>
                </a:gridCol>
              </a:tblGrid>
              <a:tr h="386118">
                <a:tc gridSpan="2">
                  <a:txBody>
                    <a:bodyPr/>
                    <a:lstStyle/>
                    <a:p>
                      <a:pPr algn="ctr"/>
                      <a:r>
                        <a:rPr lang="en-GB" sz="2200" noProof="0" err="1"/>
                        <a:t>SNP_Data_Table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 hMerge="1">
                  <a:txBody>
                    <a:bodyPr/>
                    <a:lstStyle/>
                    <a:p>
                      <a:pPr algn="l"/>
                      <a:endParaRPr lang="en-GB" sz="18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2116675461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 err="1"/>
                        <a:t>Unique_SNP_ID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noProof="0"/>
                        <a:t>Gene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752265082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Chromosome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noProof="0"/>
                        <a:t>Gene ID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2607396721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Position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200" noProof="0"/>
                        <a:t>AF &amp; AC per population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1956392698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 err="1"/>
                        <a:t>rsID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defTabSz="914429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noProof="0"/>
                        <a:t>GT per population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3165546047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Ref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200" noProof="0"/>
                        <a:t>Gene Alias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1549542466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Alt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200" noProof="0">
                          <a:latin typeface="Bierstadt"/>
                        </a:rPr>
                        <a:t>Derived Allele Frequency</a:t>
                      </a:r>
                      <a:endParaRPr lang="en-US"/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384078432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D843446-AF53-4A74-943D-D8D388D19D2F}"/>
              </a:ext>
            </a:extLst>
          </p:cNvPr>
          <p:cNvSpPr txBox="1">
            <a:spLocks/>
          </p:cNvSpPr>
          <p:nvPr/>
        </p:nvSpPr>
        <p:spPr>
          <a:xfrm>
            <a:off x="1221446" y="4731807"/>
            <a:ext cx="6036687" cy="20673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>
                <a:ea typeface="+mj-lt"/>
                <a:cs typeface="+mj-lt"/>
              </a:rPr>
              <a:t>Example of Unique SNP ID:</a:t>
            </a:r>
            <a:endParaRPr lang="en-US" sz="2800">
              <a:ea typeface="+mj-lt"/>
              <a:cs typeface="+mj-lt"/>
            </a:endParaRPr>
          </a:p>
          <a:p>
            <a:r>
              <a:rPr lang="en-GB" sz="2800">
                <a:ea typeface="+mj-lt"/>
                <a:cs typeface="+mj-lt"/>
              </a:rPr>
              <a:t>22 : 50807605  : C : A</a:t>
            </a:r>
            <a:endParaRPr lang="en-US" sz="2800"/>
          </a:p>
          <a:p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5930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554-BF24-4D21-95A5-2B7FDF3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09E-FEC7-47DE-9AA7-F4AAE195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304165" indent="-304165"/>
            <a:r>
              <a:rPr lang="en-GB" dirty="0"/>
              <a:t>SNP search</a:t>
            </a:r>
            <a:endParaRPr lang="en-US" dirty="0"/>
          </a:p>
          <a:p>
            <a:pPr marL="608965" lvl="1" indent="-231140"/>
            <a:r>
              <a:rPr lang="en-GB" sz="2600" dirty="0"/>
              <a:t>Browse for SNPs via </a:t>
            </a:r>
            <a:r>
              <a:rPr lang="en-GB" sz="2600" dirty="0" err="1"/>
              <a:t>rs</a:t>
            </a:r>
            <a:r>
              <a:rPr lang="en-GB" sz="2600" dirty="0"/>
              <a:t> ID, Gene Name (or Alias), or Genomic Coordinates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Summary statistics selection​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600" dirty="0"/>
              <a:t>Shannon Diversity, Expected Heterozygosity and Tajima’s D</a:t>
            </a:r>
            <a:endParaRPr lang="en-GB" sz="2600" dirty="0">
              <a:cs typeface="Calibri"/>
            </a:endParaRPr>
          </a:p>
          <a:p>
            <a:pPr marL="608965" lvl="1" indent="-231140"/>
            <a:r>
              <a:rPr lang="en-GB" sz="2600" dirty="0"/>
              <a:t>FST Analysis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Population selection​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600" dirty="0"/>
              <a:t>Choose one or more of the 5 provided populations 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Download stats as TXT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600" dirty="0"/>
              <a:t>Download the FST or other stats​ data frame as a txt file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Visualise summary stats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500" dirty="0"/>
              <a:t>When choosing summary stats and population, plots are automatically shown</a:t>
            </a:r>
            <a:endParaRPr lang="en-GB" sz="2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5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41206"/>
          </a:xfrm>
        </p:spPr>
        <p:txBody>
          <a:bodyPr/>
          <a:lstStyle/>
          <a:p>
            <a:r>
              <a:rPr lang="en-US"/>
              <a:t> Choice of Summary Statistics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D6496-8A67-4B33-AC24-B2B52EA0A68B}"/>
              </a:ext>
            </a:extLst>
          </p:cNvPr>
          <p:cNvSpPr txBox="1"/>
          <p:nvPr/>
        </p:nvSpPr>
        <p:spPr>
          <a:xfrm>
            <a:off x="1045770" y="1484210"/>
            <a:ext cx="10242354" cy="4413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Shannon Diversity </a:t>
            </a: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More effective at describing diversity than using allele counts/richness</a:t>
            </a: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Sample size </a:t>
            </a:r>
            <a:endParaRPr lang="en-GB" dirty="0"/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Expected Heterozygosity </a:t>
            </a:r>
            <a:endParaRPr lang="en-GB" dirty="0">
              <a:cs typeface="Calibri"/>
            </a:endParaRP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/>
              <a:t>Study  the difference in genetic variation in populations  affected by urbanisation</a:t>
            </a:r>
            <a:endParaRPr lang="en-GB" dirty="0">
              <a:cs typeface="Calibri"/>
            </a:endParaRP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Physiological responses </a:t>
            </a:r>
            <a:r>
              <a:rPr lang="en-GB" dirty="0" err="1">
                <a:cs typeface="Calibri"/>
              </a:rPr>
              <a:t>e.g</a:t>
            </a:r>
            <a:r>
              <a:rPr lang="en-GB" dirty="0">
                <a:cs typeface="Calibri"/>
              </a:rPr>
              <a:t> disease resistance </a:t>
            </a: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Tajima’s D</a:t>
            </a:r>
            <a:endParaRPr lang="en-GB" dirty="0">
              <a:cs typeface="Calibri"/>
            </a:endParaRP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Infer which loci were affected by natural selection by identifying difference between observed and   expected allele frequencies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AutoNum type="arabicPeriod"/>
            </a:pPr>
            <a:r>
              <a:rPr lang="en-GB" dirty="0">
                <a:cs typeface="Calibri"/>
              </a:rPr>
              <a:t>FST</a:t>
            </a: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Hudson</a:t>
            </a:r>
            <a:r>
              <a:rPr lang="en-GB" dirty="0"/>
              <a:t> method – not affected by change in sample size </a:t>
            </a:r>
            <a:r>
              <a:rPr lang="en-GB" dirty="0">
                <a:cs typeface="Calibri"/>
              </a:rPr>
              <a:t>and avoid false positive signals</a:t>
            </a:r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stom 1">
      <a:majorFont>
        <a:latin typeface="Bierstadt"/>
        <a:ea typeface=""/>
        <a:cs typeface=""/>
      </a:majorFont>
      <a:minorFont>
        <a:latin typeface="Calibri"/>
        <a:ea typeface="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A926E4F741B54E9D3CC55836D8AA7A" ma:contentTypeVersion="7" ma:contentTypeDescription="Create a new document." ma:contentTypeScope="" ma:versionID="f9b93885157f6a8bc2707348567787bb">
  <xsd:schema xmlns:xsd="http://www.w3.org/2001/XMLSchema" xmlns:xs="http://www.w3.org/2001/XMLSchema" xmlns:p="http://schemas.microsoft.com/office/2006/metadata/properties" xmlns:ns3="2c6865e2-40ed-47f8-a313-63552d327e97" xmlns:ns4="9d611d07-d685-4c13-8f9a-35d36b256d86" targetNamespace="http://schemas.microsoft.com/office/2006/metadata/properties" ma:root="true" ma:fieldsID="bfdbbc0fc324728d144b21342fd05797" ns3:_="" ns4:_="">
    <xsd:import namespace="2c6865e2-40ed-47f8-a313-63552d327e97"/>
    <xsd:import namespace="9d611d07-d685-4c13-8f9a-35d36b256d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865e2-40ed-47f8-a313-63552d327e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11d07-d685-4c13-8f9a-35d36b256d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5F28C2-5A38-4FB4-AB0E-790E17A388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9d611d07-d685-4c13-8f9a-35d36b256d86"/>
    <ds:schemaRef ds:uri="2c6865e2-40ed-47f8-a313-63552d327e97"/>
  </ds:schemaRefs>
</ds:datastoreItem>
</file>

<file path=customXml/itemProps3.xml><?xml version="1.0" encoding="utf-8"?>
<ds:datastoreItem xmlns:ds="http://schemas.openxmlformats.org/officeDocument/2006/customXml" ds:itemID="{8D614A6C-CE7B-46BA-BD3A-CAD9BA06454B}">
  <ds:schemaRefs>
    <ds:schemaRef ds:uri="2c6865e2-40ed-47f8-a313-63552d327e97"/>
    <ds:schemaRef ds:uri="9d611d07-d685-4c13-8f9a-35d36b256d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Custom</PresentationFormat>
  <Paragraphs>199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Arial,Sans-Serif</vt:lpstr>
      <vt:lpstr>Bierstadt</vt:lpstr>
      <vt:lpstr>Calibri</vt:lpstr>
      <vt:lpstr>Courier New</vt:lpstr>
      <vt:lpstr>Tech 16x9</vt:lpstr>
      <vt:lpstr>BIO727P GROUP SOFTWARE PROJECT</vt:lpstr>
      <vt:lpstr>PowerPoint Presentation</vt:lpstr>
      <vt:lpstr>Data Collection</vt:lpstr>
      <vt:lpstr>Population Selection</vt:lpstr>
      <vt:lpstr>Walk-through for allele and genotype frequency processing </vt:lpstr>
      <vt:lpstr>Walk-through for derived allele frequency processing </vt:lpstr>
      <vt:lpstr>SNP Database </vt:lpstr>
      <vt:lpstr>Features of Software</vt:lpstr>
      <vt:lpstr> Choice of Summary Statistics </vt:lpstr>
      <vt:lpstr>Justification for Visualisation Type</vt:lpstr>
      <vt:lpstr>Justification for Visualisation Type</vt:lpstr>
      <vt:lpstr>Software Demo</vt:lpstr>
      <vt:lpstr>Limitations &amp; Opportunities</vt:lpstr>
      <vt:lpstr>Thank you for listening!</vt:lpstr>
      <vt:lpstr>Individual Contributions</vt:lpstr>
      <vt:lpstr>Software Architecture</vt:lpstr>
      <vt:lpstr>Data Mining &amp; Wrangling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BIO727P GROUP SOFTWARE PROJECT</dc:title>
  <dc:creator>Gracia Andriamiadana</dc:creator>
  <cp:lastModifiedBy>Gracia Andriamiadana</cp:lastModifiedBy>
  <cp:revision>5</cp:revision>
  <dcterms:created xsi:type="dcterms:W3CDTF">2022-02-27T19:46:14Z</dcterms:created>
  <dcterms:modified xsi:type="dcterms:W3CDTF">2022-03-03T16:56:30Z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0x010100F8A926E4F741B54E9D3CC55836D8AA7A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