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7_25CE7A7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48" r:id="rId6"/>
  </p:sldMasterIdLst>
  <p:notesMasterIdLst>
    <p:notesMasterId r:id="rId14"/>
  </p:notesMasterIdLst>
  <p:sldIdLst>
    <p:sldId id="256" r:id="rId7"/>
    <p:sldId id="263" r:id="rId8"/>
    <p:sldId id="264" r:id="rId9"/>
    <p:sldId id="265" r:id="rId10"/>
    <p:sldId id="25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E1B144-F186-2DDB-42C9-E95358526419}" name="Amanah Lewis-Wade" initials="ALW" userId="Amanah Lewis-Wade" providerId="None"/>
  <p188:author id="{05D89BC6-8CEC-0F3F-783A-C098C9764614}" name="Gracia Andriamiadana" initials="GA" userId="S::bt211038@qmul.ac.uk::17827c45-2d77-49fb-ac84-8a1f1b4bd17b" providerId="AD"/>
  <p188:author id="{9CE144F9-8502-7974-D3CF-76BA096F0730}" name="Amanah Lewis-Wade" initials="AL" userId="S::bt211065@qmul.ac.uk::0a7238ff-8e22-4523-bc72-1467e269c7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D467E-813E-4424-90ED-65992CDA4780}" v="5" dt="2022-02-10T14:32:59.967"/>
    <p1510:client id="{D4F5FCD6-B829-4478-9600-140281B46BB8}" v="1" dt="2022-02-10T13:38:07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ia Andriamiadana" userId="17827c45-2d77-49fb-ac84-8a1f1b4bd17b" providerId="ADAL" clId="{B08D467E-813E-4424-90ED-65992CDA4780}"/>
    <pc:docChg chg="undo custSel modSld">
      <pc:chgData name="Gracia Andriamiadana" userId="17827c45-2d77-49fb-ac84-8a1f1b4bd17b" providerId="ADAL" clId="{B08D467E-813E-4424-90ED-65992CDA4780}" dt="2022-02-10T17:48:08.419" v="308" actId="114"/>
      <pc:docMkLst>
        <pc:docMk/>
      </pc:docMkLst>
      <pc:sldChg chg="modSp mod">
        <pc:chgData name="Gracia Andriamiadana" userId="17827c45-2d77-49fb-ac84-8a1f1b4bd17b" providerId="ADAL" clId="{B08D467E-813E-4424-90ED-65992CDA4780}" dt="2022-02-10T17:48:08.419" v="308" actId="114"/>
        <pc:sldMkLst>
          <pc:docMk/>
          <pc:sldMk cId="4184864198" sldId="261"/>
        </pc:sldMkLst>
        <pc:spChg chg="mod">
          <ac:chgData name="Gracia Andriamiadana" userId="17827c45-2d77-49fb-ac84-8a1f1b4bd17b" providerId="ADAL" clId="{B08D467E-813E-4424-90ED-65992CDA4780}" dt="2022-02-10T17:48:08.419" v="308" actId="114"/>
          <ac:spMkLst>
            <pc:docMk/>
            <pc:sldMk cId="4184864198" sldId="261"/>
            <ac:spMk id="3" creationId="{8836D7BF-B38D-49CB-B1C4-461E7922CDD9}"/>
          </ac:spMkLst>
        </pc:spChg>
      </pc:sldChg>
      <pc:sldChg chg="modSp mod">
        <pc:chgData name="Gracia Andriamiadana" userId="17827c45-2d77-49fb-ac84-8a1f1b4bd17b" providerId="ADAL" clId="{B08D467E-813E-4424-90ED-65992CDA4780}" dt="2022-02-10T14:34:28.487" v="268" actId="20577"/>
        <pc:sldMkLst>
          <pc:docMk/>
          <pc:sldMk cId="3072122247" sldId="262"/>
        </pc:sldMkLst>
        <pc:spChg chg="mod">
          <ac:chgData name="Gracia Andriamiadana" userId="17827c45-2d77-49fb-ac84-8a1f1b4bd17b" providerId="ADAL" clId="{B08D467E-813E-4424-90ED-65992CDA4780}" dt="2022-02-10T14:34:28.487" v="268" actId="20577"/>
          <ac:spMkLst>
            <pc:docMk/>
            <pc:sldMk cId="3072122247" sldId="262"/>
            <ac:spMk id="3" creationId="{FFF1A2F7-3A40-4F0B-AECD-107B82ED7BF3}"/>
          </ac:spMkLst>
        </pc:spChg>
      </pc:sldChg>
      <pc:sldChg chg="modSp mod">
        <pc:chgData name="Gracia Andriamiadana" userId="17827c45-2d77-49fb-ac84-8a1f1b4bd17b" providerId="ADAL" clId="{B08D467E-813E-4424-90ED-65992CDA4780}" dt="2022-02-10T17:47:47.781" v="307" actId="1037"/>
        <pc:sldMkLst>
          <pc:docMk/>
          <pc:sldMk cId="634288759" sldId="263"/>
        </pc:sldMkLst>
        <pc:spChg chg="mod">
          <ac:chgData name="Gracia Andriamiadana" userId="17827c45-2d77-49fb-ac84-8a1f1b4bd17b" providerId="ADAL" clId="{B08D467E-813E-4424-90ED-65992CDA4780}" dt="2022-02-10T17:47:41.910" v="306" actId="1035"/>
          <ac:spMkLst>
            <pc:docMk/>
            <pc:sldMk cId="634288759" sldId="263"/>
            <ac:spMk id="61" creationId="{37129F2D-12D7-4137-931F-978587585688}"/>
          </ac:spMkLst>
        </pc:spChg>
        <pc:spChg chg="mod">
          <ac:chgData name="Gracia Andriamiadana" userId="17827c45-2d77-49fb-ac84-8a1f1b4bd17b" providerId="ADAL" clId="{B08D467E-813E-4424-90ED-65992CDA4780}" dt="2022-02-10T17:47:47.781" v="307" actId="1037"/>
          <ac:spMkLst>
            <pc:docMk/>
            <pc:sldMk cId="634288759" sldId="263"/>
            <ac:spMk id="65" creationId="{5C521003-7D3D-40D4-A71D-9601A3F43904}"/>
          </ac:spMkLst>
        </pc:spChg>
        <pc:cxnChg chg="mod">
          <ac:chgData name="Gracia Andriamiadana" userId="17827c45-2d77-49fb-ac84-8a1f1b4bd17b" providerId="ADAL" clId="{B08D467E-813E-4424-90ED-65992CDA4780}" dt="2022-02-10T17:47:33.238" v="303" actId="1037"/>
          <ac:cxnSpMkLst>
            <pc:docMk/>
            <pc:sldMk cId="634288759" sldId="263"/>
            <ac:cxnSpMk id="30" creationId="{EA9C51BC-9045-49EB-980B-843991B26C1F}"/>
          </ac:cxnSpMkLst>
        </pc:cxnChg>
      </pc:sldChg>
    </pc:docChg>
  </pc:docChgLst>
  <pc:docChgLst>
    <pc:chgData clId="Web-{D4F5FCD6-B829-4478-9600-140281B46BB8}"/>
    <pc:docChg chg="modSld">
      <pc:chgData name="" userId="" providerId="" clId="Web-{D4F5FCD6-B829-4478-9600-140281B46BB8}" dt="2022-02-10T13:38:07.007" v="0" actId="20577"/>
      <pc:docMkLst>
        <pc:docMk/>
      </pc:docMkLst>
      <pc:sldChg chg="modSp">
        <pc:chgData name="" userId="" providerId="" clId="Web-{D4F5FCD6-B829-4478-9600-140281B46BB8}" dt="2022-02-10T13:38:07.007" v="0" actId="20577"/>
        <pc:sldMkLst>
          <pc:docMk/>
          <pc:sldMk cId="3463697622" sldId="256"/>
        </pc:sldMkLst>
        <pc:spChg chg="mod">
          <ac:chgData name="" userId="" providerId="" clId="Web-{D4F5FCD6-B829-4478-9600-140281B46BB8}" dt="2022-02-10T13:38:07.007" v="0" actId="20577"/>
          <ac:spMkLst>
            <pc:docMk/>
            <pc:sldMk cId="3463697622" sldId="256"/>
            <ac:spMk id="3" creationId="{38513309-73E7-40FF-92B2-22AB5B148552}"/>
          </ac:spMkLst>
        </pc:spChg>
      </pc:sldChg>
    </pc:docChg>
  </pc:docChgLst>
</pc:chgInfo>
</file>

<file path=ppt/comments/modernComment_107_25CE7A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08FB34-5A82-46EC-A6B5-7188DFCA26CA}" authorId="{05D89BC6-8CEC-0F3F-783A-C098C9764614}" status="resolved" created="2022-02-01T18:11:58.974" complete="100000">
    <pc:sldMkLst xmlns:pc="http://schemas.microsoft.com/office/powerpoint/2013/main/command">
      <pc:docMk/>
      <pc:sldMk cId="616984766" sldId="258"/>
    </pc:sldMkLst>
    <p188:txBody>
      <a:bodyPr/>
      <a:lstStyle/>
      <a:p>
        <a:r>
          <a:rPr lang="en-US"/>
          <a:t>[@Amanah Lewis-Wade] [@Celine Lie] [@Pavan Shanmuganathan] what do you guys say to this updated sotware architecture sketch?</a:t>
        </a:r>
      </a:p>
    </p188:txBody>
  </p188:cm>
  <p188:cm id="{98B6C8F0-47FD-4BD9-ACD1-1134116E653B}" authorId="{05D89BC6-8CEC-0F3F-783A-C098C9764614}" status="resolved" created="2022-02-01T18:15:00.74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16984766" sldId="258"/>
      <ac:spMk id="39" creationId="{D40E0BC4-E4F5-4774-84BD-E4AA945B0C9C}"/>
    </ac:deMkLst>
    <p188:replyLst>
      <p188:reply id="{6683791D-E2AE-4E67-8F8D-B17723C32B38}" authorId="{9CE144F9-8502-7974-D3CF-76BA096F0730}" created="2022-02-01T19:37:18.633">
        <p188:txBody>
          <a:bodyPr/>
          <a:lstStyle/>
          <a:p>
            <a:r>
              <a:rPr lang="en-US"/>
              <a:t>Bootstrap is standard method people use to make navigation bar in html and css (for style) but we probably won't have time to do that. </a:t>
            </a:r>
          </a:p>
        </p188:txBody>
      </p188:reply>
      <p188:reply id="{B3A3401E-AE9E-4FB4-9643-57137BC31E10}" authorId="{05D89BC6-8CEC-0F3F-783A-C098C9764614}" created="2022-02-02T10:44:55.453">
        <p188:txBody>
          <a:bodyPr/>
          <a:lstStyle/>
          <a:p>
            <a:r>
              <a:rPr lang="en-US"/>
              <a:t>all right i see!</a:t>
            </a:r>
          </a:p>
        </p188:txBody>
      </p188:reply>
    </p188:replyLst>
    <p188:txBody>
      <a:bodyPr/>
      <a:lstStyle/>
      <a:p>
        <a:r>
          <a:rPr lang="en-US"/>
          <a:t>[@Amanah Lewis-Wade] what did you mean with bootstrap / CSS?</a:t>
        </a:r>
      </a:p>
    </p188:txBody>
  </p188:cm>
  <p188:cm id="{BA653052-9B3C-4987-8B6A-F346098D0452}" authorId="{6FE1B144-F186-2DDB-42C9-E95358526419}" status="resolved" created="2022-02-02T12:43:43.803" complete="100000">
    <pc:sldMkLst xmlns:pc="http://schemas.microsoft.com/office/powerpoint/2013/main/command">
      <pc:docMk/>
      <pc:sldMk cId="616984766" sldId="258"/>
    </pc:sldMkLst>
    <p188:txBody>
      <a:bodyPr/>
      <a:lstStyle/>
      <a:p>
        <a:r>
          <a:rPr lang="en-GB"/>
          <a:t>is it okay if i get rid of application factory box as i moved diversity stats to server part 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4B5F9-CE9B-454C-9332-2C8C57A5B1D4}" type="datetimeFigureOut"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5001F-DF7A-4C59-AB0D-708BD696FC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genotype frequencies, and allele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8EFB-5042-4730-B792-3D7C5C16CFE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9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7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00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80F1-6FF3-49C9-9348-AA3D42E9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CB0C2-DF25-4F81-A55D-FEDAEF0C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4A70-997B-4F8A-A08F-4F839E1E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9FA3-8BF7-404D-8517-F01BB2F1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F614-9D47-4D77-9B66-AF470697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1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07E1-C295-4B5B-B74D-445F812B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ACC3-43E3-497C-9EFC-F98CE7AE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591A-2C6A-42FA-BE4B-517F2BE0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1E08-C8FB-480D-B4ED-285A0A07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8223-CC82-4B45-8140-EEBF40CF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85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218A-3172-409D-B5AE-95977D90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CB81-EFC3-44D8-9AE9-F14927D4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19BF9-822C-43E5-A760-C873A4A7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7688-72D1-497F-9B8E-9038697D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69EE-1A5A-4F69-815E-F4DD9F61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18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FE09-268B-40EF-B3B1-77479C9A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9414-B24D-44D5-9C95-C5CF68DAC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C6FD2-49A6-43F2-9379-46858816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0D064-0CBB-49CB-A7B5-A8EBFCA2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F0DA5-E008-409B-8A8A-983B3479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774AF-3E4B-45DE-9393-5198937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080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21A1-8E4E-4108-81E7-E9B30F67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856F-22A0-4425-9461-7D4FDF1C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C7A91-C2B6-4BDE-86B4-8AD4BDCA9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C3832-1F95-4810-BF74-E859035BA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EFB74-8CFE-4864-8C33-E44105DA0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94733-1A13-4D96-896C-D2B1383A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6651F-C3CE-4B6D-8181-1C99AEC9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4E5A6-1F35-4E0F-94EF-48F181D0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D466-21D4-471B-947B-BF6B72F0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FF19-A45B-43E9-A400-66ACD152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07E76-AB86-4F93-86AE-17049BF3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2B96B-F202-4594-8AF9-11D0B59E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7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4DB8E-8DAF-4BB9-81C1-EE3BC9FA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8F87E-8382-40D7-8ADB-CA2B3239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667B8-BC34-406F-AF51-CD4F5072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54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BCF3-5CD8-40A7-8934-80C04546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C743-07AD-4CB7-A215-6DD63C9A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E7F8-38DE-4CC2-84A0-FD66604B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AEF14-CBC2-4D58-B6DA-78E8BC86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A13AF-F319-41BD-BF37-F6660EB1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F3587-56AD-4DE9-A513-E7C2C22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2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76B2-72EF-44A9-9775-00BD3DD3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B9F72-C894-45A9-AC91-B28380C6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84CD-E7C0-4651-8DA4-9B55B0D00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85423-5131-4459-81E9-39CF2269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54DF-746E-4DA5-9AD3-17B23600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A88A1-EE25-4587-BABC-EC3D1C6E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305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54C-68D3-488E-AD48-53D0749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F70DD-6E15-4177-8A5D-6713665E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BCB-6702-458B-B1B4-A4D8A812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9905-627A-47E8-9C69-37D2572D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280B-5582-43BB-B85D-E10ED2D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543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8B67C-58F4-4A1F-B277-5B7E2ED50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0A96E-D168-40B9-B9D5-E2D0AC505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666D-BEE9-4C34-BD64-8484B295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ADC7-88D6-4A44-8D96-50EF8A92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32A6-EB08-4221-8EF7-B4B81E4B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7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2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C14FEC-9FCC-4D30-BA4E-FC5A5906D0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BF50B96-D7E1-4642-9B85-CA6A717677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0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11F72-0186-4457-BBF1-6B46E06C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1210D-C726-46FB-A4C6-2F62B392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C5A3-E5A9-4A66-8354-A1A219EFA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1665-6932-4C69-A69F-E3CAB5E12310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D68A-3E55-41F8-9642-422B84A62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1B51-105C-4AA6-851D-6A6FD0141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C183-E7B9-459D-B34B-0ECD31EE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46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25CE7A7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omputer script on a screen">
            <a:extLst>
              <a:ext uri="{FF2B5EF4-FFF2-40B4-BE49-F238E27FC236}">
                <a16:creationId xmlns:a16="http://schemas.microsoft.com/office/drawing/2014/main" id="{893D0E72-8BAE-4285-87D3-F9AB09836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70" r="-1" b="973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2FE62-C612-4491-91C8-916765857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chemeClr val="tx1"/>
                </a:solidFill>
              </a:rPr>
              <a:t>Bio727P Group software project</a:t>
            </a:r>
            <a:endParaRPr lang="en-US" sz="66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13309-73E7-40FF-92B2-22AB5B148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tx1"/>
                </a:solidFill>
              </a:rPr>
              <a:t>Team Celine</a:t>
            </a:r>
          </a:p>
          <a:p>
            <a:r>
              <a:rPr lang="de-DE" sz="2000">
                <a:solidFill>
                  <a:schemeClr val="tx1"/>
                </a:solidFill>
              </a:rPr>
              <a:t>Celine, Amanah, Gracia &amp; Pavan</a:t>
            </a:r>
          </a:p>
          <a:p>
            <a:r>
              <a:rPr lang="de-DE" sz="2000">
                <a:solidFill>
                  <a:schemeClr val="tx1"/>
                </a:solidFill>
              </a:rPr>
              <a:t>10.02.2021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97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60AFD4-1620-478F-AC47-BD4C361887D9}"/>
              </a:ext>
            </a:extLst>
          </p:cNvPr>
          <p:cNvCxnSpPr>
            <a:cxnSpLocks/>
          </p:cNvCxnSpPr>
          <p:nvPr/>
        </p:nvCxnSpPr>
        <p:spPr>
          <a:xfrm flipH="1">
            <a:off x="2919728" y="1642904"/>
            <a:ext cx="1563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3F0007-9152-443B-BEE7-D393DA2FDB77}"/>
              </a:ext>
            </a:extLst>
          </p:cNvPr>
          <p:cNvCxnSpPr>
            <a:cxnSpLocks/>
          </p:cNvCxnSpPr>
          <p:nvPr/>
        </p:nvCxnSpPr>
        <p:spPr>
          <a:xfrm>
            <a:off x="7597748" y="1186571"/>
            <a:ext cx="993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81FDE8-3BF0-4C24-8AFB-2B585B98E26A}"/>
              </a:ext>
            </a:extLst>
          </p:cNvPr>
          <p:cNvSpPr/>
          <p:nvPr/>
        </p:nvSpPr>
        <p:spPr>
          <a:xfrm>
            <a:off x="265986" y="1020451"/>
            <a:ext cx="2610678" cy="38849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1905C0-FE07-4EEB-9761-F4C4C4C6856A}"/>
              </a:ext>
            </a:extLst>
          </p:cNvPr>
          <p:cNvSpPr txBox="1"/>
          <p:nvPr/>
        </p:nvSpPr>
        <p:spPr>
          <a:xfrm>
            <a:off x="565811" y="1071598"/>
            <a:ext cx="205436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User interface / </a:t>
            </a:r>
            <a:r>
              <a:rPr lang="en-GB" b="1">
                <a:ea typeface="+mn-lt"/>
                <a:cs typeface="+mn-lt"/>
              </a:rPr>
              <a:t>Visualisation</a:t>
            </a:r>
          </a:p>
          <a:p>
            <a:endParaRPr lang="en-GB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2D4F07-8D56-4548-B47D-49E9B08775D2}"/>
              </a:ext>
            </a:extLst>
          </p:cNvPr>
          <p:cNvSpPr/>
          <p:nvPr/>
        </p:nvSpPr>
        <p:spPr>
          <a:xfrm>
            <a:off x="4545487" y="1084645"/>
            <a:ext cx="2994992" cy="3962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2C733C-A446-414E-862D-D1BD94B88B7D}"/>
              </a:ext>
            </a:extLst>
          </p:cNvPr>
          <p:cNvSpPr/>
          <p:nvPr/>
        </p:nvSpPr>
        <p:spPr>
          <a:xfrm>
            <a:off x="8591659" y="861533"/>
            <a:ext cx="3190934" cy="2567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7AE1C-84E2-4DE2-979D-54178F5A9190}"/>
              </a:ext>
            </a:extLst>
          </p:cNvPr>
          <p:cNvSpPr txBox="1"/>
          <p:nvPr/>
        </p:nvSpPr>
        <p:spPr>
          <a:xfrm>
            <a:off x="4853045" y="1081541"/>
            <a:ext cx="20275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Server</a:t>
            </a:r>
            <a:endParaRPr lang="en-GB" b="1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0B144-3C69-4AFB-B2B1-D29CF1B548C5}"/>
              </a:ext>
            </a:extLst>
          </p:cNvPr>
          <p:cNvSpPr txBox="1"/>
          <p:nvPr/>
        </p:nvSpPr>
        <p:spPr>
          <a:xfrm>
            <a:off x="9035607" y="939315"/>
            <a:ext cx="21070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/>
              <a:t>SQLite database</a:t>
            </a:r>
            <a:endParaRPr lang="en-GB" b="1">
              <a:cs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66720D-98BC-4AE5-B740-F5C153E8143F}"/>
              </a:ext>
            </a:extLst>
          </p:cNvPr>
          <p:cNvCxnSpPr>
            <a:cxnSpLocks/>
          </p:cNvCxnSpPr>
          <p:nvPr/>
        </p:nvCxnSpPr>
        <p:spPr>
          <a:xfrm>
            <a:off x="2879971" y="1415530"/>
            <a:ext cx="1603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942EBEB-3FC1-4301-8550-B65498419095}"/>
              </a:ext>
            </a:extLst>
          </p:cNvPr>
          <p:cNvSpPr/>
          <p:nvPr/>
        </p:nvSpPr>
        <p:spPr>
          <a:xfrm>
            <a:off x="7932344" y="3886490"/>
            <a:ext cx="4031696" cy="2785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451B2-83CA-4304-B10F-44F00E381B48}"/>
              </a:ext>
            </a:extLst>
          </p:cNvPr>
          <p:cNvSpPr txBox="1"/>
          <p:nvPr/>
        </p:nvSpPr>
        <p:spPr>
          <a:xfrm>
            <a:off x="9921994" y="3823899"/>
            <a:ext cx="21070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/>
              <a:t>Data pre-processing</a:t>
            </a:r>
            <a:endParaRPr lang="en-GB" b="1" dirty="0">
              <a:cs typeface="Calibri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9C51BC-9045-49EB-980B-843991B26C1F}"/>
              </a:ext>
            </a:extLst>
          </p:cNvPr>
          <p:cNvCxnSpPr>
            <a:cxnSpLocks/>
          </p:cNvCxnSpPr>
          <p:nvPr/>
        </p:nvCxnSpPr>
        <p:spPr>
          <a:xfrm flipV="1">
            <a:off x="10112673" y="3465458"/>
            <a:ext cx="6350" cy="42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4F5D7B8-78F1-4901-AC88-E190B21CE6B2}"/>
              </a:ext>
            </a:extLst>
          </p:cNvPr>
          <p:cNvSpPr/>
          <p:nvPr/>
        </p:nvSpPr>
        <p:spPr>
          <a:xfrm>
            <a:off x="596988" y="2048405"/>
            <a:ext cx="1470990" cy="776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C2C021-1631-45EA-859A-80E89084F54C}"/>
              </a:ext>
            </a:extLst>
          </p:cNvPr>
          <p:cNvSpPr/>
          <p:nvPr/>
        </p:nvSpPr>
        <p:spPr>
          <a:xfrm>
            <a:off x="596647" y="2934772"/>
            <a:ext cx="1470990" cy="694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2D81F9-0C36-41A8-8588-D8D81F8B9F7B}"/>
              </a:ext>
            </a:extLst>
          </p:cNvPr>
          <p:cNvSpPr/>
          <p:nvPr/>
        </p:nvSpPr>
        <p:spPr>
          <a:xfrm>
            <a:off x="4762839" y="3164475"/>
            <a:ext cx="2459204" cy="72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600">
                <a:ea typeface="+mn-lt"/>
                <a:cs typeface="+mn-lt"/>
              </a:rPr>
              <a:t>Multiple Pop.: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ea typeface="+mn-lt"/>
                <a:cs typeface="+mn-lt"/>
              </a:rPr>
              <a:t>Diversity statistics 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ea typeface="+mn-lt"/>
                <a:cs typeface="+mn-lt"/>
              </a:rPr>
              <a:t>Sliding window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599A60-DAE4-494C-9C89-2FF1C0559B00}"/>
              </a:ext>
            </a:extLst>
          </p:cNvPr>
          <p:cNvSpPr txBox="1"/>
          <p:nvPr/>
        </p:nvSpPr>
        <p:spPr>
          <a:xfrm>
            <a:off x="629472" y="2954795"/>
            <a:ext cx="130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CSS</a:t>
            </a:r>
          </a:p>
          <a:p>
            <a:r>
              <a:rPr lang="en-GB"/>
              <a:t>-Bootstrap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EF764C-CF55-4745-A329-58580DA66629}"/>
              </a:ext>
            </a:extLst>
          </p:cNvPr>
          <p:cNvSpPr txBox="1"/>
          <p:nvPr/>
        </p:nvSpPr>
        <p:spPr>
          <a:xfrm>
            <a:off x="672853" y="2114717"/>
            <a:ext cx="113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HTML templates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5FCBAA-0C39-4035-902F-460E75E35B2D}"/>
              </a:ext>
            </a:extLst>
          </p:cNvPr>
          <p:cNvCxnSpPr>
            <a:cxnSpLocks/>
          </p:cNvCxnSpPr>
          <p:nvPr/>
        </p:nvCxnSpPr>
        <p:spPr>
          <a:xfrm>
            <a:off x="5837044" y="3912035"/>
            <a:ext cx="7961" cy="27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82F66E-117E-48A5-95F7-66A3AB6A742A}"/>
              </a:ext>
            </a:extLst>
          </p:cNvPr>
          <p:cNvSpPr/>
          <p:nvPr/>
        </p:nvSpPr>
        <p:spPr>
          <a:xfrm>
            <a:off x="8045732" y="5753674"/>
            <a:ext cx="936770" cy="412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.</a:t>
            </a:r>
            <a:r>
              <a:rPr lang="en-US" err="1">
                <a:solidFill>
                  <a:schemeClr val="tx1"/>
                </a:solidFill>
                <a:cs typeface="Calibri"/>
              </a:rPr>
              <a:t>vcf</a:t>
            </a:r>
            <a:r>
              <a:rPr lang="en-US">
                <a:solidFill>
                  <a:schemeClr val="tx1"/>
                </a:solidFill>
                <a:cs typeface="Calibri"/>
              </a:rPr>
              <a:t>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114CC7-D6AF-4EDC-9369-70549661212F}"/>
              </a:ext>
            </a:extLst>
          </p:cNvPr>
          <p:cNvSpPr/>
          <p:nvPr/>
        </p:nvSpPr>
        <p:spPr>
          <a:xfrm>
            <a:off x="9334141" y="5753673"/>
            <a:ext cx="936770" cy="412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.csv file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F0254D-C8E3-4668-BE90-9541A24AE31B}"/>
              </a:ext>
            </a:extLst>
          </p:cNvPr>
          <p:cNvSpPr/>
          <p:nvPr/>
        </p:nvSpPr>
        <p:spPr>
          <a:xfrm>
            <a:off x="10631338" y="5732801"/>
            <a:ext cx="936770" cy="412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SQL .</a:t>
            </a:r>
            <a:r>
              <a:rPr lang="en-US" err="1">
                <a:solidFill>
                  <a:schemeClr val="tx1"/>
                </a:solidFill>
                <a:cs typeface="Calibri"/>
              </a:rPr>
              <a:t>db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93CC95-09D6-475F-A574-D909B181A267}"/>
              </a:ext>
            </a:extLst>
          </p:cNvPr>
          <p:cNvCxnSpPr>
            <a:cxnSpLocks/>
          </p:cNvCxnSpPr>
          <p:nvPr/>
        </p:nvCxnSpPr>
        <p:spPr>
          <a:xfrm>
            <a:off x="8981593" y="5959922"/>
            <a:ext cx="342609" cy="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A0CEAC-A1BD-4115-A7A3-C7714BE3D734}"/>
              </a:ext>
            </a:extLst>
          </p:cNvPr>
          <p:cNvSpPr/>
          <p:nvPr/>
        </p:nvSpPr>
        <p:spPr>
          <a:xfrm>
            <a:off x="8037705" y="6255871"/>
            <a:ext cx="773485" cy="39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.</a:t>
            </a:r>
            <a:r>
              <a:rPr lang="en-US" sz="1400" err="1">
                <a:solidFill>
                  <a:schemeClr val="tx1"/>
                </a:solidFill>
                <a:cs typeface="Calibri"/>
              </a:rPr>
              <a:t>txtfile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FF508E-93C5-45E7-9C04-FCA5B74F9FFA}"/>
              </a:ext>
            </a:extLst>
          </p:cNvPr>
          <p:cNvCxnSpPr>
            <a:cxnSpLocks/>
          </p:cNvCxnSpPr>
          <p:nvPr/>
        </p:nvCxnSpPr>
        <p:spPr>
          <a:xfrm>
            <a:off x="8803930" y="6457583"/>
            <a:ext cx="244638" cy="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AFBFBEC-4582-48B1-9321-DDBD4A0E2664}"/>
              </a:ext>
            </a:extLst>
          </p:cNvPr>
          <p:cNvSpPr/>
          <p:nvPr/>
        </p:nvSpPr>
        <p:spPr>
          <a:xfrm>
            <a:off x="9058508" y="6262220"/>
            <a:ext cx="588427" cy="30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SNPs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ABBBE-705F-466A-A95C-EF79C06FCCA7}"/>
              </a:ext>
            </a:extLst>
          </p:cNvPr>
          <p:cNvSpPr/>
          <p:nvPr/>
        </p:nvSpPr>
        <p:spPr>
          <a:xfrm>
            <a:off x="9937447" y="6262221"/>
            <a:ext cx="612013" cy="338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Gene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71789C-A036-4A39-9CE6-3E9D4066557F}"/>
              </a:ext>
            </a:extLst>
          </p:cNvPr>
          <p:cNvCxnSpPr>
            <a:cxnSpLocks/>
          </p:cNvCxnSpPr>
          <p:nvPr/>
        </p:nvCxnSpPr>
        <p:spPr>
          <a:xfrm>
            <a:off x="10287879" y="5959922"/>
            <a:ext cx="342609" cy="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4C0189-9861-4561-8B87-0BA4B66E1D17}"/>
              </a:ext>
            </a:extLst>
          </p:cNvPr>
          <p:cNvCxnSpPr>
            <a:cxnSpLocks/>
          </p:cNvCxnSpPr>
          <p:nvPr/>
        </p:nvCxnSpPr>
        <p:spPr>
          <a:xfrm>
            <a:off x="10555541" y="6468469"/>
            <a:ext cx="255524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BC06B61-B1E7-4C9B-875D-FFF19DACD2AB}"/>
              </a:ext>
            </a:extLst>
          </p:cNvPr>
          <p:cNvSpPr/>
          <p:nvPr/>
        </p:nvSpPr>
        <p:spPr>
          <a:xfrm>
            <a:off x="10843669" y="6281263"/>
            <a:ext cx="653741" cy="325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SQL .</a:t>
            </a:r>
            <a:r>
              <a:rPr lang="en-US" sz="1200" err="1">
                <a:solidFill>
                  <a:schemeClr val="tx1"/>
                </a:solidFill>
                <a:cs typeface="Calibri"/>
              </a:rPr>
              <a:t>db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521003-7D3D-40D4-A71D-9601A3F43904}"/>
              </a:ext>
            </a:extLst>
          </p:cNvPr>
          <p:cNvSpPr/>
          <p:nvPr/>
        </p:nvSpPr>
        <p:spPr>
          <a:xfrm>
            <a:off x="8690237" y="1365870"/>
            <a:ext cx="1307705" cy="190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600" u="sng" dirty="0">
                <a:cs typeface="Calibri"/>
              </a:rPr>
              <a:t>AF/GT table</a:t>
            </a:r>
            <a:endParaRPr lang="en-US" sz="1600" u="sng" dirty="0">
              <a:cs typeface="Calibri"/>
            </a:endParaRPr>
          </a:p>
          <a:p>
            <a:r>
              <a:rPr lang="en-GB" sz="1600" dirty="0">
                <a:cs typeface="Calibri"/>
              </a:rPr>
              <a:t>- CHROM</a:t>
            </a:r>
          </a:p>
          <a:p>
            <a:r>
              <a:rPr lang="en-GB" sz="1600" dirty="0">
                <a:cs typeface="Calibri"/>
              </a:rPr>
              <a:t>- POS</a:t>
            </a:r>
          </a:p>
          <a:p>
            <a:r>
              <a:rPr lang="en-GB" sz="1600" dirty="0">
                <a:cs typeface="Calibri"/>
              </a:rPr>
              <a:t>- Unique ID</a:t>
            </a:r>
          </a:p>
          <a:p>
            <a:r>
              <a:rPr lang="en-GB" sz="1600" dirty="0">
                <a:cs typeface="Calibri"/>
              </a:rPr>
              <a:t>- GT</a:t>
            </a:r>
          </a:p>
          <a:p>
            <a:r>
              <a:rPr lang="en-GB" sz="1600" dirty="0">
                <a:cs typeface="Calibri"/>
              </a:rPr>
              <a:t>- AF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129F2D-12D7-4137-931F-978587585688}"/>
              </a:ext>
            </a:extLst>
          </p:cNvPr>
          <p:cNvSpPr/>
          <p:nvPr/>
        </p:nvSpPr>
        <p:spPr>
          <a:xfrm>
            <a:off x="10028765" y="1365307"/>
            <a:ext cx="1694454" cy="191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600" u="sng" dirty="0">
                <a:latin typeface="Calibri"/>
                <a:cs typeface="Segoe UI"/>
              </a:rPr>
              <a:t>Annotation Table</a:t>
            </a:r>
            <a:endParaRPr lang="en-US" sz="1600" u="sng" dirty="0">
              <a:cs typeface="Calibri"/>
            </a:endParaRPr>
          </a:p>
          <a:p>
            <a:r>
              <a:rPr lang="en-GB" sz="1600" dirty="0">
                <a:latin typeface="Calibri"/>
                <a:ea typeface="Segoe UI"/>
                <a:cs typeface="Segoe UI"/>
              </a:rPr>
              <a:t>- CHROM</a:t>
            </a:r>
            <a:endParaRPr lang="en-US" dirty="0"/>
          </a:p>
          <a:p>
            <a:pPr rtl="0"/>
            <a:r>
              <a:rPr lang="en-GB" sz="1600" dirty="0">
                <a:latin typeface="Calibri"/>
                <a:ea typeface="Segoe UI"/>
                <a:cs typeface="Segoe UI"/>
              </a:rPr>
              <a:t>- POS</a:t>
            </a:r>
          </a:p>
          <a:p>
            <a:pPr rtl="0"/>
            <a:r>
              <a:rPr lang="en-GB" sz="1600" dirty="0">
                <a:latin typeface="Calibri"/>
                <a:ea typeface="Segoe UI"/>
                <a:cs typeface="Segoe UI"/>
              </a:rPr>
              <a:t>- RS ID</a:t>
            </a:r>
          </a:p>
          <a:p>
            <a:pPr rtl="0"/>
            <a:r>
              <a:rPr lang="en-GB" sz="1600" dirty="0">
                <a:cs typeface="Calibri"/>
              </a:rPr>
              <a:t>- REF &amp; ALT</a:t>
            </a:r>
            <a:r>
              <a:rPr lang="en-GB" sz="1600" dirty="0">
                <a:latin typeface="Calibri"/>
                <a:ea typeface="Segoe UI"/>
                <a:cs typeface="Segoe UI"/>
              </a:rPr>
              <a:t>​</a:t>
            </a:r>
          </a:p>
          <a:p>
            <a:r>
              <a:rPr lang="en-GB" sz="1600" dirty="0">
                <a:latin typeface="Calibri"/>
                <a:ea typeface="Segoe UI"/>
                <a:cs typeface="Segoe UI"/>
              </a:rPr>
              <a:t>- </a:t>
            </a:r>
            <a:r>
              <a:rPr lang="en-GB" sz="1600" dirty="0">
                <a:latin typeface="Calibri"/>
                <a:ea typeface="Segoe UI"/>
                <a:cs typeface="Calibri"/>
              </a:rPr>
              <a:t>IMPACT</a:t>
            </a:r>
            <a:endParaRPr lang="en-GB" sz="1600" dirty="0">
              <a:ea typeface="+mn-lt"/>
              <a:cs typeface="+mn-lt"/>
            </a:endParaRPr>
          </a:p>
          <a:p>
            <a:r>
              <a:rPr lang="en-GB" sz="1600" dirty="0">
                <a:latin typeface="Calibri"/>
                <a:ea typeface="Segoe UI"/>
                <a:cs typeface="Segoe UI"/>
              </a:rPr>
              <a:t>- Gene ID &amp; Name</a:t>
            </a:r>
            <a:endParaRPr lang="en-GB" sz="1600" dirty="0">
              <a:cs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C236D-F080-4B1E-9108-A89C6F04D7A9}"/>
              </a:ext>
            </a:extLst>
          </p:cNvPr>
          <p:cNvSpPr/>
          <p:nvPr/>
        </p:nvSpPr>
        <p:spPr>
          <a:xfrm>
            <a:off x="8061910" y="4285748"/>
            <a:ext cx="1465141" cy="1375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400" u="sng" dirty="0">
                <a:latin typeface="Calibri"/>
                <a:cs typeface="Segoe UI"/>
              </a:rPr>
              <a:t>Sample Table</a:t>
            </a:r>
            <a:endParaRPr lang="en-US" u="sng" dirty="0"/>
          </a:p>
          <a:p>
            <a:r>
              <a:rPr lang="en-GB" sz="1400" dirty="0">
                <a:latin typeface="Calibri"/>
                <a:ea typeface="Segoe UI"/>
                <a:cs typeface="Segoe UI"/>
              </a:rPr>
              <a:t>- Sample ID</a:t>
            </a:r>
            <a:endParaRPr lang="en-US" dirty="0">
              <a:latin typeface="Calibri"/>
              <a:ea typeface="Segoe UI"/>
              <a:cs typeface="Calibri"/>
            </a:endParaRPr>
          </a:p>
          <a:p>
            <a:r>
              <a:rPr lang="en-GB" sz="1400" dirty="0">
                <a:cs typeface="Segoe UI"/>
              </a:rPr>
              <a:t>- Sex/Gender</a:t>
            </a:r>
          </a:p>
          <a:p>
            <a:r>
              <a:rPr lang="en-GB" sz="1400" dirty="0">
                <a:cs typeface="Segoe UI"/>
              </a:rPr>
              <a:t>- Sub- &amp; Super-population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797859-1130-46E3-A838-274B8627F619}"/>
              </a:ext>
            </a:extLst>
          </p:cNvPr>
          <p:cNvSpPr/>
          <p:nvPr/>
        </p:nvSpPr>
        <p:spPr>
          <a:xfrm>
            <a:off x="4922846" y="4156851"/>
            <a:ext cx="2078910" cy="718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600">
                <a:cs typeface="Calibri"/>
              </a:rPr>
              <a:t>Flask.py:</a:t>
            </a:r>
            <a:endParaRPr lang="en-US" sz="1600">
              <a:cs typeface="Calibri"/>
            </a:endParaRPr>
          </a:p>
          <a:p>
            <a:r>
              <a:rPr lang="en-GB" sz="1600">
                <a:cs typeface="Calibri"/>
              </a:rPr>
              <a:t>- connects </a:t>
            </a:r>
            <a:r>
              <a:rPr lang="en-GB" sz="1600" err="1">
                <a:cs typeface="Calibri"/>
              </a:rPr>
              <a:t>db</a:t>
            </a:r>
            <a:r>
              <a:rPr lang="en-GB" sz="1600">
                <a:cs typeface="Calibri"/>
              </a:rPr>
              <a:t> with web app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6E7687-2BD1-4AA5-B6A9-8B9EAAD36904}"/>
              </a:ext>
            </a:extLst>
          </p:cNvPr>
          <p:cNvCxnSpPr>
            <a:cxnSpLocks/>
          </p:cNvCxnSpPr>
          <p:nvPr/>
        </p:nvCxnSpPr>
        <p:spPr>
          <a:xfrm>
            <a:off x="9636017" y="6433880"/>
            <a:ext cx="291809" cy="1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D5D02D0-8654-4ACE-961E-7128B16F731A}"/>
              </a:ext>
            </a:extLst>
          </p:cNvPr>
          <p:cNvSpPr/>
          <p:nvPr/>
        </p:nvSpPr>
        <p:spPr>
          <a:xfrm>
            <a:off x="5103704" y="2316979"/>
            <a:ext cx="1628383" cy="4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Calibri"/>
              </a:rPr>
              <a:t>GT &amp; Allele frequencies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5F757C-DD36-4761-9FB3-32559579AA0A}"/>
              </a:ext>
            </a:extLst>
          </p:cNvPr>
          <p:cNvCxnSpPr>
            <a:cxnSpLocks/>
          </p:cNvCxnSpPr>
          <p:nvPr/>
        </p:nvCxnSpPr>
        <p:spPr>
          <a:xfrm>
            <a:off x="5845005" y="2825138"/>
            <a:ext cx="0" cy="35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33CD31-2406-47F4-B7F6-5AD0104FA78F}"/>
              </a:ext>
            </a:extLst>
          </p:cNvPr>
          <p:cNvSpPr/>
          <p:nvPr/>
        </p:nvSpPr>
        <p:spPr>
          <a:xfrm>
            <a:off x="7597748" y="677395"/>
            <a:ext cx="993911" cy="479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E33DE-8764-4194-B1A8-1E4D92EC8EE9}"/>
              </a:ext>
            </a:extLst>
          </p:cNvPr>
          <p:cNvSpPr txBox="1"/>
          <p:nvPr/>
        </p:nvSpPr>
        <p:spPr>
          <a:xfrm>
            <a:off x="7645076" y="794599"/>
            <a:ext cx="993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err="1"/>
              <a:t>SQLAlchemy</a:t>
            </a:r>
            <a:endParaRPr lang="en-GB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FE47D1-B5B6-4155-B0F0-586239700459}"/>
              </a:ext>
            </a:extLst>
          </p:cNvPr>
          <p:cNvSpPr/>
          <p:nvPr/>
        </p:nvSpPr>
        <p:spPr>
          <a:xfrm>
            <a:off x="4888435" y="1415530"/>
            <a:ext cx="1839911" cy="436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CC8EBE-0AC5-4A44-824D-4AE3FE72F011}"/>
              </a:ext>
            </a:extLst>
          </p:cNvPr>
          <p:cNvSpPr txBox="1"/>
          <p:nvPr/>
        </p:nvSpPr>
        <p:spPr>
          <a:xfrm>
            <a:off x="5099963" y="1453977"/>
            <a:ext cx="152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App route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B029C5-D02D-4E16-9EB6-110D66F12AE6}"/>
              </a:ext>
            </a:extLst>
          </p:cNvPr>
          <p:cNvCxnSpPr>
            <a:cxnSpLocks/>
          </p:cNvCxnSpPr>
          <p:nvPr/>
        </p:nvCxnSpPr>
        <p:spPr>
          <a:xfrm>
            <a:off x="5864561" y="1823309"/>
            <a:ext cx="16048" cy="50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5">
            <a:extLst>
              <a:ext uri="{FF2B5EF4-FFF2-40B4-BE49-F238E27FC236}">
                <a16:creationId xmlns:a16="http://schemas.microsoft.com/office/drawing/2014/main" id="{D002672C-34F9-480D-BD19-AAACD7D0C9C0}"/>
              </a:ext>
            </a:extLst>
          </p:cNvPr>
          <p:cNvSpPr txBox="1">
            <a:spLocks/>
          </p:cNvSpPr>
          <p:nvPr/>
        </p:nvSpPr>
        <p:spPr>
          <a:xfrm>
            <a:off x="2208138" y="92389"/>
            <a:ext cx="7076460" cy="58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Bierstadt"/>
                <a:cs typeface="Calibri Light"/>
              </a:rPr>
              <a:t>SOFTWARE ARCHITECTURE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cs typeface="Calibri Light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50593F-FD1F-487E-9EB4-294821AE45D3}"/>
              </a:ext>
            </a:extLst>
          </p:cNvPr>
          <p:cNvCxnSpPr>
            <a:cxnSpLocks/>
          </p:cNvCxnSpPr>
          <p:nvPr/>
        </p:nvCxnSpPr>
        <p:spPr>
          <a:xfrm>
            <a:off x="9596329" y="5074635"/>
            <a:ext cx="342609" cy="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AD90A5D-D812-471A-814C-D51F082FB26C}"/>
              </a:ext>
            </a:extLst>
          </p:cNvPr>
          <p:cNvSpPr/>
          <p:nvPr/>
        </p:nvSpPr>
        <p:spPr>
          <a:xfrm>
            <a:off x="10008216" y="4255822"/>
            <a:ext cx="1628383" cy="1352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Selecting population: filtering for samples</a:t>
            </a:r>
          </a:p>
        </p:txBody>
      </p:sp>
    </p:spTree>
    <p:extLst>
      <p:ext uri="{BB962C8B-B14F-4D97-AF65-F5344CB8AC3E}">
        <p14:creationId xmlns:p14="http://schemas.microsoft.com/office/powerpoint/2010/main" val="6342887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2F47A-F9BA-4672-8BDB-F5871881017C}"/>
              </a:ext>
            </a:extLst>
          </p:cNvPr>
          <p:cNvSpPr txBox="1"/>
          <p:nvPr/>
        </p:nvSpPr>
        <p:spPr>
          <a:xfrm>
            <a:off x="237658" y="258973"/>
            <a:ext cx="100967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Celine's Workspace – pls ignore</a:t>
            </a:r>
          </a:p>
          <a:p>
            <a:r>
              <a:rPr lang="en-US" dirty="0">
                <a:cs typeface="Calibri" panose="020F0502020204030204"/>
              </a:rPr>
              <a:t>- need to refine indels and connect GBR table after frequencies are calculated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EC33A-4373-4266-BC94-88C3A55E1CE2}"/>
              </a:ext>
            </a:extLst>
          </p:cNvPr>
          <p:cNvSpPr/>
          <p:nvPr/>
        </p:nvSpPr>
        <p:spPr>
          <a:xfrm>
            <a:off x="4849774" y="1005737"/>
            <a:ext cx="3356655" cy="26588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600" u="sng" dirty="0">
                <a:cs typeface="Calibri"/>
              </a:rPr>
              <a:t>Genotype table – phased.vcf</a:t>
            </a:r>
            <a:endParaRPr lang="en-US" sz="1600" u="sng" dirty="0">
              <a:cs typeface="Calibri"/>
            </a:endParaRPr>
          </a:p>
          <a:p>
            <a:pPr indent="-285750">
              <a:buFontTx/>
              <a:buChar char="-"/>
            </a:pPr>
            <a:r>
              <a:rPr lang="en-GB" sz="1600" dirty="0">
                <a:cs typeface="Calibri"/>
              </a:rPr>
              <a:t>CHROM</a:t>
            </a:r>
          </a:p>
          <a:p>
            <a:pPr indent="-285750">
              <a:buFontTx/>
              <a:buChar char="-"/>
            </a:pPr>
            <a:r>
              <a:rPr lang="en-GB" sz="1600" dirty="0">
                <a:cs typeface="Calibri"/>
              </a:rPr>
              <a:t>POS</a:t>
            </a:r>
          </a:p>
          <a:p>
            <a:pPr indent="-285750">
              <a:buFontTx/>
              <a:buChar char="-"/>
            </a:pPr>
            <a:r>
              <a:rPr lang="en-GB" sz="1600" dirty="0">
                <a:highlight>
                  <a:srgbClr val="00FFFF"/>
                </a:highlight>
                <a:cs typeface="Calibri"/>
              </a:rPr>
              <a:t>Unique ID {{FK}} </a:t>
            </a:r>
          </a:p>
          <a:p>
            <a:r>
              <a:rPr lang="en-GB" sz="1600" dirty="0">
                <a:cs typeface="Calibri"/>
              </a:rPr>
              <a:t>       </a:t>
            </a:r>
            <a:r>
              <a:rPr lang="en-GB" sz="1600" dirty="0">
                <a:ea typeface="+mn-lt"/>
                <a:cs typeface="+mn-lt"/>
              </a:rPr>
              <a:t>22:10519265:CA:C</a:t>
            </a:r>
          </a:p>
          <a:p>
            <a:pPr indent="-285750">
              <a:buFontTx/>
              <a:buChar char="-"/>
            </a:pPr>
            <a:r>
              <a:rPr lang="en-GB" sz="1600" dirty="0">
                <a:cs typeface="Calibri"/>
              </a:rPr>
              <a:t>Allele frequencies for REF &amp; ALT</a:t>
            </a:r>
          </a:p>
          <a:p>
            <a:pPr indent="-285750">
              <a:buFontTx/>
              <a:buChar char="-"/>
            </a:pPr>
            <a:r>
              <a:rPr lang="en-GB" sz="1600" dirty="0">
                <a:cs typeface="Calibri"/>
              </a:rPr>
              <a:t>GT frequencies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E87F8-4735-4807-951B-0D96B4FFBD71}"/>
              </a:ext>
            </a:extLst>
          </p:cNvPr>
          <p:cNvSpPr/>
          <p:nvPr/>
        </p:nvSpPr>
        <p:spPr>
          <a:xfrm>
            <a:off x="509621" y="996027"/>
            <a:ext cx="3475952" cy="266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600" u="sng" dirty="0">
                <a:latin typeface="Calibri"/>
                <a:cs typeface="Segoe UI"/>
              </a:rPr>
              <a:t>Gene names table</a:t>
            </a:r>
            <a:endParaRPr lang="en-US" sz="1600" u="sng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/>
                <a:ea typeface="Segoe UI"/>
                <a:cs typeface="Segoe UI"/>
              </a:rPr>
              <a:t>CHROM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/>
                <a:ea typeface="Segoe UI"/>
                <a:cs typeface="Segoe UI"/>
              </a:rPr>
              <a:t>POS</a:t>
            </a:r>
            <a:r>
              <a:rPr lang="en-US" sz="1600" dirty="0">
                <a:latin typeface="Calibri"/>
                <a:ea typeface="Segoe UI"/>
                <a:cs typeface="Segoe UI"/>
              </a:rPr>
              <a:t>​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/>
                <a:ea typeface="Segoe UI"/>
                <a:cs typeface="Segoe UI"/>
              </a:rPr>
              <a:t>RS ID​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highlight>
                  <a:srgbClr val="00FFFF"/>
                </a:highlight>
                <a:latin typeface="Calibri"/>
                <a:ea typeface="Segoe UI"/>
                <a:cs typeface="Segoe UI"/>
              </a:rPr>
              <a:t>Unique ID {{PK}}</a:t>
            </a:r>
          </a:p>
          <a:p>
            <a:r>
              <a:rPr lang="en-GB" sz="1600" dirty="0">
                <a:cs typeface="Calibri"/>
              </a:rPr>
              <a:t>       </a:t>
            </a:r>
            <a:r>
              <a:rPr lang="en-GB" sz="1600" dirty="0">
                <a:ea typeface="+mn-lt"/>
                <a:cs typeface="+mn-lt"/>
              </a:rPr>
              <a:t>22:10519265:CA:C</a:t>
            </a:r>
            <a:endParaRPr lang="en-GB" sz="1600" dirty="0">
              <a:latin typeface="Calibri"/>
              <a:ea typeface="Segoe UI"/>
              <a:cs typeface="Segoe UI"/>
            </a:endParaRP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/>
                <a:ea typeface="Segoe UI"/>
                <a:cs typeface="Segoe UI"/>
              </a:rPr>
              <a:t>REF &amp; ALT 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/>
                <a:ea typeface="Segoe UI"/>
                <a:cs typeface="Segoe UI"/>
              </a:rPr>
              <a:t>GENE name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/>
                <a:ea typeface="Segoe UI"/>
                <a:cs typeface="Segoe UI"/>
              </a:rPr>
              <a:t>GENEID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/>
                <a:ea typeface="Segoe UI"/>
                <a:cs typeface="Segoe UI"/>
              </a:rPr>
              <a:t>IMPACT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CF200-AD92-4085-9328-094996537FD8}"/>
              </a:ext>
            </a:extLst>
          </p:cNvPr>
          <p:cNvSpPr/>
          <p:nvPr/>
        </p:nvSpPr>
        <p:spPr>
          <a:xfrm>
            <a:off x="2619252" y="3913139"/>
            <a:ext cx="3475952" cy="266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600" u="sng">
                <a:cs typeface="Segoe UI"/>
              </a:rPr>
              <a:t>Population-sample table</a:t>
            </a:r>
          </a:p>
          <a:p>
            <a:r>
              <a:rPr lang="en-GB" sz="1600">
                <a:highlight>
                  <a:srgbClr val="FFFF00"/>
                </a:highlight>
                <a:cs typeface="Segoe UI"/>
              </a:rPr>
              <a:t>- SAMPLE ID {{PK}}</a:t>
            </a:r>
          </a:p>
          <a:p>
            <a:r>
              <a:rPr lang="en-GB" sz="1600">
                <a:cs typeface="Segoe UI"/>
              </a:rPr>
              <a:t>- Sex</a:t>
            </a:r>
          </a:p>
          <a:p>
            <a:r>
              <a:rPr lang="en-GB" sz="1600">
                <a:cs typeface="Segoe UI"/>
              </a:rPr>
              <a:t>- </a:t>
            </a:r>
            <a:r>
              <a:rPr lang="en-GB" sz="1600" err="1">
                <a:cs typeface="Segoe UI"/>
              </a:rPr>
              <a:t>Biosample</a:t>
            </a:r>
            <a:r>
              <a:rPr lang="en-GB" sz="1600">
                <a:cs typeface="Segoe UI"/>
              </a:rPr>
              <a:t> ID</a:t>
            </a:r>
          </a:p>
          <a:p>
            <a:r>
              <a:rPr lang="en-GB" sz="1600">
                <a:cs typeface="Segoe UI"/>
              </a:rPr>
              <a:t>- Population code &amp; name</a:t>
            </a:r>
          </a:p>
          <a:p>
            <a:r>
              <a:rPr lang="en-GB" sz="1600">
                <a:cs typeface="Segoe UI"/>
              </a:rPr>
              <a:t>- Superpopulation code % name</a:t>
            </a:r>
          </a:p>
          <a:p>
            <a:r>
              <a:rPr lang="en-GB" sz="1600">
                <a:cs typeface="Segoe UI"/>
              </a:rPr>
              <a:t>- DATA</a:t>
            </a:r>
          </a:p>
        </p:txBody>
      </p:sp>
    </p:spTree>
    <p:extLst>
      <p:ext uri="{BB962C8B-B14F-4D97-AF65-F5344CB8AC3E}">
        <p14:creationId xmlns:p14="http://schemas.microsoft.com/office/powerpoint/2010/main" val="371717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3865-9415-447B-8E8B-3333AD46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 tasks (07/02 – 11/02/2022)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81A9-35AB-4BC8-933B-770CEA0B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513751" cy="4023360"/>
          </a:xfrm>
        </p:spPr>
        <p:txBody>
          <a:bodyPr vert="horz" lIns="45720" tIns="45720" rIns="45720" bIns="45720" rtlCol="0" anchor="t">
            <a:noAutofit/>
          </a:bodyPr>
          <a:lstStyle/>
          <a:p>
            <a:pPr lvl="0">
              <a:spcAft>
                <a:spcPts val="600"/>
              </a:spcAft>
              <a:buClr>
                <a:srgbClr val="2683C6"/>
              </a:buClr>
              <a:buFont typeface="Wingdings" panose="05000000000000000000" pitchFamily="2" charset="2"/>
              <a:buChar char="ü"/>
              <a:defRPr/>
            </a:pPr>
            <a:r>
              <a:rPr lang="en-GB" sz="1900" dirty="0"/>
              <a:t> </a:t>
            </a:r>
            <a:r>
              <a:rPr lang="en-US" sz="1900" dirty="0"/>
              <a:t>Refined data base (removed indels) and connect GBR table after frequencies are calculated </a:t>
            </a:r>
            <a:r>
              <a:rPr lang="en-US" sz="1900" dirty="0">
                <a:sym typeface="Wingdings" panose="05000000000000000000" pitchFamily="2" charset="2"/>
              </a:rPr>
              <a:t> Celine</a:t>
            </a:r>
            <a:endParaRPr lang="en-GB" sz="1900" dirty="0"/>
          </a:p>
          <a:p>
            <a:pPr lvl="0">
              <a:spcAft>
                <a:spcPts val="600"/>
              </a:spcAft>
              <a:buClr>
                <a:srgbClr val="2683C6"/>
              </a:buClr>
              <a:buFont typeface="Wingdings" panose="05000000000000000000" pitchFamily="2" charset="2"/>
              <a:buChar char="ü"/>
              <a:defRPr/>
            </a:pPr>
            <a:r>
              <a:rPr lang="en-GB" sz="1900" dirty="0"/>
              <a:t>Connect flask and SQL database 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  </a:t>
            </a:r>
            <a:r>
              <a:rPr lang="en-GB" sz="1900" dirty="0"/>
              <a:t> Celine</a:t>
            </a:r>
          </a:p>
          <a:p>
            <a:pPr lvl="0">
              <a:spcAft>
                <a:spcPts val="600"/>
              </a:spcAft>
              <a:buClr>
                <a:srgbClr val="2683C6"/>
              </a:buClr>
              <a:buFont typeface="Wingdings" panose="05000000000000000000" pitchFamily="2" charset="2"/>
              <a:buChar char="ü"/>
              <a:defRPr/>
            </a:pPr>
            <a:r>
              <a:rPr lang="en-GB" sz="1900" dirty="0"/>
              <a:t>Setting up query function to search the DB 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  </a:t>
            </a:r>
            <a:r>
              <a:rPr lang="en-GB" sz="1900" dirty="0"/>
              <a:t> Celine</a:t>
            </a:r>
          </a:p>
          <a:p>
            <a:pPr lvl="0">
              <a:spcAft>
                <a:spcPts val="600"/>
              </a:spcAft>
              <a:buClr>
                <a:srgbClr val="2683C6"/>
              </a:buClr>
              <a:buFont typeface="Wingdings" panose="05000000000000000000" pitchFamily="2" charset="2"/>
              <a:buChar char="ü"/>
              <a:defRPr/>
            </a:pPr>
            <a:r>
              <a:rPr lang="en-GB" sz="1900" dirty="0"/>
              <a:t>Build very basic web app template 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GB" sz="1900" dirty="0"/>
              <a:t> Celine 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Properly research summary stats and how to visualise them 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Amanah &amp; Pavan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Calculate genotype frequencies 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  Gracia &amp;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Amanah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Calculate allele frequencies 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  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Gracia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lang="en-GB" sz="1900" dirty="0">
                <a:latin typeface="Tw Cen MT" panose="020B0602020104020603"/>
              </a:rPr>
              <a:t>Prepare project update PPT </a:t>
            </a:r>
            <a:r>
              <a:rPr lang="en-GB" sz="1900" dirty="0">
                <a:latin typeface="Tw Cen MT" panose="020B0602020104020603"/>
                <a:sym typeface="Wingdings" panose="05000000000000000000" pitchFamily="2" charset="2"/>
              </a:rPr>
              <a:t> Gracia</a:t>
            </a:r>
            <a:endParaRPr kumimoji="0" lang="en-GB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33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6C7ADD97-097D-4E3F-9FA4-FF6947226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9" b="14983"/>
          <a:stretch/>
        </p:blipFill>
        <p:spPr>
          <a:xfrm>
            <a:off x="187854" y="1930525"/>
            <a:ext cx="11816291" cy="39360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34EE8-D486-4801-90A1-AE03DD9D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Gantt chart update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F824A-E5F9-451B-A97A-67E5E28ECD7C}"/>
              </a:ext>
            </a:extLst>
          </p:cNvPr>
          <p:cNvSpPr/>
          <p:nvPr/>
        </p:nvSpPr>
        <p:spPr>
          <a:xfrm>
            <a:off x="820270" y="1715784"/>
            <a:ext cx="5275730" cy="4557000"/>
          </a:xfrm>
          <a:prstGeom prst="rect">
            <a:avLst/>
          </a:prstGeom>
          <a:solidFill>
            <a:srgbClr val="C00000">
              <a:alpha val="15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3118-CEA2-4EDC-8677-097EFC9F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week‘s milestones (14/02 </a:t>
            </a:r>
            <a:r>
              <a:rPr lang="en-GB"/>
              <a:t>– 18/02/2022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D7BF-B38D-49CB-B1C4-461E7922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b="1" dirty="0"/>
              <a:t>Derive summary statistics from GT &amp; allele frequencies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b="1" dirty="0">
                <a:latin typeface="Tw Cen MT"/>
              </a:rPr>
              <a:t>Connect R Script to flask /web app / data base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Sliding window &amp; plots 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latin typeface="Tw Cen MT"/>
                <a:sym typeface="Wingdings"/>
              </a:rPr>
              <a:t>Web application: HTML templates &amp; result pages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latin typeface="Tw Cen MT"/>
                <a:sym typeface="Wingdings"/>
              </a:rPr>
              <a:t>Add more populations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i="1" dirty="0">
                <a:latin typeface="Tw Cen MT"/>
                <a:sym typeface="Wingdings"/>
              </a:rPr>
              <a:t>Optional</a:t>
            </a:r>
            <a:r>
              <a:rPr lang="en-GB" sz="2400" dirty="0">
                <a:latin typeface="Tw Cen MT"/>
                <a:sym typeface="Wingdings"/>
              </a:rPr>
              <a:t>: add more chromosomes </a:t>
            </a:r>
            <a:endParaRPr lang="en-GB" sz="2400" dirty="0">
              <a:latin typeface="Wingdings"/>
              <a:sym typeface="Wingdings"/>
            </a:endParaRPr>
          </a:p>
        </p:txBody>
      </p:sp>
      <p:pic>
        <p:nvPicPr>
          <p:cNvPr id="5" name="Graphic 4" descr="Normal Distribution with solid fill">
            <a:extLst>
              <a:ext uri="{FF2B5EF4-FFF2-40B4-BE49-F238E27FC236}">
                <a16:creationId xmlns:a16="http://schemas.microsoft.com/office/drawing/2014/main" id="{C1B1DE24-9B2B-47ED-AE30-EC581F9E5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5255" y="1959746"/>
            <a:ext cx="914400" cy="914400"/>
          </a:xfrm>
          <a:prstGeom prst="rect">
            <a:avLst/>
          </a:prstGeom>
        </p:spPr>
      </p:pic>
      <p:pic>
        <p:nvPicPr>
          <p:cNvPr id="7" name="Graphic 6" descr="Bar chart with solid fill">
            <a:extLst>
              <a:ext uri="{FF2B5EF4-FFF2-40B4-BE49-F238E27FC236}">
                <a16:creationId xmlns:a16="http://schemas.microsoft.com/office/drawing/2014/main" id="{AF1E4FBF-9E8E-4552-8E68-BC5CF01D5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5006" y="1947286"/>
            <a:ext cx="914400" cy="914400"/>
          </a:xfrm>
          <a:prstGeom prst="rect">
            <a:avLst/>
          </a:prstGeom>
        </p:spPr>
      </p:pic>
      <p:pic>
        <p:nvPicPr>
          <p:cNvPr id="9" name="Graphic 8" descr="Pie chart with solid fill">
            <a:extLst>
              <a:ext uri="{FF2B5EF4-FFF2-40B4-BE49-F238E27FC236}">
                <a16:creationId xmlns:a16="http://schemas.microsoft.com/office/drawing/2014/main" id="{6361F37C-258F-4FFC-A7CD-EFEB1A6E9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2450" y="1947286"/>
            <a:ext cx="914400" cy="914400"/>
          </a:xfrm>
          <a:prstGeom prst="rect">
            <a:avLst/>
          </a:prstGeom>
        </p:spPr>
      </p:pic>
      <p:pic>
        <p:nvPicPr>
          <p:cNvPr id="15" name="Graphic 14" descr="Web design with solid fill">
            <a:extLst>
              <a:ext uri="{FF2B5EF4-FFF2-40B4-BE49-F238E27FC236}">
                <a16:creationId xmlns:a16="http://schemas.microsoft.com/office/drawing/2014/main" id="{3BFA7240-E599-4B3C-B8A2-5231C506F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7287" y="3309356"/>
            <a:ext cx="914400" cy="914400"/>
          </a:xfrm>
          <a:prstGeom prst="rect">
            <a:avLst/>
          </a:prstGeom>
        </p:spPr>
      </p:pic>
      <p:pic>
        <p:nvPicPr>
          <p:cNvPr id="17" name="Graphic 16" descr="Mathematics with solid fill">
            <a:extLst>
              <a:ext uri="{FF2B5EF4-FFF2-40B4-BE49-F238E27FC236}">
                <a16:creationId xmlns:a16="http://schemas.microsoft.com/office/drawing/2014/main" id="{C18C065A-9810-48DE-8145-AA588262BA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3308" y="3260738"/>
            <a:ext cx="914400" cy="914400"/>
          </a:xfrm>
          <a:prstGeom prst="rect">
            <a:avLst/>
          </a:prstGeom>
        </p:spPr>
      </p:pic>
      <p:pic>
        <p:nvPicPr>
          <p:cNvPr id="19" name="Graphic 18" descr="Group of people with solid fill">
            <a:extLst>
              <a:ext uri="{FF2B5EF4-FFF2-40B4-BE49-F238E27FC236}">
                <a16:creationId xmlns:a16="http://schemas.microsoft.com/office/drawing/2014/main" id="{82587A98-BA8B-4EDF-9BD9-BEF4D132DD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12455" y="4658966"/>
            <a:ext cx="914400" cy="914400"/>
          </a:xfrm>
          <a:prstGeom prst="rect">
            <a:avLst/>
          </a:prstGeom>
        </p:spPr>
      </p:pic>
      <p:pic>
        <p:nvPicPr>
          <p:cNvPr id="21" name="Graphic 20" descr="Group of people outline">
            <a:extLst>
              <a:ext uri="{FF2B5EF4-FFF2-40B4-BE49-F238E27FC236}">
                <a16:creationId xmlns:a16="http://schemas.microsoft.com/office/drawing/2014/main" id="{76B10BE8-3F05-41B7-B2A7-A76D99E35D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7287" y="4658966"/>
            <a:ext cx="914400" cy="914400"/>
          </a:xfrm>
          <a:prstGeom prst="rect">
            <a:avLst/>
          </a:prstGeom>
        </p:spPr>
      </p:pic>
      <p:pic>
        <p:nvPicPr>
          <p:cNvPr id="23" name="Graphic 22" descr="Cycle with people with solid fill">
            <a:extLst>
              <a:ext uri="{FF2B5EF4-FFF2-40B4-BE49-F238E27FC236}">
                <a16:creationId xmlns:a16="http://schemas.microsoft.com/office/drawing/2014/main" id="{E97D0B83-00B6-422D-9FEC-871685198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40606" y="46589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6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F798-CD5A-4024-B382-A6E88A2B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</a:p>
        </p:txBody>
      </p:sp>
      <p:pic>
        <p:nvPicPr>
          <p:cNvPr id="16" name="Graphic 16" descr="Questions with solid fill">
            <a:extLst>
              <a:ext uri="{FF2B5EF4-FFF2-40B4-BE49-F238E27FC236}">
                <a16:creationId xmlns:a16="http://schemas.microsoft.com/office/drawing/2014/main" id="{9A6D05A3-CCB6-434C-BB45-5DF45DF4E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271" y="3101478"/>
            <a:ext cx="2392403" cy="2392403"/>
          </a:xfrm>
          <a:prstGeom prst="rect">
            <a:avLst/>
          </a:prstGeom>
        </p:spPr>
      </p:pic>
      <p:pic>
        <p:nvPicPr>
          <p:cNvPr id="17" name="Graphic 17" descr="Customer review with solid fill">
            <a:extLst>
              <a:ext uri="{FF2B5EF4-FFF2-40B4-BE49-F238E27FC236}">
                <a16:creationId xmlns:a16="http://schemas.microsoft.com/office/drawing/2014/main" id="{D032C3B0-390B-442B-80F9-464B257B3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6993" y="3273212"/>
            <a:ext cx="2048933" cy="20489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A2F7-3A40-4F0B-AECD-107B82ED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973" y="2286000"/>
            <a:ext cx="4815077" cy="4023360"/>
          </a:xfrm>
        </p:spPr>
        <p:txBody>
          <a:bodyPr vert="horz" lIns="45720" tIns="45720" rIns="45720" bIns="45720" rtlCol="0" anchor="t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 Do indels count as SNPs?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Who picks the 5 populations? User or us as developers?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Genotypes: 0/0, 0/1, 1/0?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Visualisation of GT frequencies </a:t>
            </a:r>
            <a:r>
              <a:rPr lang="en-GB" sz="2800" dirty="0">
                <a:sym typeface="Wingdings" panose="05000000000000000000" pitchFamily="2" charset="2"/>
              </a:rPr>
              <a:t> on summary stats! (if any additional visualisation that might be useful, that’s fine too)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Share data base via some online cloud (link) probably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Do you have any questions for us?</a:t>
            </a:r>
          </a:p>
        </p:txBody>
      </p:sp>
    </p:spTree>
    <p:extLst>
      <p:ext uri="{BB962C8B-B14F-4D97-AF65-F5344CB8AC3E}">
        <p14:creationId xmlns:p14="http://schemas.microsoft.com/office/powerpoint/2010/main" val="3072122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9c18f9b8-5ae4-4f0b-a238-a922c51e2dda" ContentTypeId="0x0101005EA864BF41DF8A41860E925F5B29BCF5" PreviousValue="false" LastSyncTimeStamp="2020-03-09T17:34:43.983Z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UL Document" ma:contentTypeID="0x0101005EA864BF41DF8A41860E925F5B29BCF5005C2BBADFE6DA3547BDB0F90DCF75B82F" ma:contentTypeVersion="11" ma:contentTypeDescription="" ma:contentTypeScope="" ma:versionID="216895493c21937213799e733fcf29be">
  <xsd:schema xmlns:xsd="http://www.w3.org/2001/XMLSchema" xmlns:xs="http://www.w3.org/2001/XMLSchema" xmlns:p="http://schemas.microsoft.com/office/2006/metadata/properties" xmlns:ns1="http://schemas.microsoft.com/sharepoint/v3" xmlns:ns2="d5efd484-15aa-41a0-83f6-0646502cb6d6" xmlns:ns3="ac6da30c-bf65-4e01-bb91-790d7248ff33" targetNamespace="http://schemas.microsoft.com/office/2006/metadata/properties" ma:root="true" ma:fieldsID="c9402d83c04f1796cf677d2f20b73452" ns1:_="" ns2:_="" ns3:_="">
    <xsd:import namespace="http://schemas.microsoft.com/sharepoint/v3"/>
    <xsd:import namespace="d5efd484-15aa-41a0-83f6-0646502cb6d6"/>
    <xsd:import namespace="ac6da30c-bf65-4e01-bb91-790d7248ff33"/>
    <xsd:element name="properties">
      <xsd:complexType>
        <xsd:sequence>
          <xsd:element name="documentManagement">
            <xsd:complexType>
              <xsd:all>
                <xsd:element ref="ns1:QMULDocumentStatusTaxHTField0" minOccurs="0"/>
                <xsd:element ref="ns1:QMULDepartmentTaxHTField0" minOccurs="0"/>
                <xsd:element ref="ns1:QMULSchoolTaxHTField0" minOccurs="0"/>
                <xsd:element ref="ns1:QMULDocumentTypeTaxHTField0" minOccurs="0"/>
                <xsd:element ref="ns1:QMULLocationTaxHTField0" minOccurs="0"/>
                <xsd:element ref="ns1:QMULInformationClassificationTaxHTField0" minOccurs="0"/>
                <xsd:element ref="ns1:QMULAcademicYear" minOccurs="0"/>
                <xsd:element ref="ns1:QMULProject" minOccurs="0"/>
                <xsd:element ref="ns1:QMULReviewDate" minOccurs="0"/>
                <xsd:element ref="ns1:QMULOwner" minOccurs="0"/>
                <xsd:element ref="ns2:TaxKeywordTaxHTField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QMULDocumentStatusTaxHTField0" ma:index="8" nillable="true" ma:taxonomy="true" ma:internalName="QMULDocumentStatusTaxHTField0" ma:taxonomyFieldName="QMULDocumentStatus" ma:displayName="Document Status" ma:default="" ma:fieldId="{083bdfb7-9f4e-4bc9-b582-62ed6b950f9e}" ma:sspId="9c18f9b8-5ae4-4f0b-a238-a922c51e2dda" ma:termSetId="780aba48-6c17-4ca0-84b9-f0207a09563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DepartmentTaxHTField0" ma:index="10" nillable="true" ma:taxonomy="true" ma:internalName="QMULDepartmentTaxHTField0" ma:taxonomyFieldName="QMULDepartment" ma:displayName="Department" ma:readOnly="false" ma:default="" ma:fieldId="{2a7d89f9-5f8e-4c42-ab4f-aa1fc3002ea0}" ma:sspId="9c18f9b8-5ae4-4f0b-a238-a922c51e2dda" ma:termSetId="28874c57-2df5-45e8-a804-d15afc96d4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SchoolTaxHTField0" ma:index="12" nillable="true" ma:taxonomy="true" ma:internalName="QMULSchoolTaxHTField0" ma:taxonomyFieldName="QMULSchool" ma:displayName="School" ma:readOnly="false" ma:default="" ma:fieldId="{46346f8e-3161-4021-8b14-3dcca2e3ca8d}" ma:sspId="9c18f9b8-5ae4-4f0b-a238-a922c51e2dda" ma:termSetId="0f9f7e9f-7d6b-4cae-9193-a3e3200f87d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DocumentTypeTaxHTField0" ma:index="14" nillable="true" ma:taxonomy="true" ma:internalName="QMULDocumentTypeTaxHTField0" ma:taxonomyFieldName="QMULDocumentType" ma:displayName="Document Type" ma:default="" ma:fieldId="{2596c3af-0d77-4ea4-a15d-d3f71457b096}" ma:sspId="9c18f9b8-5ae4-4f0b-a238-a922c51e2dda" ma:termSetId="8ec3f1bd-c4f8-46a7-ae88-878ed3be39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LocationTaxHTField0" ma:index="16" nillable="true" ma:taxonomy="true" ma:internalName="QMULLocationTaxHTField0" ma:taxonomyFieldName="QMULLocation" ma:displayName="Location" ma:default="" ma:fieldId="{29b985f4-a05e-4f39-b5da-e9fb81ddaa79}" ma:sspId="9c18f9b8-5ae4-4f0b-a238-a922c51e2dda" ma:termSetId="5327f1c4-618f-4317-b197-fc29da39fa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InformationClassificationTaxHTField0" ma:index="18" nillable="true" ma:taxonomy="true" ma:internalName="QMULInformationClassificationTaxHTField0" ma:taxonomyFieldName="QMULInformationClassification" ma:displayName="Information Classification" ma:default="1;#Protect|9124d8d9-0c1c-41e9-aa14-aba001e9a028" ma:fieldId="{57b3469a-2ea1-4a06-a2d1-c99ce62a5d6f}" ma:sspId="9c18f9b8-5ae4-4f0b-a238-a922c51e2dda" ma:termSetId="a3d7b326-4e5e-4e73-95fa-6245adfab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AcademicYear" ma:index="20" nillable="true" ma:displayName="Academic Year" ma:decimals="0" ma:internalName="QMULAcademicYear" ma:percentage="FALSE">
      <xsd:simpleType>
        <xsd:restriction base="dms:Number">
          <xsd:maxInclusive value="9999"/>
          <xsd:minInclusive value="1000"/>
        </xsd:restriction>
      </xsd:simpleType>
    </xsd:element>
    <xsd:element name="QMULProject" ma:index="21" nillable="true" ma:displayName="Project" ma:internalName="QMULProject">
      <xsd:simpleType>
        <xsd:restriction base="dms:Text">
          <xsd:maxLength value="255"/>
        </xsd:restriction>
      </xsd:simpleType>
    </xsd:element>
    <xsd:element name="QMULReviewDate" ma:index="22" nillable="true" ma:displayName="Review Date" ma:format="DateOnly" ma:internalName="QMULReviewDate">
      <xsd:simpleType>
        <xsd:restriction base="dms:DateTime"/>
      </xsd:simpleType>
    </xsd:element>
    <xsd:element name="QMULOwner" ma:index="23" nillable="true" ma:displayName="Owner" ma:list="UserInfo" ma:SharePointGroup="0" ma:internalName="QMUL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fd484-15aa-41a0-83f6-0646502cb6d6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4" nillable="true" ma:taxonomy="true" ma:internalName="TaxKeywordTaxHTField" ma:taxonomyFieldName="TaxKeyword" ma:displayName="Enterprise Keywords" ma:fieldId="{23f27201-bee3-471e-b2e7-b64fd8b7ca38}" ma:taxonomyMulti="true" ma:sspId="9c18f9b8-5ae4-4f0b-a238-a922c51e2dd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88a2b772-f4eb-4752-9be0-5c8a6cc4aa85}" ma:internalName="TaxCatchAll" ma:showField="CatchAllData" ma:web="014cc03e-fd8b-47d3-9c34-f0dfe17d1a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88a2b772-f4eb-4752-9be0-5c8a6cc4aa85}" ma:internalName="TaxCatchAllLabel" ma:readOnly="true" ma:showField="CatchAllDataLabel" ma:web="014cc03e-fd8b-47d3-9c34-f0dfe17d1a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da30c-bf65-4e01-bb91-790d7248ff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ULLocationTaxHTField0 xmlns="http://schemas.microsoft.com/sharepoint/v3">
      <Terms xmlns="http://schemas.microsoft.com/office/infopath/2007/PartnerControls"/>
    </QMULLocationTaxHTField0>
    <QMULDocumentTypeTaxHTField0 xmlns="http://schemas.microsoft.com/sharepoint/v3">
      <Terms xmlns="http://schemas.microsoft.com/office/infopath/2007/PartnerControls"/>
    </QMULDocumentTypeTaxHTField0>
    <QMULReviewDate xmlns="http://schemas.microsoft.com/sharepoint/v3" xsi:nil="true"/>
    <TaxCatchAll xmlns="d5efd484-15aa-41a0-83f6-0646502cb6d6">
      <Value>1</Value>
    </TaxCatchAll>
    <TaxKeywordTaxHTField xmlns="d5efd484-15aa-41a0-83f6-0646502cb6d6">
      <Terms xmlns="http://schemas.microsoft.com/office/infopath/2007/PartnerControls"/>
    </TaxKeywordTaxHTField>
    <QMULProject xmlns="http://schemas.microsoft.com/sharepoint/v3" xsi:nil="true"/>
    <QMULOwner xmlns="http://schemas.microsoft.com/sharepoint/v3">
      <UserInfo>
        <DisplayName/>
        <AccountId xsi:nil="true"/>
        <AccountType/>
      </UserInfo>
    </QMULOwner>
    <QMULInformation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Protect</TermName>
          <TermId xmlns="http://schemas.microsoft.com/office/infopath/2007/PartnerControls">9124d8d9-0c1c-41e9-aa14-aba001e9a028</TermId>
        </TermInfo>
      </Terms>
    </QMULInformationClassificationTaxHTField0>
    <QMULDepartmentTaxHTField0 xmlns="http://schemas.microsoft.com/sharepoint/v3">
      <Terms xmlns="http://schemas.microsoft.com/office/infopath/2007/PartnerControls"/>
    </QMULDepartmentTaxHTField0>
    <QMULAcademicYear xmlns="http://schemas.microsoft.com/sharepoint/v3" xsi:nil="true"/>
    <QMULDocumentStatusTaxHTField0 xmlns="http://schemas.microsoft.com/sharepoint/v3">
      <Terms xmlns="http://schemas.microsoft.com/office/infopath/2007/PartnerControls"/>
    </QMULDocumentStatusTaxHTField0>
    <QMULSchoolTaxHTField0 xmlns="http://schemas.microsoft.com/sharepoint/v3">
      <Terms xmlns="http://schemas.microsoft.com/office/infopath/2007/PartnerControls"/>
    </QMULSchoolTaxHTField0>
  </documentManagement>
</p:properties>
</file>

<file path=customXml/itemProps1.xml><?xml version="1.0" encoding="utf-8"?>
<ds:datastoreItem xmlns:ds="http://schemas.openxmlformats.org/officeDocument/2006/customXml" ds:itemID="{8130D6FB-F9FB-4857-A84B-B392FF883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50CBE-65C5-4E3C-9E51-D07A95B8BD7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FAAA199-3507-488E-94D3-42A99F544CB9}">
  <ds:schemaRefs>
    <ds:schemaRef ds:uri="ac6da30c-bf65-4e01-bb91-790d7248ff33"/>
    <ds:schemaRef ds:uri="d5efd484-15aa-41a0-83f6-0646502cb6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66C7D0E7-30FA-4570-BC4A-D9B2B34E9761}">
  <ds:schemaRefs>
    <ds:schemaRef ds:uri="d5efd484-15aa-41a0-83f6-0646502cb6d6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432</Words>
  <Application>Microsoft Office PowerPoint</Application>
  <PresentationFormat>Widescreen</PresentationFormat>
  <Paragraphs>97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Bierstadt</vt:lpstr>
      <vt:lpstr>Calibri</vt:lpstr>
      <vt:lpstr>Calibri Light</vt:lpstr>
      <vt:lpstr>Tw Cen MT</vt:lpstr>
      <vt:lpstr>Tw Cen MT Condensed</vt:lpstr>
      <vt:lpstr>Wingdings</vt:lpstr>
      <vt:lpstr>Wingdings 3</vt:lpstr>
      <vt:lpstr>Integral</vt:lpstr>
      <vt:lpstr>Office Theme</vt:lpstr>
      <vt:lpstr>Bio727P Group software project</vt:lpstr>
      <vt:lpstr>PowerPoint Presentation</vt:lpstr>
      <vt:lpstr>PowerPoint Presentation</vt:lpstr>
      <vt:lpstr>Completed tasks (07/02 – 11/02/2022)</vt:lpstr>
      <vt:lpstr>Gantt chart update</vt:lpstr>
      <vt:lpstr>Next week‘s milestones (14/02 – 18/02/2022)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Bio727P Group software project</dc:title>
  <dc:creator>Gracia Andriamiadana</dc:creator>
  <cp:lastModifiedBy>Gracia Andriamiadana</cp:lastModifiedBy>
  <cp:revision>15</cp:revision>
  <dcterms:created xsi:type="dcterms:W3CDTF">2022-02-03T11:29:38Z</dcterms:created>
  <dcterms:modified xsi:type="dcterms:W3CDTF">2022-02-10T17:48:24Z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QMULDocumentStatus">
    <vt:lpwstr/>
  </property>
  <property fmtid="{D5CDD505-2E9C-101B-9397-08002B2CF9AE}" pid="4" name="ContentTypeId">
    <vt:lpwstr>0x0101005EA864BF41DF8A41860E925F5B29BCF5005C2BBADFE6DA3547BDB0F90DCF75B82F</vt:lpwstr>
  </property>
  <property fmtid="{D5CDD505-2E9C-101B-9397-08002B2CF9AE}" pid="5" name="QMULInformationClassification">
    <vt:lpwstr>1;#Protect|9124d8d9-0c1c-41e9-aa14-aba001e9a028</vt:lpwstr>
  </property>
  <property fmtid="{D5CDD505-2E9C-101B-9397-08002B2CF9AE}" pid="6" name="QMULLocation">
    <vt:lpwstr/>
  </property>
  <property fmtid="{D5CDD505-2E9C-101B-9397-08002B2CF9AE}" pid="7" name="QMULDepartment">
    <vt:lpwstr/>
  </property>
  <property fmtid="{D5CDD505-2E9C-101B-9397-08002B2CF9AE}" pid="8" name="QMULDocumentType">
    <vt:lpwstr/>
  </property>
  <property fmtid="{D5CDD505-2E9C-101B-9397-08002B2CF9AE}" pid="9" name="QMULSchool">
    <vt:lpwstr/>
  </property>
</Properties>
</file>