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CC8-E304-4934-9664-9F207EAB351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1D97-9956-4DCA-B547-C81EBEA6C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CC8-E304-4934-9664-9F207EAB351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1D97-9956-4DCA-B547-C81EBEA6C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CC8-E304-4934-9664-9F207EAB351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1D97-9956-4DCA-B547-C81EBEA6C60C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CC8-E304-4934-9664-9F207EAB351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1D97-9956-4DCA-B547-C81EBEA6C6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CC8-E304-4934-9664-9F207EAB351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1D97-9956-4DCA-B547-C81EBEA6C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CC8-E304-4934-9664-9F207EAB351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1D97-9956-4DCA-B547-C81EBEA6C6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CC8-E304-4934-9664-9F207EAB351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1D97-9956-4DCA-B547-C81EBEA6C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CC8-E304-4934-9664-9F207EAB351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1D97-9956-4DCA-B547-C81EBEA6C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CC8-E304-4934-9664-9F207EAB351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1D97-9956-4DCA-B547-C81EBEA6C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CC8-E304-4934-9664-9F207EAB351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1D97-9956-4DCA-B547-C81EBEA6C60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CC8-E304-4934-9664-9F207EAB351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1D97-9956-4DCA-B547-C81EBEA6C60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117DCC8-E304-4934-9664-9F207EAB351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CB51D97-9956-4DCA-B547-C81EBEA6C60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7467" y="685800"/>
            <a:ext cx="7370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60000"/>
                      <a:lumOff val="4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Statistics and Probability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2">
                    <a:lumMod val="60000"/>
                    <a:lumOff val="40000"/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5581" y="2895600"/>
            <a:ext cx="701025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101600">
                    <a:schemeClr val="accent1">
                      <a:lumMod val="60000"/>
                      <a:lumOff val="40000"/>
                      <a:alpha val="6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  <a:reflection blurRad="6350" stA="50000" endA="300" endPos="50000" dist="29997" dir="5400000" sy="-100000" algn="bl" rotWithShape="0"/>
                </a:effectLst>
              </a:rPr>
              <a:t>Analysis of McDonalds </a:t>
            </a:r>
          </a:p>
          <a:p>
            <a:pPr algn="ctr"/>
            <a:r>
              <a:rPr lang="en-US" sz="54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101600">
                    <a:schemeClr val="accent1">
                      <a:lumMod val="60000"/>
                      <a:lumOff val="40000"/>
                      <a:alpha val="6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  <a:reflection blurRad="6350" stA="50000" endA="300" endPos="50000" dist="29997" dir="5400000" sy="-100000" algn="bl" rotWithShape="0"/>
                </a:effectLst>
              </a:rPr>
              <a:t>Nutritional Facts </a:t>
            </a:r>
          </a:p>
        </p:txBody>
      </p:sp>
    </p:spTree>
    <p:extLst>
      <p:ext uri="{BB962C8B-B14F-4D97-AF65-F5344CB8AC3E}">
        <p14:creationId xmlns:p14="http://schemas.microsoft.com/office/powerpoint/2010/main" val="1684798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338138"/>
            <a:ext cx="8229600" cy="1252537"/>
          </a:xfrm>
        </p:spPr>
        <p:txBody>
          <a:bodyPr/>
          <a:lstStyle/>
          <a:p>
            <a:pPr algn="r"/>
            <a:r>
              <a:rPr lang="en-US" b="1" dirty="0">
                <a:latin typeface="Arial Black" pitchFamily="34" charset="0"/>
              </a:rPr>
              <a:t>OUTPUT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2BA4A89-20B2-4FCF-B467-8562D9796D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241642"/>
              </p:ext>
            </p:extLst>
          </p:nvPr>
        </p:nvGraphicFramePr>
        <p:xfrm>
          <a:off x="76200" y="1295400"/>
          <a:ext cx="6615106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Bitmap Image" r:id="rId3" imgW="10615580" imgH="3169524" progId="Paint.Picture">
                  <p:embed/>
                </p:oleObj>
              </mc:Choice>
              <mc:Fallback>
                <p:oleObj name="Bitmap Image" r:id="rId3" imgW="10615580" imgH="3169524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295400"/>
                        <a:ext cx="6615106" cy="2384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0A5B02F-4592-448A-A32F-134D6D8F22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311624"/>
              </p:ext>
            </p:extLst>
          </p:nvPr>
        </p:nvGraphicFramePr>
        <p:xfrm>
          <a:off x="-28280" y="3945697"/>
          <a:ext cx="538627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Bitmap Image" r:id="rId5" imgW="9281964" imgH="3855238" progId="Paint.Picture">
                  <p:embed/>
                </p:oleObj>
              </mc:Choice>
              <mc:Fallback>
                <p:oleObj name="Bitmap Image" r:id="rId5" imgW="9281964" imgH="3855238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8280" y="3945697"/>
                        <a:ext cx="5386275" cy="2384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2C85C38-E4CA-46E6-8A13-0F3D90E2DB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082375"/>
              </p:ext>
            </p:extLst>
          </p:nvPr>
        </p:nvGraphicFramePr>
        <p:xfrm>
          <a:off x="5357995" y="3945697"/>
          <a:ext cx="3753734" cy="2746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Bitmap Image" r:id="rId7" imgW="6165114" imgH="3894157" progId="Paint.Picture">
                  <p:embed/>
                </p:oleObj>
              </mc:Choice>
              <mc:Fallback>
                <p:oleObj name="Bitmap Image" r:id="rId7" imgW="6165114" imgH="389415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995" y="3945697"/>
                        <a:ext cx="3753734" cy="27469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475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338138"/>
            <a:ext cx="8229600" cy="1252537"/>
          </a:xfrm>
        </p:spPr>
        <p:txBody>
          <a:bodyPr/>
          <a:lstStyle/>
          <a:p>
            <a:pPr algn="r"/>
            <a:r>
              <a:rPr lang="en-US" b="1" dirty="0">
                <a:latin typeface="Arial Black" pitchFamily="34" charset="0"/>
              </a:rPr>
              <a:t>OUTPUT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DC645D-3364-405C-AD7F-7E8E73F5E14A}"/>
              </a:ext>
            </a:extLst>
          </p:cNvPr>
          <p:cNvGrpSpPr/>
          <p:nvPr/>
        </p:nvGrpSpPr>
        <p:grpSpPr>
          <a:xfrm>
            <a:off x="5454649" y="1509315"/>
            <a:ext cx="3444875" cy="4481910"/>
            <a:chOff x="5454649" y="1509315"/>
            <a:chExt cx="3444875" cy="4481910"/>
          </a:xfrm>
        </p:grpSpPr>
        <p:graphicFrame>
          <p:nvGraphicFramePr>
            <p:cNvPr id="4" name="Object 3">
              <a:extLst>
                <a:ext uri="{FF2B5EF4-FFF2-40B4-BE49-F238E27FC236}">
                  <a16:creationId xmlns:a16="http://schemas.microsoft.com/office/drawing/2014/main" id="{940A3A2F-E547-4C08-95E3-E2E94FBD73F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4265291"/>
                </p:ext>
              </p:extLst>
            </p:nvPr>
          </p:nvGraphicFramePr>
          <p:xfrm>
            <a:off x="5454650" y="1509315"/>
            <a:ext cx="3336926" cy="25149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Bitmap Image" r:id="rId3" imgW="4823878" imgH="3635055" progId="Paint.Picture">
                    <p:embed/>
                  </p:oleObj>
                </mc:Choice>
                <mc:Fallback>
                  <p:oleObj name="Bitmap Image" r:id="rId3" imgW="4823878" imgH="3635055" progId="Paint.Picture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4650" y="1509315"/>
                          <a:ext cx="3336926" cy="251499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23DF4F95-E12C-4DD7-BD2D-02167AA2B43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6724822"/>
                </p:ext>
              </p:extLst>
            </p:nvPr>
          </p:nvGraphicFramePr>
          <p:xfrm>
            <a:off x="5454649" y="3962400"/>
            <a:ext cx="3444875" cy="2028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name="Bitmap Image" r:id="rId5" imgW="6690940" imgH="3429297" progId="Paint.Picture">
                    <p:embed/>
                  </p:oleObj>
                </mc:Choice>
                <mc:Fallback>
                  <p:oleObj name="Bitmap Image" r:id="rId5" imgW="6690940" imgH="3429297" progId="Paint.Picture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4649" y="3962400"/>
                          <a:ext cx="3444875" cy="2028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BA139C9-B5B7-4524-851D-C97C33CB3B59}"/>
              </a:ext>
            </a:extLst>
          </p:cNvPr>
          <p:cNvGrpSpPr/>
          <p:nvPr/>
        </p:nvGrpSpPr>
        <p:grpSpPr>
          <a:xfrm>
            <a:off x="127953" y="1466952"/>
            <a:ext cx="5326696" cy="4990896"/>
            <a:chOff x="1143000" y="105182"/>
            <a:chExt cx="6926897" cy="669503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8B5DFA7-0309-4B3A-B310-6E45A66804A6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0493" y="105182"/>
              <a:ext cx="4282122" cy="2334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172FB92-E580-4BBB-BD37-BAA3462ED119}"/>
                </a:ext>
              </a:extLst>
            </p:cNvPr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4298" y="2214245"/>
              <a:ext cx="3671570" cy="21564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C4629B6-F868-4365-AD7B-C236A49B74B7}"/>
                </a:ext>
              </a:extLst>
            </p:cNvPr>
            <p:cNvPicPr/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3250" y="141605"/>
              <a:ext cx="3206647" cy="21710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6631450-EC10-40BB-90BE-510D49C82B6A}"/>
                </a:ext>
              </a:extLst>
            </p:cNvPr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5380" y="2404745"/>
              <a:ext cx="2594322" cy="18618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25F1E18-2339-4428-8E81-6D9A0884C7AA}"/>
                </a:ext>
              </a:extLst>
            </p:cNvPr>
            <p:cNvPicPr/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4462780"/>
              <a:ext cx="6674802" cy="233743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0134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800" dirty="0"/>
              <a:t>The dataset has the following components for analysis: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500" b="1" dirty="0"/>
              <a:t>Applying the concepts of Exploratory Data Analysis.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500" b="1" dirty="0"/>
              <a:t>Trying to find out combos of the various categories with balanced calorie content.</a:t>
            </a:r>
            <a:endParaRPr lang="en-US" sz="1300" b="1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500" b="1" dirty="0"/>
              <a:t>Analyzing the sugar intake and guessing the chances of getting Diabetes via Bayes Theorem.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500" b="1" dirty="0"/>
              <a:t>Analysing the Sodium intake and guessing the chances of getting Thyroid via Bayes Theorem.</a:t>
            </a:r>
            <a:endParaRPr lang="en-US" sz="1300" b="1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500" b="1" dirty="0"/>
              <a:t>Analysing the protein requirements that can be provide by the food in the menu.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500" b="1" dirty="0"/>
              <a:t>Analysing other essential nutrients present in the menu items.</a:t>
            </a:r>
            <a:endParaRPr lang="en-US" sz="1300" b="1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500" b="1" dirty="0"/>
              <a:t>Plotting Scatter plot to find correlation between Carbohydrates and Cholesterol.</a:t>
            </a:r>
            <a:endParaRPr lang="en-US" sz="1300" b="1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500" b="1" dirty="0"/>
              <a:t>Using Hypothesis testing to try to get food items with safer carbohydrate intake.  </a:t>
            </a:r>
            <a:endParaRPr lang="en-US" sz="1300" b="1" dirty="0"/>
          </a:p>
          <a:p>
            <a:pPr lvl="2">
              <a:buFont typeface="Wingdings" panose="05000000000000000000" pitchFamily="2" charset="2"/>
              <a:buChar char="v"/>
            </a:pPr>
            <a:endParaRPr lang="en-US" sz="1300" dirty="0"/>
          </a:p>
          <a:p>
            <a:pPr marL="627063" lvl="2" indent="0">
              <a:buNone/>
            </a:pPr>
            <a:endParaRPr lang="en-US" sz="1300" dirty="0"/>
          </a:p>
          <a:p>
            <a:pPr lvl="2"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itchFamily="34" charset="0"/>
              </a:rPr>
              <a:t>PROBLEM ANALYSIS</a:t>
            </a:r>
          </a:p>
        </p:txBody>
      </p:sp>
    </p:spTree>
    <p:extLst>
      <p:ext uri="{BB962C8B-B14F-4D97-AF65-F5344CB8AC3E}">
        <p14:creationId xmlns:p14="http://schemas.microsoft.com/office/powerpoint/2010/main" val="147282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there are many statistics and probability concepts used: -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Calculation of mean and variance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Plotting different graphs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Plotting of PMF and CDF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Bayes Theorem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Hypothesis Testing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Modeling Distribution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Exploratory Data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itchFamily="34" charset="0"/>
              </a:rPr>
              <a:t>PROBLEM ANALYSIS</a:t>
            </a:r>
          </a:p>
        </p:txBody>
      </p:sp>
    </p:spTree>
    <p:extLst>
      <p:ext uri="{BB962C8B-B14F-4D97-AF65-F5344CB8AC3E}">
        <p14:creationId xmlns:p14="http://schemas.microsoft.com/office/powerpoint/2010/main" val="412209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590800"/>
            <a:ext cx="7408333" cy="34506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The dataset mainly focus on the nutritional value present in the menu items.</a:t>
            </a:r>
          </a:p>
          <a:p>
            <a:pPr lvl="2"/>
            <a:r>
              <a:rPr lang="en-US" dirty="0"/>
              <a:t>Applying EDA concepts:-</a:t>
            </a:r>
            <a:endParaRPr lang="en-US" sz="1200" dirty="0"/>
          </a:p>
          <a:p>
            <a:pPr lvl="4"/>
            <a:r>
              <a:rPr lang="en-US" dirty="0"/>
              <a:t>The dataset is first read using the pandas data frame and then validated and transformed.</a:t>
            </a:r>
            <a:endParaRPr lang="en-US" sz="800" dirty="0"/>
          </a:p>
          <a:p>
            <a:pPr lvl="4"/>
            <a:r>
              <a:rPr lang="en-US" dirty="0"/>
              <a:t>The data is checked for null values.</a:t>
            </a:r>
            <a:endParaRPr lang="en-US" sz="800" dirty="0"/>
          </a:p>
          <a:p>
            <a:pPr lvl="4"/>
            <a:r>
              <a:rPr lang="en-US" dirty="0"/>
              <a:t>The number of columns are calculated for ensuring no errors are present while importing the dataset.</a:t>
            </a:r>
            <a:endParaRPr lang="en-US" sz="800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itchFamily="34" charset="0"/>
              </a:rPr>
              <a:t>PROBLEM DESIGN</a:t>
            </a:r>
          </a:p>
        </p:txBody>
      </p:sp>
    </p:spTree>
    <p:extLst>
      <p:ext uri="{BB962C8B-B14F-4D97-AF65-F5344CB8AC3E}">
        <p14:creationId xmlns:p14="http://schemas.microsoft.com/office/powerpoint/2010/main" val="290134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590800"/>
            <a:ext cx="7408333" cy="3450696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Using different plots to </a:t>
            </a:r>
            <a:r>
              <a:rPr lang="en-US" dirty="0" err="1"/>
              <a:t>analyse</a:t>
            </a:r>
            <a:r>
              <a:rPr lang="en-US" dirty="0"/>
              <a:t> different aspects of the dataset:-</a:t>
            </a:r>
            <a:endParaRPr lang="en-US" sz="1600" dirty="0"/>
          </a:p>
          <a:p>
            <a:pPr lvl="3"/>
            <a:r>
              <a:rPr lang="en-US" dirty="0"/>
              <a:t>The </a:t>
            </a:r>
            <a:r>
              <a:rPr lang="en-US" dirty="0" err="1"/>
              <a:t>barplots</a:t>
            </a:r>
            <a:r>
              <a:rPr lang="en-US" dirty="0"/>
              <a:t> and scatter plots are used for determining components like Calories, </a:t>
            </a:r>
            <a:r>
              <a:rPr lang="en-US" dirty="0" err="1"/>
              <a:t>Iron,Vitamins,etc</a:t>
            </a:r>
            <a:r>
              <a:rPr lang="en-US" dirty="0"/>
              <a:t>.</a:t>
            </a:r>
            <a:endParaRPr lang="en-US" sz="1000" dirty="0"/>
          </a:p>
          <a:p>
            <a:pPr lvl="3"/>
            <a:r>
              <a:rPr lang="en-US" dirty="0"/>
              <a:t>The plots help in establishing correlation between nutrients and cholesterol level to different negative effects from positive ones.</a:t>
            </a:r>
            <a:endParaRPr lang="en-US" sz="1000" dirty="0"/>
          </a:p>
          <a:p>
            <a:pPr lvl="3"/>
            <a:r>
              <a:rPr lang="en-US" dirty="0"/>
              <a:t>The categories are </a:t>
            </a:r>
            <a:r>
              <a:rPr lang="en-US" dirty="0" err="1"/>
              <a:t>analysed</a:t>
            </a:r>
            <a:r>
              <a:rPr lang="en-US" dirty="0"/>
              <a:t> based on these nutrients for a better understanding of the nutritional value.</a:t>
            </a:r>
          </a:p>
          <a:p>
            <a:pPr lvl="0"/>
            <a:r>
              <a:rPr lang="en-US" dirty="0"/>
              <a:t>Plotting PMF and CDF graphs and modeling distributions:-</a:t>
            </a:r>
            <a:endParaRPr lang="en-US" sz="1600" dirty="0"/>
          </a:p>
          <a:p>
            <a:pPr lvl="3"/>
            <a:r>
              <a:rPr lang="en-US" dirty="0"/>
              <a:t>The PMF(Probability Mass Function) graphs are plotted in order to make the different nutrient values quantifiable and estimating their probabilities.</a:t>
            </a:r>
            <a:endParaRPr lang="en-US" sz="1000" dirty="0"/>
          </a:p>
          <a:p>
            <a:pPr lvl="3"/>
            <a:r>
              <a:rPr lang="en-US" dirty="0"/>
              <a:t>The CDF(Cumulative Distribution Function) graph helps in differentiating the regions of high probabilities from that of lower probabilities.</a:t>
            </a:r>
          </a:p>
          <a:p>
            <a:pPr lvl="3"/>
            <a:r>
              <a:rPr lang="en-US" dirty="0"/>
              <a:t>Modeling distributions helps in identifying the </a:t>
            </a:r>
            <a:r>
              <a:rPr lang="en-US" dirty="0" err="1"/>
              <a:t>coreect</a:t>
            </a:r>
            <a:r>
              <a:rPr lang="en-US" dirty="0"/>
              <a:t> form of distribution required for the data(Normal, Exponential, Lognormal, etc.).</a:t>
            </a:r>
          </a:p>
          <a:p>
            <a:pPr lvl="3"/>
            <a:endParaRPr lang="en-US" sz="1000" dirty="0"/>
          </a:p>
          <a:p>
            <a:pPr lvl="3"/>
            <a:endParaRPr lang="en-US" sz="1000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itchFamily="34" charset="0"/>
              </a:rPr>
              <a:t>PROBLEM DESIGN</a:t>
            </a:r>
          </a:p>
        </p:txBody>
      </p:sp>
    </p:spTree>
    <p:extLst>
      <p:ext uri="{BB962C8B-B14F-4D97-AF65-F5344CB8AC3E}">
        <p14:creationId xmlns:p14="http://schemas.microsoft.com/office/powerpoint/2010/main" val="327152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590800"/>
            <a:ext cx="7408333" cy="3450696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Applying Bayes Theorem: -</a:t>
            </a:r>
            <a:endParaRPr lang="en-US" sz="1600" dirty="0"/>
          </a:p>
          <a:p>
            <a:pPr lvl="1"/>
            <a:r>
              <a:rPr lang="en-US" dirty="0"/>
              <a:t>In the imported data set Bayes Theorem is used for determining the chances of catching any severe disease like diabetes and thyroid.</a:t>
            </a:r>
            <a:endParaRPr lang="en-US" sz="1400" dirty="0"/>
          </a:p>
          <a:p>
            <a:pPr lvl="1"/>
            <a:r>
              <a:rPr lang="en-US" dirty="0"/>
              <a:t>The Sodium and sugar intake of the different menu items are calculated and then compared with the facts gathered which finally gives us a probability of getting diagnosed with them due to the fast food consumption.</a:t>
            </a:r>
            <a:endParaRPr lang="en-US" sz="1400" dirty="0"/>
          </a:p>
          <a:p>
            <a:pPr lvl="0"/>
            <a:r>
              <a:rPr lang="en-US" dirty="0"/>
              <a:t>Using Hypothesis Testing: -</a:t>
            </a:r>
            <a:endParaRPr lang="en-US" sz="1600" dirty="0"/>
          </a:p>
          <a:p>
            <a:pPr lvl="1"/>
            <a:r>
              <a:rPr lang="en-US" dirty="0"/>
              <a:t>Hypothesis testing is used for trying to determine some safer consumption options in the McDonalds menu.</a:t>
            </a:r>
            <a:endParaRPr lang="en-US" sz="1400" dirty="0"/>
          </a:p>
          <a:p>
            <a:pPr lvl="1"/>
            <a:r>
              <a:rPr lang="en-US" dirty="0"/>
              <a:t>A random sample selected from the population is </a:t>
            </a:r>
            <a:r>
              <a:rPr lang="en-US" dirty="0" err="1"/>
              <a:t>analysed</a:t>
            </a:r>
            <a:r>
              <a:rPr lang="en-US" dirty="0"/>
              <a:t> based on the facts gathered and using Z score as a medium to prove the hypothesis formed.</a:t>
            </a:r>
            <a:endParaRPr lang="en-US" sz="1400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itchFamily="34" charset="0"/>
              </a:rPr>
              <a:t>PROBLEM DESIGN</a:t>
            </a:r>
          </a:p>
        </p:txBody>
      </p:sp>
    </p:spTree>
    <p:extLst>
      <p:ext uri="{BB962C8B-B14F-4D97-AF65-F5344CB8AC3E}">
        <p14:creationId xmlns:p14="http://schemas.microsoft.com/office/powerpoint/2010/main" val="166220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b="1" dirty="0"/>
              <a:t>There are various functional requirements for the program:</a:t>
            </a:r>
          </a:p>
          <a:p>
            <a:pPr lvl="1"/>
            <a:r>
              <a:rPr lang="en-US" dirty="0"/>
              <a:t>The program is constructed in </a:t>
            </a:r>
            <a:r>
              <a:rPr lang="en-US" b="1" dirty="0"/>
              <a:t>Python 3 </a:t>
            </a:r>
            <a:r>
              <a:rPr lang="en-US" dirty="0"/>
              <a:t>and uses various libraries in order to execute data visualization and helps in building the data frames. The libraries used for this purpose are:</a:t>
            </a:r>
            <a:endParaRPr lang="en-US" sz="1400" dirty="0"/>
          </a:p>
          <a:p>
            <a:pPr lvl="2"/>
            <a:r>
              <a:rPr lang="en-US" b="1" dirty="0"/>
              <a:t>Matplotlib</a:t>
            </a:r>
            <a:endParaRPr lang="en-US" sz="1200" dirty="0"/>
          </a:p>
          <a:p>
            <a:pPr lvl="2"/>
            <a:r>
              <a:rPr lang="en-US" b="1" dirty="0" err="1"/>
              <a:t>Numpy</a:t>
            </a:r>
            <a:endParaRPr lang="en-US" sz="1200" dirty="0"/>
          </a:p>
          <a:p>
            <a:pPr lvl="2"/>
            <a:r>
              <a:rPr lang="en-US" b="1" dirty="0"/>
              <a:t>Pandas</a:t>
            </a:r>
            <a:endParaRPr lang="en-US" sz="1200" dirty="0"/>
          </a:p>
          <a:p>
            <a:pPr lvl="2"/>
            <a:r>
              <a:rPr lang="en-US" b="1" dirty="0"/>
              <a:t>Seaborn</a:t>
            </a:r>
            <a:endParaRPr lang="en-US" sz="1200" dirty="0"/>
          </a:p>
          <a:p>
            <a:pPr lvl="1"/>
            <a:r>
              <a:rPr lang="en-US" dirty="0"/>
              <a:t>The </a:t>
            </a:r>
            <a:r>
              <a:rPr lang="en-US" b="1" dirty="0" err="1"/>
              <a:t>Thinkplot</a:t>
            </a:r>
            <a:r>
              <a:rPr lang="en-US" b="1" dirty="0"/>
              <a:t> and Thinkstats2 libraries </a:t>
            </a:r>
            <a:r>
              <a:rPr lang="en-US" dirty="0"/>
              <a:t> provided the desired functions for plotting the PMF and CDF graphs.</a:t>
            </a:r>
            <a:endParaRPr lang="en-US" sz="1400" dirty="0"/>
          </a:p>
          <a:p>
            <a:pPr lvl="1"/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 err="1"/>
              <a:t>sklearn.utils</a:t>
            </a:r>
            <a:r>
              <a:rPr lang="en-US" b="1" dirty="0"/>
              <a:t> </a:t>
            </a:r>
            <a:r>
              <a:rPr lang="en-US" dirty="0"/>
              <a:t>library contains the </a:t>
            </a:r>
            <a:r>
              <a:rPr lang="en-US" b="1" dirty="0"/>
              <a:t>resample </a:t>
            </a:r>
            <a:r>
              <a:rPr lang="en-US" dirty="0"/>
              <a:t>to ensure that the selection bias is avoided and the values selected for the sample are random.</a:t>
            </a:r>
            <a:endParaRPr lang="en-US" sz="1400" dirty="0"/>
          </a:p>
          <a:p>
            <a:pPr lvl="1"/>
            <a:r>
              <a:rPr lang="en-US" dirty="0"/>
              <a:t>The </a:t>
            </a:r>
            <a:r>
              <a:rPr lang="en-US" b="1" dirty="0" err="1"/>
              <a:t>scipy</a:t>
            </a:r>
            <a:r>
              <a:rPr lang="en-US" b="1" dirty="0"/>
              <a:t> </a:t>
            </a:r>
            <a:r>
              <a:rPr lang="en-US" dirty="0"/>
              <a:t>library provided the modules for calculating the Z score.</a:t>
            </a:r>
            <a:endParaRPr lang="en-US" sz="1400" dirty="0"/>
          </a:p>
          <a:p>
            <a:pPr marL="627063" lvl="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 Black" pitchFamily="34" charset="0"/>
              </a:rPr>
              <a:t>PROGRAMMING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13367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2362200"/>
            <a:ext cx="7408333" cy="345069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The first step is importing the data using data frame via pandas library.</a:t>
            </a:r>
          </a:p>
          <a:p>
            <a:pPr lvl="0"/>
            <a:r>
              <a:rPr lang="en-US" dirty="0"/>
              <a:t>After importing the dataset, check if there is any error while importing by checking the head and tail of the data set.</a:t>
            </a:r>
          </a:p>
          <a:p>
            <a:pPr lvl="0"/>
            <a:r>
              <a:rPr lang="en-US" dirty="0"/>
              <a:t>Then check for null values and if any transformation is required in the dataset.</a:t>
            </a:r>
          </a:p>
          <a:p>
            <a:pPr lvl="0"/>
            <a:r>
              <a:rPr lang="en-US" dirty="0"/>
              <a:t>Finally begin with the analysis on different components of the data set.</a:t>
            </a:r>
          </a:p>
          <a:p>
            <a:pPr lvl="0"/>
            <a:r>
              <a:rPr lang="en-US" dirty="0" err="1"/>
              <a:t>Analyse</a:t>
            </a:r>
            <a:r>
              <a:rPr lang="en-US" dirty="0"/>
              <a:t> the calorie content of different categories via </a:t>
            </a:r>
            <a:r>
              <a:rPr lang="en-US" dirty="0" err="1"/>
              <a:t>barplot</a:t>
            </a:r>
            <a:r>
              <a:rPr lang="en-US" dirty="0"/>
              <a:t> and try to make different combinations.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itchFamily="34" charset="0"/>
              </a:rPr>
              <a:t>PROGRAM STEPS</a:t>
            </a:r>
          </a:p>
        </p:txBody>
      </p:sp>
    </p:spTree>
    <p:extLst>
      <p:ext uri="{BB962C8B-B14F-4D97-AF65-F5344CB8AC3E}">
        <p14:creationId xmlns:p14="http://schemas.microsoft.com/office/powerpoint/2010/main" val="120094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28800"/>
            <a:ext cx="7408333" cy="3450696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Then </a:t>
            </a:r>
            <a:r>
              <a:rPr lang="en-US" sz="2000" dirty="0" err="1"/>
              <a:t>analyse</a:t>
            </a:r>
            <a:r>
              <a:rPr lang="en-US" sz="2000" dirty="0"/>
              <a:t> the salt and sugar intake followed by the application of </a:t>
            </a:r>
            <a:r>
              <a:rPr lang="en-US" sz="2000" dirty="0" err="1"/>
              <a:t>bayes</a:t>
            </a:r>
            <a:r>
              <a:rPr lang="en-US" sz="2000" dirty="0"/>
              <a:t> theorem to guess the chances of catching Thyroid or diabetes.</a:t>
            </a:r>
          </a:p>
          <a:p>
            <a:pPr lvl="0"/>
            <a:r>
              <a:rPr lang="en-US" sz="2000" dirty="0"/>
              <a:t>The next analysis to be done on protein intake and how much requirement is the menu capable of fulfilling and </a:t>
            </a:r>
            <a:r>
              <a:rPr lang="en-US" sz="2000" dirty="0" err="1"/>
              <a:t>analyse</a:t>
            </a:r>
            <a:r>
              <a:rPr lang="en-US" sz="2000" dirty="0"/>
              <a:t> its distribution modeling.</a:t>
            </a:r>
          </a:p>
          <a:p>
            <a:pPr lvl="0"/>
            <a:r>
              <a:rPr lang="en-US" sz="2000" dirty="0"/>
              <a:t>Then comes analyzing the essential nutrients like the iron, vitamins, dietary fiber, etc.</a:t>
            </a:r>
          </a:p>
          <a:p>
            <a:pPr lvl="0"/>
            <a:r>
              <a:rPr lang="en-US" sz="2000" dirty="0"/>
              <a:t>Finally plot a scatter to </a:t>
            </a:r>
            <a:r>
              <a:rPr lang="en-US" sz="2000" dirty="0" err="1"/>
              <a:t>analyse</a:t>
            </a:r>
            <a:r>
              <a:rPr lang="en-US" sz="2000" dirty="0"/>
              <a:t> the correlation between the carbohydrates and cholesterol levels and verify your finding using hypothesis testing.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itchFamily="34" charset="0"/>
              </a:rPr>
              <a:t>PROGRAM STEPS</a:t>
            </a:r>
          </a:p>
        </p:txBody>
      </p:sp>
    </p:spTree>
    <p:extLst>
      <p:ext uri="{BB962C8B-B14F-4D97-AF65-F5344CB8AC3E}">
        <p14:creationId xmlns:p14="http://schemas.microsoft.com/office/powerpoint/2010/main" val="1865835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79</TotalTime>
  <Words>760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Black</vt:lpstr>
      <vt:lpstr>Candara</vt:lpstr>
      <vt:lpstr>Symbol</vt:lpstr>
      <vt:lpstr>Wingdings</vt:lpstr>
      <vt:lpstr>Waveform</vt:lpstr>
      <vt:lpstr>Bitmap Image</vt:lpstr>
      <vt:lpstr>PowerPoint Presentation</vt:lpstr>
      <vt:lpstr>PROBLEM ANALYSIS</vt:lpstr>
      <vt:lpstr>PROBLEM ANALYSIS</vt:lpstr>
      <vt:lpstr>PROBLEM DESIGN</vt:lpstr>
      <vt:lpstr>PROBLEM DESIGN</vt:lpstr>
      <vt:lpstr>PROBLEM DESIGN</vt:lpstr>
      <vt:lpstr>PROGRAMMING REQUIREMENTS</vt:lpstr>
      <vt:lpstr>PROGRAM STEPS</vt:lpstr>
      <vt:lpstr>PROGRAM STEPS</vt:lpstr>
      <vt:lpstr>OUTPUT</vt:lpstr>
      <vt:lpstr>OUTPUT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Lakshay Goyal</cp:lastModifiedBy>
  <cp:revision>15</cp:revision>
  <dcterms:created xsi:type="dcterms:W3CDTF">2019-09-04T20:19:28Z</dcterms:created>
  <dcterms:modified xsi:type="dcterms:W3CDTF">2020-08-10T13:15:44Z</dcterms:modified>
</cp:coreProperties>
</file>