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j2dhujwGsdruyXopPPyXtSXSDt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ue Graphic Double Line Title">
  <p:cSld name="2_Blue Graphic Double Line 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animal&#10;&#10;Description automatically generated" id="12" name="Google Shape;1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96"/>
            <a:ext cx="9144000" cy="51462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5"/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0">
                <a:srgbClr val="2C67FF">
                  <a:alpha val="0"/>
                </a:srgbClr>
              </a:gs>
              <a:gs pos="25000">
                <a:srgbClr val="2C67FF">
                  <a:alpha val="0"/>
                </a:srgbClr>
              </a:gs>
              <a:gs pos="58999">
                <a:srgbClr val="000063">
                  <a:alpha val="95686"/>
                </a:srgbClr>
              </a:gs>
              <a:gs pos="100000">
                <a:srgbClr val="000063">
                  <a:alpha val="95686"/>
                </a:srgbClr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19" y="382876"/>
            <a:ext cx="2624563" cy="55841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"/>
          <p:cNvSpPr txBox="1"/>
          <p:nvPr>
            <p:ph type="ctrTitle"/>
          </p:nvPr>
        </p:nvSpPr>
        <p:spPr>
          <a:xfrm>
            <a:off x="414163" y="1561267"/>
            <a:ext cx="834883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" name="Google Shape;16;p5"/>
          <p:cNvCxnSpPr/>
          <p:nvPr/>
        </p:nvCxnSpPr>
        <p:spPr>
          <a:xfrm rot="10800000">
            <a:off x="392897" y="3365738"/>
            <a:ext cx="216946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14163" y="2730312"/>
            <a:ext cx="8327698" cy="40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14163" y="3485244"/>
            <a:ext cx="8324523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Gradient Cover Single + Client Logo_Single" showMasterSp="0">
  <p:cSld name="Blue Gradient Cover Single + Client Logo_Single">
    <p:bg>
      <p:bgPr>
        <a:gradFill>
          <a:gsLst>
            <a:gs pos="0">
              <a:schemeClr val="accent3"/>
            </a:gs>
            <a:gs pos="66000">
              <a:schemeClr val="accent1"/>
            </a:gs>
            <a:gs pos="100000">
              <a:schemeClr val="accent1"/>
            </a:gs>
          </a:gsLst>
          <a:lin ang="13500000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57" y="382876"/>
            <a:ext cx="2624563" cy="55841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>
            <p:ph idx="2" type="pic"/>
          </p:nvPr>
        </p:nvSpPr>
        <p:spPr>
          <a:xfrm>
            <a:off x="3514013" y="306715"/>
            <a:ext cx="2777457" cy="614363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414163" y="1838266"/>
            <a:ext cx="83488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14"/>
          <p:cNvCxnSpPr/>
          <p:nvPr/>
        </p:nvCxnSpPr>
        <p:spPr>
          <a:xfrm rot="10800000">
            <a:off x="392897" y="3087443"/>
            <a:ext cx="216946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14163" y="2452017"/>
            <a:ext cx="8327698" cy="40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3" type="body"/>
          </p:nvPr>
        </p:nvSpPr>
        <p:spPr>
          <a:xfrm>
            <a:off x="414163" y="3206949"/>
            <a:ext cx="8324523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Gradient Cover Double + Client Logo_Double" showMasterSp="0">
  <p:cSld name="Blue Gradient Cover Double + Client Logo_Double">
    <p:bg>
      <p:bgPr>
        <a:gradFill>
          <a:gsLst>
            <a:gs pos="0">
              <a:schemeClr val="accent3"/>
            </a:gs>
            <a:gs pos="66000">
              <a:schemeClr val="accent1"/>
            </a:gs>
            <a:gs pos="100000">
              <a:schemeClr val="accent1"/>
            </a:gs>
          </a:gsLst>
          <a:lin ang="135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57" y="382876"/>
            <a:ext cx="2624563" cy="55841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>
            <p:ph idx="2" type="pic"/>
          </p:nvPr>
        </p:nvSpPr>
        <p:spPr>
          <a:xfrm>
            <a:off x="3514013" y="306715"/>
            <a:ext cx="2777457" cy="614363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5"/>
          <p:cNvSpPr txBox="1"/>
          <p:nvPr>
            <p:ph type="ctrTitle"/>
          </p:nvPr>
        </p:nvSpPr>
        <p:spPr>
          <a:xfrm>
            <a:off x="414163" y="1561267"/>
            <a:ext cx="834883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 rot="10800000">
            <a:off x="392897" y="3365738"/>
            <a:ext cx="216946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14163" y="2730312"/>
            <a:ext cx="8327698" cy="40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3" type="body"/>
          </p:nvPr>
        </p:nvSpPr>
        <p:spPr>
          <a:xfrm>
            <a:off x="414163" y="3485244"/>
            <a:ext cx="8324523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5000">
                <a:schemeClr val="accent1"/>
              </a:gs>
              <a:gs pos="100000">
                <a:schemeClr val="accent1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384048" y="274321"/>
            <a:ext cx="8378952" cy="621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385100" y="4759541"/>
            <a:ext cx="228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4300" y="4751509"/>
            <a:ext cx="1029775" cy="22101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5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in Layout_White Background">
  <p:cSld name="1_Main Layout_White Backgroun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84048" y="274321"/>
            <a:ext cx="8417052" cy="621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81000" y="1162050"/>
            <a:ext cx="8417052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385100" y="4759541"/>
            <a:ext cx="228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Column Layout">
  <p:cSld name="1_2 Column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84048" y="274321"/>
            <a:ext cx="8417052" cy="621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385100" y="4759541"/>
            <a:ext cx="228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84048" y="1162050"/>
            <a:ext cx="4030790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97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75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–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Char char="–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733286" y="1162050"/>
            <a:ext cx="4030790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97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75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–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5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Char char="–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3 Column Layout">
  <p:cSld name="1_3 Column Layou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84048" y="274321"/>
            <a:ext cx="8417052" cy="621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385100" y="4759541"/>
            <a:ext cx="228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84048" y="1162050"/>
            <a:ext cx="2688336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3232404" y="1162050"/>
            <a:ext cx="2688336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3" type="body"/>
          </p:nvPr>
        </p:nvSpPr>
        <p:spPr>
          <a:xfrm>
            <a:off x="6080760" y="1162050"/>
            <a:ext cx="2688336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1">
  <p:cSld name="Divider Slide 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" y="0"/>
            <a:ext cx="914371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4300" y="4693634"/>
            <a:ext cx="1029775" cy="22101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type="ctrTitle"/>
          </p:nvPr>
        </p:nvSpPr>
        <p:spPr>
          <a:xfrm>
            <a:off x="821799" y="1709543"/>
            <a:ext cx="673100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0" name="Google Shape;130;p20"/>
          <p:cNvCxnSpPr/>
          <p:nvPr/>
        </p:nvCxnSpPr>
        <p:spPr>
          <a:xfrm>
            <a:off x="821799" y="1507618"/>
            <a:ext cx="6720840" cy="0"/>
          </a:xfrm>
          <a:prstGeom prst="straightConnector1">
            <a:avLst/>
          </a:prstGeom>
          <a:noFill/>
          <a:ln cap="flat" cmpd="sng" w="9525">
            <a:solidFill>
              <a:srgbClr val="2D66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3">
  <p:cSld name="Divider Slide 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animal, bed, computer, sitting&#10;&#10;Description automatically generated" id="132" name="Google Shape;13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4300" y="4693634"/>
            <a:ext cx="1029775" cy="2210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type="ctrTitle"/>
          </p:nvPr>
        </p:nvSpPr>
        <p:spPr>
          <a:xfrm>
            <a:off x="821799" y="1709543"/>
            <a:ext cx="673100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5" name="Google Shape;135;p21"/>
          <p:cNvCxnSpPr/>
          <p:nvPr/>
        </p:nvCxnSpPr>
        <p:spPr>
          <a:xfrm>
            <a:off x="821799" y="1507618"/>
            <a:ext cx="6720840" cy="0"/>
          </a:xfrm>
          <a:prstGeom prst="straightConnector1">
            <a:avLst/>
          </a:prstGeom>
          <a:noFill/>
          <a:ln cap="flat" cmpd="sng" w="9525">
            <a:solidFill>
              <a:srgbClr val="2D66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Slide 1">
  <p:cSld name="1_Divider Slide 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821799" y="1709543"/>
            <a:ext cx="673100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b="0" i="0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8" name="Google Shape;138;p22"/>
          <p:cNvCxnSpPr/>
          <p:nvPr/>
        </p:nvCxnSpPr>
        <p:spPr>
          <a:xfrm>
            <a:off x="821799" y="1507618"/>
            <a:ext cx="6720840" cy="0"/>
          </a:xfrm>
          <a:prstGeom prst="straightConnector1">
            <a:avLst/>
          </a:prstGeom>
          <a:noFill/>
          <a:ln cap="flat" cmpd="sng" w="9525">
            <a:solidFill>
              <a:srgbClr val="2D66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>
            <a:off x="821799" y="1507618"/>
            <a:ext cx="6720840" cy="0"/>
          </a:xfrm>
          <a:prstGeom prst="straightConnector1">
            <a:avLst/>
          </a:prstGeom>
          <a:noFill/>
          <a:ln cap="flat" cmpd="sng" w="9525">
            <a:solidFill>
              <a:srgbClr val="2D66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22"/>
          <p:cNvCxnSpPr/>
          <p:nvPr/>
        </p:nvCxnSpPr>
        <p:spPr>
          <a:xfrm>
            <a:off x="821799" y="1507618"/>
            <a:ext cx="6720840" cy="0"/>
          </a:xfrm>
          <a:prstGeom prst="straightConnector1">
            <a:avLst/>
          </a:prstGeom>
          <a:noFill/>
          <a:ln cap="flat" cmpd="sng" w="9525">
            <a:solidFill>
              <a:srgbClr val="2D66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4">
  <p:cSld name="Divider Slide 4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4300" y="4693634"/>
            <a:ext cx="1029775" cy="22101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type="ctrTitle"/>
          </p:nvPr>
        </p:nvSpPr>
        <p:spPr>
          <a:xfrm>
            <a:off x="821799" y="1709543"/>
            <a:ext cx="673100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5" name="Google Shape;145;p23"/>
          <p:cNvCxnSpPr/>
          <p:nvPr/>
        </p:nvCxnSpPr>
        <p:spPr>
          <a:xfrm>
            <a:off x="821799" y="1507618"/>
            <a:ext cx="6720840" cy="0"/>
          </a:xfrm>
          <a:prstGeom prst="straightConnector1">
            <a:avLst/>
          </a:prstGeom>
          <a:noFill/>
          <a:ln cap="flat" cmpd="sng" w="9525">
            <a:solidFill>
              <a:srgbClr val="2D66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822960" y="1543050"/>
            <a:ext cx="3479802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80"/>
              <a:buNone/>
              <a:defRPr b="1"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822960" y="2218706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3" type="body"/>
          </p:nvPr>
        </p:nvSpPr>
        <p:spPr>
          <a:xfrm>
            <a:off x="4886958" y="1543050"/>
            <a:ext cx="3479802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80"/>
              <a:buNone/>
              <a:defRPr b="1" sz="1200"/>
            </a:lvl9pPr>
          </a:lstStyle>
          <a:p/>
        </p:txBody>
      </p:sp>
      <p:sp>
        <p:nvSpPr>
          <p:cNvPr id="25" name="Google Shape;25;p6"/>
          <p:cNvSpPr txBox="1"/>
          <p:nvPr>
            <p:ph idx="4" type="body"/>
          </p:nvPr>
        </p:nvSpPr>
        <p:spPr>
          <a:xfrm>
            <a:off x="4886958" y="2218705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385100" y="4759541"/>
            <a:ext cx="228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Background 1">
  <p:cSld name="Tech Background 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" y="0"/>
            <a:ext cx="914371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704088" y="850392"/>
            <a:ext cx="7726680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Background 3">
  <p:cSld name="Tech Background 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animal, bed, computer, sitting&#10;&#10;Description automatically generated" id="152" name="Google Shape;15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5"/>
            <a:ext cx="9144000" cy="514251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704088" y="850392"/>
            <a:ext cx="7726680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showMasterSp="0">
  <p:cSld name="Blank Slid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704088" y="850392"/>
            <a:ext cx="7726680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2A1"/>
              </a:buClr>
              <a:buSzPts val="4400"/>
              <a:buNone/>
              <a:defRPr sz="4400">
                <a:solidFill>
                  <a:srgbClr val="0032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Slide">
  <p:cSld name="1_Agenda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5000">
                <a:schemeClr val="accent1"/>
              </a:gs>
              <a:gs pos="100000">
                <a:schemeClr val="accent1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384048" y="274321"/>
            <a:ext cx="8378952" cy="621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1" type="ftr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385100" y="4759541"/>
            <a:ext cx="228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4300" y="4751509"/>
            <a:ext cx="1029775" cy="22101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5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showMasterSp="0">
  <p:cSld name="Thank You">
    <p:bg>
      <p:bgPr>
        <a:gradFill>
          <a:gsLst>
            <a:gs pos="0">
              <a:schemeClr val="accent3"/>
            </a:gs>
            <a:gs pos="65000">
              <a:schemeClr val="accent1"/>
            </a:gs>
            <a:gs pos="100000">
              <a:schemeClr val="accent1"/>
            </a:gs>
          </a:gsLst>
          <a:lin ang="1350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8551" y="4351664"/>
            <a:ext cx="2024449" cy="43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91633" y="2704549"/>
            <a:ext cx="8207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2" type="body"/>
          </p:nvPr>
        </p:nvSpPr>
        <p:spPr>
          <a:xfrm>
            <a:off x="391633" y="3147679"/>
            <a:ext cx="8207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0" sz="18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type="ctrTitle"/>
          </p:nvPr>
        </p:nvSpPr>
        <p:spPr>
          <a:xfrm>
            <a:off x="391633" y="1665888"/>
            <a:ext cx="40697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b="0" i="0" sz="6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8" name="Google Shape;168;p28"/>
          <p:cNvCxnSpPr/>
          <p:nvPr/>
        </p:nvCxnSpPr>
        <p:spPr>
          <a:xfrm>
            <a:off x="391633" y="2543316"/>
            <a:ext cx="6720840" cy="0"/>
          </a:xfrm>
          <a:prstGeom prst="straightConnector1">
            <a:avLst/>
          </a:prstGeom>
          <a:noFill/>
          <a:ln cap="flat" cmpd="sng" w="9525">
            <a:solidFill>
              <a:srgbClr val="2D66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+ Partner Logo" showMasterSp="0">
  <p:cSld name="Thank You Slide + Partner Logo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/>
          <p:nvPr>
            <p:ph idx="2" type="pic"/>
          </p:nvPr>
        </p:nvSpPr>
        <p:spPr>
          <a:xfrm>
            <a:off x="6950877" y="4212509"/>
            <a:ext cx="1812123" cy="614672"/>
          </a:xfrm>
          <a:prstGeom prst="rect">
            <a:avLst/>
          </a:prstGeom>
          <a:noFill/>
          <a:ln>
            <a:noFill/>
          </a:ln>
        </p:spPr>
      </p:sp>
      <p:pic>
        <p:nvPicPr>
          <p:cNvPr descr="A close up of a sign&#10;&#10;Description automatically generated" id="171" name="Google Shape;17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69237" y="4114800"/>
            <a:ext cx="2509524" cy="90846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91633" y="2704549"/>
            <a:ext cx="8207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0" sz="2400">
                <a:solidFill>
                  <a:schemeClr val="accent2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3" type="body"/>
          </p:nvPr>
        </p:nvSpPr>
        <p:spPr>
          <a:xfrm>
            <a:off x="391633" y="3147679"/>
            <a:ext cx="8207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0" sz="18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type="ctrTitle"/>
          </p:nvPr>
        </p:nvSpPr>
        <p:spPr>
          <a:xfrm>
            <a:off x="391633" y="1665888"/>
            <a:ext cx="40697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None/>
              <a:defRPr b="0" i="0" sz="6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5" name="Google Shape;175;p29"/>
          <p:cNvCxnSpPr/>
          <p:nvPr/>
        </p:nvCxnSpPr>
        <p:spPr>
          <a:xfrm>
            <a:off x="391633" y="2543316"/>
            <a:ext cx="6720840" cy="0"/>
          </a:xfrm>
          <a:prstGeom prst="straightConnector1">
            <a:avLst/>
          </a:prstGeom>
          <a:noFill/>
          <a:ln cap="flat" cmpd="sng" w="9525">
            <a:solidFill>
              <a:srgbClr val="2D66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Background 4">
  <p:cSld name="Tech Background 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28" y="0"/>
            <a:ext cx="91604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Gradient Background" showMasterSp="0">
  <p:cSld name="Blue Gradient Background">
    <p:bg>
      <p:bgPr>
        <a:gradFill>
          <a:gsLst>
            <a:gs pos="0">
              <a:schemeClr val="accent3"/>
            </a:gs>
            <a:gs pos="65000">
              <a:schemeClr val="accent1"/>
            </a:gs>
            <a:gs pos="100000">
              <a:schemeClr val="accent1"/>
            </a:gs>
          </a:gsLst>
          <a:lin ang="13500000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over + Client Logo_Single" showMasterSp="0">
  <p:cSld name="White Cover + Client Logo_Sing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80" name="Google Shape;18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956" y="79601"/>
            <a:ext cx="3237409" cy="117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>
            <p:ph type="ctrTitle"/>
          </p:nvPr>
        </p:nvSpPr>
        <p:spPr>
          <a:xfrm>
            <a:off x="414163" y="1838266"/>
            <a:ext cx="83488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1" i="0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2" name="Google Shape;182;p32"/>
          <p:cNvCxnSpPr/>
          <p:nvPr/>
        </p:nvCxnSpPr>
        <p:spPr>
          <a:xfrm rot="10800000">
            <a:off x="392897" y="3087443"/>
            <a:ext cx="216946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14163" y="2452017"/>
            <a:ext cx="8327698" cy="40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84" name="Google Shape;184;p32"/>
          <p:cNvSpPr txBox="1"/>
          <p:nvPr>
            <p:ph idx="2" type="body"/>
          </p:nvPr>
        </p:nvSpPr>
        <p:spPr>
          <a:xfrm>
            <a:off x="414163" y="3206949"/>
            <a:ext cx="8324523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85" name="Google Shape;185;p32"/>
          <p:cNvSpPr txBox="1"/>
          <p:nvPr>
            <p:ph idx="11" type="ftr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 showMasterSp="0">
  <p:cSld name="1_Thank You">
    <p:bg>
      <p:bgPr>
        <a:gradFill>
          <a:gsLst>
            <a:gs pos="0">
              <a:schemeClr val="accent3"/>
            </a:gs>
            <a:gs pos="65000">
              <a:schemeClr val="accent1"/>
            </a:gs>
            <a:gs pos="100000">
              <a:schemeClr val="accent1"/>
            </a:gs>
          </a:gsLst>
          <a:lin ang="13500000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0377" y="4353665"/>
            <a:ext cx="2024449" cy="43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91633" y="2704549"/>
            <a:ext cx="8207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391633" y="3147679"/>
            <a:ext cx="8207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0" sz="18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90" name="Google Shape;190;p33"/>
          <p:cNvSpPr txBox="1"/>
          <p:nvPr>
            <p:ph type="ctrTitle"/>
          </p:nvPr>
        </p:nvSpPr>
        <p:spPr>
          <a:xfrm>
            <a:off x="391633" y="1665888"/>
            <a:ext cx="40697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b="0" i="0" sz="6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1" name="Google Shape;191;p33"/>
          <p:cNvCxnSpPr/>
          <p:nvPr/>
        </p:nvCxnSpPr>
        <p:spPr>
          <a:xfrm>
            <a:off x="391633" y="2543316"/>
            <a:ext cx="6720840" cy="0"/>
          </a:xfrm>
          <a:prstGeom prst="straightConnector1">
            <a:avLst/>
          </a:prstGeom>
          <a:noFill/>
          <a:ln cap="flat" cmpd="sng" w="9525">
            <a:solidFill>
              <a:srgbClr val="2D66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33"/>
          <p:cNvSpPr/>
          <p:nvPr>
            <p:ph idx="3" type="pic"/>
          </p:nvPr>
        </p:nvSpPr>
        <p:spPr>
          <a:xfrm>
            <a:off x="6950877" y="4212509"/>
            <a:ext cx="1812123" cy="61467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showMasterSp="0">
  <p:cSld name="Cover Slide">
    <p:bg>
      <p:bgPr>
        <a:gradFill>
          <a:gsLst>
            <a:gs pos="0">
              <a:schemeClr val="accent3"/>
            </a:gs>
            <a:gs pos="66000">
              <a:schemeClr val="accent1"/>
            </a:gs>
            <a:gs pos="100000">
              <a:schemeClr val="accent1"/>
            </a:gs>
          </a:gsLst>
          <a:lin ang="135000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414163" y="1561267"/>
            <a:ext cx="834883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7"/>
          <p:cNvCxnSpPr/>
          <p:nvPr/>
        </p:nvCxnSpPr>
        <p:spPr>
          <a:xfrm rot="10800000">
            <a:off x="392897" y="3365738"/>
            <a:ext cx="216946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14163" y="2730312"/>
            <a:ext cx="8327698" cy="40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14163" y="3485244"/>
            <a:ext cx="8324523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119" y="382876"/>
            <a:ext cx="2624563" cy="55841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+ White BG" showMasterSp="0">
  <p:cSld name="Thank You + White BG"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91633" y="2704549"/>
            <a:ext cx="8207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0" sz="2400">
                <a:solidFill>
                  <a:schemeClr val="accent2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95" name="Google Shape;195;p34"/>
          <p:cNvSpPr txBox="1"/>
          <p:nvPr>
            <p:ph idx="2" type="body"/>
          </p:nvPr>
        </p:nvSpPr>
        <p:spPr>
          <a:xfrm>
            <a:off x="391633" y="3147679"/>
            <a:ext cx="8207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0" sz="18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196" name="Google Shape;196;p34"/>
          <p:cNvSpPr txBox="1"/>
          <p:nvPr>
            <p:ph type="ctrTitle"/>
          </p:nvPr>
        </p:nvSpPr>
        <p:spPr>
          <a:xfrm>
            <a:off x="391633" y="1665888"/>
            <a:ext cx="40697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None/>
              <a:defRPr b="0" i="0" sz="6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7" name="Google Shape;197;p34"/>
          <p:cNvCxnSpPr/>
          <p:nvPr/>
        </p:nvCxnSpPr>
        <p:spPr>
          <a:xfrm>
            <a:off x="391633" y="2543316"/>
            <a:ext cx="6720840" cy="0"/>
          </a:xfrm>
          <a:prstGeom prst="straightConnector1">
            <a:avLst/>
          </a:prstGeom>
          <a:noFill/>
          <a:ln cap="flat" cmpd="sng" w="9525">
            <a:solidFill>
              <a:srgbClr val="2D66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198" name="Google Shape;19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1441" y="4114800"/>
            <a:ext cx="2509524" cy="90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>
  <p:cSld name="Header 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White Cover + Client Logo_Single" showMasterSp="0">
  <p:cSld name="2_White Cover + Client Logo_Sing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956" y="79601"/>
            <a:ext cx="3237409" cy="117196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/>
          <p:nvPr>
            <p:ph idx="2" type="pic"/>
          </p:nvPr>
        </p:nvSpPr>
        <p:spPr>
          <a:xfrm>
            <a:off x="3514013" y="306715"/>
            <a:ext cx="2777457" cy="614363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8"/>
          <p:cNvSpPr txBox="1"/>
          <p:nvPr>
            <p:ph type="ctrTitle"/>
          </p:nvPr>
        </p:nvSpPr>
        <p:spPr>
          <a:xfrm>
            <a:off x="414163" y="1838266"/>
            <a:ext cx="83488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1" i="0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8"/>
          <p:cNvCxnSpPr/>
          <p:nvPr/>
        </p:nvCxnSpPr>
        <p:spPr>
          <a:xfrm rot="10800000">
            <a:off x="392897" y="3087443"/>
            <a:ext cx="216946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14163" y="2452017"/>
            <a:ext cx="8327698" cy="40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414163" y="3206949"/>
            <a:ext cx="8324523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peed Graphic Single Line Title">
  <p:cSld name="Blue Speed Graphic Single Line 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19" y="382876"/>
            <a:ext cx="2624563" cy="55841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ctrTitle"/>
          </p:nvPr>
        </p:nvSpPr>
        <p:spPr>
          <a:xfrm>
            <a:off x="414163" y="1838266"/>
            <a:ext cx="83488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 rot="10800000">
            <a:off x="392897" y="3087443"/>
            <a:ext cx="216946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14163" y="2452017"/>
            <a:ext cx="8327698" cy="40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14163" y="3206949"/>
            <a:ext cx="8324523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Gradient Double Line Title" showMasterSp="0">
  <p:cSld name="Blue Gradient Double Line Title">
    <p:bg>
      <p:bgPr>
        <a:gradFill>
          <a:gsLst>
            <a:gs pos="0">
              <a:schemeClr val="accent3"/>
            </a:gs>
            <a:gs pos="66000">
              <a:schemeClr val="accent1"/>
            </a:gs>
            <a:gs pos="100000">
              <a:schemeClr val="accent1"/>
            </a:gs>
          </a:gsLst>
          <a:lin ang="135000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ctrTitle"/>
          </p:nvPr>
        </p:nvSpPr>
        <p:spPr>
          <a:xfrm>
            <a:off x="414163" y="1561267"/>
            <a:ext cx="834883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4" name="Google Shape;54;p10"/>
          <p:cNvCxnSpPr/>
          <p:nvPr/>
        </p:nvCxnSpPr>
        <p:spPr>
          <a:xfrm rot="10800000">
            <a:off x="392897" y="3365738"/>
            <a:ext cx="216946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414163" y="2730312"/>
            <a:ext cx="8327698" cy="40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14163" y="3485244"/>
            <a:ext cx="8324523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119" y="382876"/>
            <a:ext cx="2624563" cy="55841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Graphic Double Line Title">
  <p:cSld name="Blue Graphic Double Line 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animal&#10;&#10;Description automatically generated" id="60" name="Google Shape;6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96"/>
            <a:ext cx="9144000" cy="514629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C67FF">
                  <a:alpha val="0"/>
                </a:srgbClr>
              </a:gs>
              <a:gs pos="25000">
                <a:srgbClr val="2C67FF">
                  <a:alpha val="0"/>
                </a:srgbClr>
              </a:gs>
              <a:gs pos="58999">
                <a:srgbClr val="000063">
                  <a:alpha val="95686"/>
                </a:srgbClr>
              </a:gs>
              <a:gs pos="100000">
                <a:srgbClr val="000063">
                  <a:alpha val="95686"/>
                </a:srgbClr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19" y="382876"/>
            <a:ext cx="2624563" cy="5584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>
            <p:ph type="ctrTitle"/>
          </p:nvPr>
        </p:nvSpPr>
        <p:spPr>
          <a:xfrm>
            <a:off x="414163" y="1561267"/>
            <a:ext cx="834883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11"/>
          <p:cNvCxnSpPr/>
          <p:nvPr/>
        </p:nvCxnSpPr>
        <p:spPr>
          <a:xfrm rot="10800000">
            <a:off x="392897" y="3365738"/>
            <a:ext cx="216946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414163" y="2730312"/>
            <a:ext cx="8327698" cy="40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414163" y="3485244"/>
            <a:ext cx="8324523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peed Graphic Double Line Title">
  <p:cSld name="Blue Speed Graphic Double Line 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19" y="382876"/>
            <a:ext cx="2624563" cy="55841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>
            <p:ph type="ctrTitle"/>
          </p:nvPr>
        </p:nvSpPr>
        <p:spPr>
          <a:xfrm>
            <a:off x="414163" y="1561267"/>
            <a:ext cx="834883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2" name="Google Shape;72;p12"/>
          <p:cNvCxnSpPr/>
          <p:nvPr/>
        </p:nvCxnSpPr>
        <p:spPr>
          <a:xfrm rot="10800000">
            <a:off x="392897" y="3365738"/>
            <a:ext cx="216946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414163" y="2730312"/>
            <a:ext cx="8327698" cy="40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2" type="body"/>
          </p:nvPr>
        </p:nvSpPr>
        <p:spPr>
          <a:xfrm>
            <a:off x="414163" y="3485244"/>
            <a:ext cx="8324523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White Cover + Client Logo_Double Line" showMasterSp="0">
  <p:cSld name="1_White Cover + Client Logo_Double Lin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3"/>
          <p:cNvCxnSpPr/>
          <p:nvPr/>
        </p:nvCxnSpPr>
        <p:spPr>
          <a:xfrm rot="10800000">
            <a:off x="3111568" y="572797"/>
            <a:ext cx="0" cy="649228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78" name="Google Shape;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956" y="79601"/>
            <a:ext cx="3237409" cy="117196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>
            <p:ph idx="2" type="pic"/>
          </p:nvPr>
        </p:nvSpPr>
        <p:spPr>
          <a:xfrm>
            <a:off x="3514013" y="306715"/>
            <a:ext cx="2777457" cy="614363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3"/>
          <p:cNvSpPr txBox="1"/>
          <p:nvPr>
            <p:ph type="ctrTitle"/>
          </p:nvPr>
        </p:nvSpPr>
        <p:spPr>
          <a:xfrm>
            <a:off x="414163" y="1561267"/>
            <a:ext cx="834883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1" i="0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13"/>
          <p:cNvCxnSpPr/>
          <p:nvPr/>
        </p:nvCxnSpPr>
        <p:spPr>
          <a:xfrm rot="10800000">
            <a:off x="392897" y="3365738"/>
            <a:ext cx="216946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4163" y="2730312"/>
            <a:ext cx="8327698" cy="40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3" type="body"/>
          </p:nvPr>
        </p:nvSpPr>
        <p:spPr>
          <a:xfrm>
            <a:off x="414163" y="3485244"/>
            <a:ext cx="8324523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71475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indent="-33147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indent="-33147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972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Courier New"/>
              <a:buChar char="o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1" type="ftr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2" type="sldNum"/>
          </p:nvPr>
        </p:nvSpPr>
        <p:spPr>
          <a:xfrm>
            <a:off x="385100" y="4759541"/>
            <a:ext cx="228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Google Shape;1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23969" y="4742066"/>
            <a:ext cx="1039031" cy="22299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40">
          <p15:clr>
            <a:srgbClr val="F26B43"/>
          </p15:clr>
        </p15:guide>
        <p15:guide id="2" pos="5520">
          <p15:clr>
            <a:srgbClr val="F26B43"/>
          </p15:clr>
        </p15:guide>
        <p15:guide id="3" orient="horz" pos="2988">
          <p15:clr>
            <a:srgbClr val="F26B43"/>
          </p15:clr>
        </p15:guide>
        <p15:guide id="4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 txBox="1"/>
          <p:nvPr>
            <p:ph type="ctrTitle"/>
          </p:nvPr>
        </p:nvSpPr>
        <p:spPr>
          <a:xfrm>
            <a:off x="414163" y="2115265"/>
            <a:ext cx="834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Task 1: Waterfall vs. Agile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                   (pros &amp; cons)</a:t>
            </a:r>
            <a:endParaRPr/>
          </a:p>
        </p:txBody>
      </p:sp>
      <p:sp>
        <p:nvSpPr>
          <p:cNvPr id="206" name="Google Shape;206;p1"/>
          <p:cNvSpPr txBox="1"/>
          <p:nvPr>
            <p:ph idx="11" type="ftr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2021 Cognizant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 txBox="1"/>
          <p:nvPr>
            <p:ph type="title"/>
          </p:nvPr>
        </p:nvSpPr>
        <p:spPr>
          <a:xfrm>
            <a:off x="822950" y="214951"/>
            <a:ext cx="75438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Waterfall 	</a:t>
            </a:r>
            <a:endParaRPr/>
          </a:p>
        </p:txBody>
      </p:sp>
      <p:sp>
        <p:nvSpPr>
          <p:cNvPr id="212" name="Google Shape;212;p2"/>
          <p:cNvSpPr txBox="1"/>
          <p:nvPr>
            <p:ph idx="1" type="body"/>
          </p:nvPr>
        </p:nvSpPr>
        <p:spPr>
          <a:xfrm>
            <a:off x="822960" y="9908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/>
              <a:t>PROS	</a:t>
            </a:r>
            <a:endParaRPr/>
          </a:p>
        </p:txBody>
      </p:sp>
      <p:sp>
        <p:nvSpPr>
          <p:cNvPr id="213" name="Google Shape;213;p2"/>
          <p:cNvSpPr txBox="1"/>
          <p:nvPr>
            <p:ph idx="2" type="body"/>
          </p:nvPr>
        </p:nvSpPr>
        <p:spPr>
          <a:xfrm>
            <a:off x="822950" y="1543201"/>
            <a:ext cx="34797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14300" lvl="0" marL="0" rtl="0" algn="l"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/>
              <a:t>Defines deliverables, milestones, timelines and deadlines clearly and early in the project 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A well defined methodology that has been used in same business niche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It is simple to understand, follow and arrange tasks as deliverable is predictable</a:t>
            </a:r>
            <a:endParaRPr/>
          </a:p>
        </p:txBody>
      </p:sp>
      <p:sp>
        <p:nvSpPr>
          <p:cNvPr id="214" name="Google Shape;214;p2"/>
          <p:cNvSpPr txBox="1"/>
          <p:nvPr>
            <p:ph idx="3" type="body"/>
          </p:nvPr>
        </p:nvSpPr>
        <p:spPr>
          <a:xfrm>
            <a:off x="4709608" y="99090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/>
              <a:t>CONS	</a:t>
            </a:r>
            <a:endParaRPr/>
          </a:p>
        </p:txBody>
      </p:sp>
      <p:sp>
        <p:nvSpPr>
          <p:cNvPr id="215" name="Google Shape;215;p2"/>
          <p:cNvSpPr txBox="1"/>
          <p:nvPr>
            <p:ph idx="4" type="body"/>
          </p:nvPr>
        </p:nvSpPr>
        <p:spPr>
          <a:xfrm>
            <a:off x="4886950" y="1543125"/>
            <a:ext cx="3479700" cy="3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Design flaws when discovered sometimes means starting over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Doesn’t </a:t>
            </a:r>
            <a:r>
              <a:rPr lang="en-US"/>
              <a:t>accommodate</a:t>
            </a:r>
            <a:r>
              <a:rPr lang="en-US"/>
              <a:t> changes, scope adjustments and updates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Does not facilitate working on </a:t>
            </a:r>
            <a:r>
              <a:rPr lang="en-US"/>
              <a:t>different</a:t>
            </a:r>
            <a:r>
              <a:rPr lang="en-US"/>
              <a:t> phases that overlap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Working product is not produced </a:t>
            </a:r>
            <a:r>
              <a:rPr lang="en-US"/>
              <a:t>until</a:t>
            </a:r>
            <a:r>
              <a:rPr lang="en-US"/>
              <a:t> later stages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Rigid requirement definitions inhibit creativity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Agile 	</a:t>
            </a:r>
            <a:endParaRPr/>
          </a:p>
        </p:txBody>
      </p:sp>
      <p:sp>
        <p:nvSpPr>
          <p:cNvPr id="221" name="Google Shape;221;p3"/>
          <p:cNvSpPr txBox="1"/>
          <p:nvPr>
            <p:ph idx="1" type="body"/>
          </p:nvPr>
        </p:nvSpPr>
        <p:spPr>
          <a:xfrm>
            <a:off x="822960" y="750825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/>
              <a:t>PROS	</a:t>
            </a:r>
            <a:endParaRPr/>
          </a:p>
        </p:txBody>
      </p:sp>
      <p:sp>
        <p:nvSpPr>
          <p:cNvPr id="222" name="Google Shape;222;p3"/>
          <p:cNvSpPr txBox="1"/>
          <p:nvPr>
            <p:ph idx="2" type="body"/>
          </p:nvPr>
        </p:nvSpPr>
        <p:spPr>
          <a:xfrm>
            <a:off x="822950" y="1303026"/>
            <a:ext cx="34797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Priorities &amp; requirements can be easily adjusted throughout the project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Embraces uncertainty of project outcome while e</a:t>
            </a:r>
            <a:r>
              <a:rPr lang="en-US"/>
              <a:t>nd product is less defective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Encourages constant testing and feedback throughout development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Room for creativity</a:t>
            </a:r>
            <a:endParaRPr/>
          </a:p>
        </p:txBody>
      </p:sp>
      <p:sp>
        <p:nvSpPr>
          <p:cNvPr id="223" name="Google Shape;223;p3"/>
          <p:cNvSpPr txBox="1"/>
          <p:nvPr>
            <p:ph idx="3" type="body"/>
          </p:nvPr>
        </p:nvSpPr>
        <p:spPr>
          <a:xfrm>
            <a:off x="4709583" y="750875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/>
              <a:t>CONS	</a:t>
            </a:r>
            <a:endParaRPr/>
          </a:p>
        </p:txBody>
      </p:sp>
      <p:sp>
        <p:nvSpPr>
          <p:cNvPr id="224" name="Google Shape;224;p3"/>
          <p:cNvSpPr txBox="1"/>
          <p:nvPr>
            <p:ph idx="4" type="body"/>
          </p:nvPr>
        </p:nvSpPr>
        <p:spPr>
          <a:xfrm>
            <a:off x="4886950" y="1303125"/>
            <a:ext cx="34797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Lack of proper documentation during development process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Tendency of scope creep if project is not handled by professionals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Lack of predictability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A lot of time is invested throughout the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2021-06-04T16:24:13Z</dcterms:created>
  <dc:creator>Mills, Laura (Cognizant)</dc:creator>
</cp:coreProperties>
</file>