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>
      <p:cViewPr>
        <p:scale>
          <a:sx n="63" d="100"/>
          <a:sy n="63" d="100"/>
        </p:scale>
        <p:origin x="54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6713A-ACFD-4122-B7D4-DC765813C38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1F2EB-C555-4258-8721-6590D7E65DB7}">
      <dgm:prSet/>
      <dgm:spPr/>
      <dgm:t>
        <a:bodyPr/>
        <a:lstStyle/>
        <a:p>
          <a:r>
            <a:rPr lang="en-US"/>
            <a:t>Each column was visualized </a:t>
          </a:r>
        </a:p>
      </dgm:t>
    </dgm:pt>
    <dgm:pt modelId="{DD6A3EA7-7CCB-4BBC-9405-1F9D847DB148}" type="parTrans" cxnId="{A60D8AF3-CC84-4FD3-9931-1929FCBC0A84}">
      <dgm:prSet/>
      <dgm:spPr/>
      <dgm:t>
        <a:bodyPr/>
        <a:lstStyle/>
        <a:p>
          <a:endParaRPr lang="en-US"/>
        </a:p>
      </dgm:t>
    </dgm:pt>
    <dgm:pt modelId="{86E7627E-B898-4217-94BD-49514F8A6674}" type="sibTrans" cxnId="{A60D8AF3-CC84-4FD3-9931-1929FCBC0A84}">
      <dgm:prSet/>
      <dgm:spPr/>
      <dgm:t>
        <a:bodyPr/>
        <a:lstStyle/>
        <a:p>
          <a:endParaRPr lang="en-US"/>
        </a:p>
      </dgm:t>
    </dgm:pt>
    <dgm:pt modelId="{9CEDA892-A9CC-4C79-BF3F-603D362F9518}">
      <dgm:prSet/>
      <dgm:spPr/>
      <dgm:t>
        <a:bodyPr/>
        <a:lstStyle/>
        <a:p>
          <a:r>
            <a:rPr lang="en-US"/>
            <a:t>The dataset was checked for missing and unique values</a:t>
          </a:r>
        </a:p>
      </dgm:t>
    </dgm:pt>
    <dgm:pt modelId="{EE83E4F7-B002-45AA-8F1E-758EBB42CD88}" type="parTrans" cxnId="{3CBC6E1F-6C95-4059-819A-BDAD839F0C3C}">
      <dgm:prSet/>
      <dgm:spPr/>
      <dgm:t>
        <a:bodyPr/>
        <a:lstStyle/>
        <a:p>
          <a:endParaRPr lang="en-US"/>
        </a:p>
      </dgm:t>
    </dgm:pt>
    <dgm:pt modelId="{48513ADB-941F-497A-B919-624538EE3304}" type="sibTrans" cxnId="{3CBC6E1F-6C95-4059-819A-BDAD839F0C3C}">
      <dgm:prSet/>
      <dgm:spPr/>
      <dgm:t>
        <a:bodyPr/>
        <a:lstStyle/>
        <a:p>
          <a:endParaRPr lang="en-US"/>
        </a:p>
      </dgm:t>
    </dgm:pt>
    <dgm:pt modelId="{DE238161-5B2A-4FFA-9191-91CCE5958332}">
      <dgm:prSet/>
      <dgm:spPr/>
      <dgm:t>
        <a:bodyPr/>
        <a:lstStyle/>
        <a:p>
          <a:r>
            <a:rPr lang="en-US"/>
            <a:t>Categorical values were encoded</a:t>
          </a:r>
        </a:p>
      </dgm:t>
    </dgm:pt>
    <dgm:pt modelId="{C3E38F14-9EB6-4885-B415-35DAA3561F50}" type="parTrans" cxnId="{AC3F7CE5-E656-4ED2-B9C6-A8A584B80827}">
      <dgm:prSet/>
      <dgm:spPr/>
      <dgm:t>
        <a:bodyPr/>
        <a:lstStyle/>
        <a:p>
          <a:endParaRPr lang="en-US"/>
        </a:p>
      </dgm:t>
    </dgm:pt>
    <dgm:pt modelId="{7B3BB667-B117-4AEA-994E-32081F0E51E3}" type="sibTrans" cxnId="{AC3F7CE5-E656-4ED2-B9C6-A8A584B80827}">
      <dgm:prSet/>
      <dgm:spPr/>
      <dgm:t>
        <a:bodyPr/>
        <a:lstStyle/>
        <a:p>
          <a:endParaRPr lang="en-US"/>
        </a:p>
      </dgm:t>
    </dgm:pt>
    <dgm:pt modelId="{62DE0667-F465-487D-9570-8E9BFCBDFACA}">
      <dgm:prSet/>
      <dgm:spPr/>
      <dgm:t>
        <a:bodyPr/>
        <a:lstStyle/>
        <a:p>
          <a:r>
            <a:rPr lang="en-US" dirty="0"/>
            <a:t>Weight and height were dropped </a:t>
          </a:r>
        </a:p>
      </dgm:t>
    </dgm:pt>
    <dgm:pt modelId="{F128FB23-347D-4F53-8A8E-EBD430B412AC}" type="parTrans" cxnId="{1CCEF2E4-DDD1-43F7-9670-53855CB1A824}">
      <dgm:prSet/>
      <dgm:spPr/>
      <dgm:t>
        <a:bodyPr/>
        <a:lstStyle/>
        <a:p>
          <a:endParaRPr lang="en-US"/>
        </a:p>
      </dgm:t>
    </dgm:pt>
    <dgm:pt modelId="{E706DBC4-0AA1-4AB3-97DB-ABC5398DA899}" type="sibTrans" cxnId="{1CCEF2E4-DDD1-43F7-9670-53855CB1A824}">
      <dgm:prSet/>
      <dgm:spPr/>
      <dgm:t>
        <a:bodyPr/>
        <a:lstStyle/>
        <a:p>
          <a:endParaRPr lang="en-US"/>
        </a:p>
      </dgm:t>
    </dgm:pt>
    <dgm:pt modelId="{56081C26-4BA4-4B79-A08D-5DFB8FDF5DB1}">
      <dgm:prSet/>
      <dgm:spPr/>
      <dgm:t>
        <a:bodyPr/>
        <a:lstStyle/>
        <a:p>
          <a:r>
            <a:rPr lang="en-US"/>
            <a:t>Data was split into training and testing</a:t>
          </a:r>
        </a:p>
      </dgm:t>
    </dgm:pt>
    <dgm:pt modelId="{1A9D54C5-D612-4057-B133-2C08D04CA93C}" type="parTrans" cxnId="{F88D7699-B4AB-42DF-BC7E-40F35DD75290}">
      <dgm:prSet/>
      <dgm:spPr/>
      <dgm:t>
        <a:bodyPr/>
        <a:lstStyle/>
        <a:p>
          <a:endParaRPr lang="en-US"/>
        </a:p>
      </dgm:t>
    </dgm:pt>
    <dgm:pt modelId="{71A68B7F-4C50-48D8-8FA0-C16022B6FE63}" type="sibTrans" cxnId="{F88D7699-B4AB-42DF-BC7E-40F35DD75290}">
      <dgm:prSet/>
      <dgm:spPr/>
      <dgm:t>
        <a:bodyPr/>
        <a:lstStyle/>
        <a:p>
          <a:endParaRPr lang="en-US"/>
        </a:p>
      </dgm:t>
    </dgm:pt>
    <dgm:pt modelId="{A2687B2B-A744-4A2A-95A0-C346BC1865CA}">
      <dgm:prSet/>
      <dgm:spPr/>
      <dgm:t>
        <a:bodyPr/>
        <a:lstStyle/>
        <a:p>
          <a:r>
            <a:rPr lang="en-US"/>
            <a:t>Models were trained</a:t>
          </a:r>
        </a:p>
      </dgm:t>
    </dgm:pt>
    <dgm:pt modelId="{5F6BA999-873D-4C7C-BCA0-F3594511F0E3}" type="parTrans" cxnId="{28615AAA-71A9-403D-9FEF-657E81357DB0}">
      <dgm:prSet/>
      <dgm:spPr/>
      <dgm:t>
        <a:bodyPr/>
        <a:lstStyle/>
        <a:p>
          <a:endParaRPr lang="en-US"/>
        </a:p>
      </dgm:t>
    </dgm:pt>
    <dgm:pt modelId="{D91C6E63-F3CF-4FA8-9014-EB0EDC3A14C4}" type="sibTrans" cxnId="{28615AAA-71A9-403D-9FEF-657E81357DB0}">
      <dgm:prSet/>
      <dgm:spPr/>
      <dgm:t>
        <a:bodyPr/>
        <a:lstStyle/>
        <a:p>
          <a:endParaRPr lang="en-US"/>
        </a:p>
      </dgm:t>
    </dgm:pt>
    <dgm:pt modelId="{91290379-79AC-42AC-A6E9-5F97EE61F800}">
      <dgm:prSet/>
      <dgm:spPr/>
      <dgm:t>
        <a:bodyPr/>
        <a:lstStyle/>
        <a:p>
          <a:r>
            <a:rPr lang="en-US"/>
            <a:t>KNN</a:t>
          </a:r>
        </a:p>
      </dgm:t>
    </dgm:pt>
    <dgm:pt modelId="{5115E0BB-3D3F-4847-B37F-7753407C8BF6}" type="parTrans" cxnId="{56A9D35B-3A4B-4696-A97C-4A127B4D21E4}">
      <dgm:prSet/>
      <dgm:spPr/>
      <dgm:t>
        <a:bodyPr/>
        <a:lstStyle/>
        <a:p>
          <a:endParaRPr lang="en-US"/>
        </a:p>
      </dgm:t>
    </dgm:pt>
    <dgm:pt modelId="{C356E59A-418E-4813-9B42-4B6162CF34DA}" type="sibTrans" cxnId="{56A9D35B-3A4B-4696-A97C-4A127B4D21E4}">
      <dgm:prSet/>
      <dgm:spPr/>
      <dgm:t>
        <a:bodyPr/>
        <a:lstStyle/>
        <a:p>
          <a:endParaRPr lang="en-US"/>
        </a:p>
      </dgm:t>
    </dgm:pt>
    <dgm:pt modelId="{01E9FE54-0047-4263-A056-738EB31BF7C3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F4886297-0197-4683-8723-884A5F6A0985}" type="parTrans" cxnId="{B43C635D-DB01-4FA8-A2FE-6B4C2F77C183}">
      <dgm:prSet/>
      <dgm:spPr/>
      <dgm:t>
        <a:bodyPr/>
        <a:lstStyle/>
        <a:p>
          <a:endParaRPr lang="en-US"/>
        </a:p>
      </dgm:t>
    </dgm:pt>
    <dgm:pt modelId="{37009A22-7B54-4E0F-8E22-0BFF1FD93489}" type="sibTrans" cxnId="{B43C635D-DB01-4FA8-A2FE-6B4C2F77C183}">
      <dgm:prSet/>
      <dgm:spPr/>
      <dgm:t>
        <a:bodyPr/>
        <a:lstStyle/>
        <a:p>
          <a:endParaRPr lang="en-US"/>
        </a:p>
      </dgm:t>
    </dgm:pt>
    <dgm:pt modelId="{A74812DA-B283-4FDC-BC70-437CCE6CF69D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38B97868-E8F6-4787-9E48-D80D5E14C488}" type="parTrans" cxnId="{33572007-FA9A-463D-9F8A-E5945B18B61E}">
      <dgm:prSet/>
      <dgm:spPr/>
      <dgm:t>
        <a:bodyPr/>
        <a:lstStyle/>
        <a:p>
          <a:endParaRPr lang="en-US"/>
        </a:p>
      </dgm:t>
    </dgm:pt>
    <dgm:pt modelId="{D6A9EC68-B1F7-4548-A73D-71E4EAAD902A}" type="sibTrans" cxnId="{33572007-FA9A-463D-9F8A-E5945B18B61E}">
      <dgm:prSet/>
      <dgm:spPr/>
      <dgm:t>
        <a:bodyPr/>
        <a:lstStyle/>
        <a:p>
          <a:endParaRPr lang="en-US"/>
        </a:p>
      </dgm:t>
    </dgm:pt>
    <dgm:pt modelId="{717E93BE-CDBC-48AF-93AD-06BE65BD62A9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7E8B7E13-88C9-4F4B-922B-D6D49BC166AA}" type="parTrans" cxnId="{A0A5BDFF-E762-4CB9-8259-F1E0211AAABA}">
      <dgm:prSet/>
      <dgm:spPr/>
      <dgm:t>
        <a:bodyPr/>
        <a:lstStyle/>
        <a:p>
          <a:endParaRPr lang="en-US"/>
        </a:p>
      </dgm:t>
    </dgm:pt>
    <dgm:pt modelId="{7BC5D445-DAAF-4B36-A427-02903CD39B4E}" type="sibTrans" cxnId="{A0A5BDFF-E762-4CB9-8259-F1E0211AAABA}">
      <dgm:prSet/>
      <dgm:spPr/>
      <dgm:t>
        <a:bodyPr/>
        <a:lstStyle/>
        <a:p>
          <a:endParaRPr lang="en-US"/>
        </a:p>
      </dgm:t>
    </dgm:pt>
    <dgm:pt modelId="{E3BEFA3C-1061-1745-8613-D72DC6119468}">
      <dgm:prSet/>
      <dgm:spPr/>
      <dgm:t>
        <a:bodyPr/>
        <a:lstStyle/>
        <a:p>
          <a:r>
            <a:rPr lang="en-US" dirty="0"/>
            <a:t>Obesity level categories were combined</a:t>
          </a:r>
        </a:p>
      </dgm:t>
    </dgm:pt>
    <dgm:pt modelId="{6B0E919E-F89C-814D-95DD-6DBCE6CE1A5C}" type="parTrans" cxnId="{7BC81164-0B91-0746-9EAE-E21099D5C564}">
      <dgm:prSet/>
      <dgm:spPr/>
      <dgm:t>
        <a:bodyPr/>
        <a:lstStyle/>
        <a:p>
          <a:endParaRPr lang="en-US"/>
        </a:p>
      </dgm:t>
    </dgm:pt>
    <dgm:pt modelId="{E235BFF6-8F73-E946-8C29-A978A93203DA}" type="sibTrans" cxnId="{7BC81164-0B91-0746-9EAE-E21099D5C564}">
      <dgm:prSet/>
      <dgm:spPr/>
      <dgm:t>
        <a:bodyPr/>
        <a:lstStyle/>
        <a:p>
          <a:endParaRPr lang="en-US"/>
        </a:p>
      </dgm:t>
    </dgm:pt>
    <dgm:pt modelId="{90BEE4D0-0D53-CC44-BB47-A8AA666DDD1D}" type="pres">
      <dgm:prSet presAssocID="{AC16713A-ACFD-4122-B7D4-DC765813C381}" presName="Name0" presStyleCnt="0">
        <dgm:presLayoutVars>
          <dgm:dir/>
          <dgm:resizeHandles val="exact"/>
        </dgm:presLayoutVars>
      </dgm:prSet>
      <dgm:spPr/>
    </dgm:pt>
    <dgm:pt modelId="{A6C4957A-831F-6746-A2F3-C93F0819CC1C}" type="pres">
      <dgm:prSet presAssocID="{1A21F2EB-C555-4258-8721-6590D7E65DB7}" presName="node" presStyleLbl="node1" presStyleIdx="0" presStyleCnt="7">
        <dgm:presLayoutVars>
          <dgm:bulletEnabled val="1"/>
        </dgm:presLayoutVars>
      </dgm:prSet>
      <dgm:spPr/>
    </dgm:pt>
    <dgm:pt modelId="{8D1F5B83-B8BA-574D-AD02-0EDB200587F1}" type="pres">
      <dgm:prSet presAssocID="{86E7627E-B898-4217-94BD-49514F8A6674}" presName="sibTrans" presStyleLbl="sibTrans1D1" presStyleIdx="0" presStyleCnt="6"/>
      <dgm:spPr/>
    </dgm:pt>
    <dgm:pt modelId="{EA8EA7A3-A2BA-8C47-AA7F-789856B6A621}" type="pres">
      <dgm:prSet presAssocID="{86E7627E-B898-4217-94BD-49514F8A6674}" presName="connectorText" presStyleLbl="sibTrans1D1" presStyleIdx="0" presStyleCnt="6"/>
      <dgm:spPr/>
    </dgm:pt>
    <dgm:pt modelId="{60175054-1739-4541-B179-E28A9EF4264E}" type="pres">
      <dgm:prSet presAssocID="{9CEDA892-A9CC-4C79-BF3F-603D362F9518}" presName="node" presStyleLbl="node1" presStyleIdx="1" presStyleCnt="7">
        <dgm:presLayoutVars>
          <dgm:bulletEnabled val="1"/>
        </dgm:presLayoutVars>
      </dgm:prSet>
      <dgm:spPr/>
    </dgm:pt>
    <dgm:pt modelId="{BCAE2E8D-508E-EC40-8FBE-170850BF2CA1}" type="pres">
      <dgm:prSet presAssocID="{48513ADB-941F-497A-B919-624538EE3304}" presName="sibTrans" presStyleLbl="sibTrans1D1" presStyleIdx="1" presStyleCnt="6"/>
      <dgm:spPr/>
    </dgm:pt>
    <dgm:pt modelId="{726F8D16-0766-8B40-8456-37D31A2EBEB9}" type="pres">
      <dgm:prSet presAssocID="{48513ADB-941F-497A-B919-624538EE3304}" presName="connectorText" presStyleLbl="sibTrans1D1" presStyleIdx="1" presStyleCnt="6"/>
      <dgm:spPr/>
    </dgm:pt>
    <dgm:pt modelId="{1928298B-273D-6F44-97C1-DA46F2D6C089}" type="pres">
      <dgm:prSet presAssocID="{DE238161-5B2A-4FFA-9191-91CCE5958332}" presName="node" presStyleLbl="node1" presStyleIdx="2" presStyleCnt="7">
        <dgm:presLayoutVars>
          <dgm:bulletEnabled val="1"/>
        </dgm:presLayoutVars>
      </dgm:prSet>
      <dgm:spPr/>
    </dgm:pt>
    <dgm:pt modelId="{C208A426-870D-EF43-9AE3-699719241B31}" type="pres">
      <dgm:prSet presAssocID="{7B3BB667-B117-4AEA-994E-32081F0E51E3}" presName="sibTrans" presStyleLbl="sibTrans1D1" presStyleIdx="2" presStyleCnt="6"/>
      <dgm:spPr/>
    </dgm:pt>
    <dgm:pt modelId="{8AE36CFE-D919-4543-B796-16430AC686D8}" type="pres">
      <dgm:prSet presAssocID="{7B3BB667-B117-4AEA-994E-32081F0E51E3}" presName="connectorText" presStyleLbl="sibTrans1D1" presStyleIdx="2" presStyleCnt="6"/>
      <dgm:spPr/>
    </dgm:pt>
    <dgm:pt modelId="{9B50A8EB-48F7-394D-A8BF-6424A51E77BF}" type="pres">
      <dgm:prSet presAssocID="{62DE0667-F465-487D-9570-8E9BFCBDFACA}" presName="node" presStyleLbl="node1" presStyleIdx="3" presStyleCnt="7">
        <dgm:presLayoutVars>
          <dgm:bulletEnabled val="1"/>
        </dgm:presLayoutVars>
      </dgm:prSet>
      <dgm:spPr/>
    </dgm:pt>
    <dgm:pt modelId="{107BC930-4AAF-744D-B4D4-B169FFA960CA}" type="pres">
      <dgm:prSet presAssocID="{E706DBC4-0AA1-4AB3-97DB-ABC5398DA899}" presName="sibTrans" presStyleLbl="sibTrans1D1" presStyleIdx="3" presStyleCnt="6"/>
      <dgm:spPr/>
    </dgm:pt>
    <dgm:pt modelId="{A5E4C258-1B2D-D640-941E-B81791D91CAF}" type="pres">
      <dgm:prSet presAssocID="{E706DBC4-0AA1-4AB3-97DB-ABC5398DA899}" presName="connectorText" presStyleLbl="sibTrans1D1" presStyleIdx="3" presStyleCnt="6"/>
      <dgm:spPr/>
    </dgm:pt>
    <dgm:pt modelId="{A24BA6A4-16F5-B044-8002-1E411006410A}" type="pres">
      <dgm:prSet presAssocID="{E3BEFA3C-1061-1745-8613-D72DC6119468}" presName="node" presStyleLbl="node1" presStyleIdx="4" presStyleCnt="7">
        <dgm:presLayoutVars>
          <dgm:bulletEnabled val="1"/>
        </dgm:presLayoutVars>
      </dgm:prSet>
      <dgm:spPr/>
    </dgm:pt>
    <dgm:pt modelId="{4D02E33E-D54C-F441-B29E-C0B1DDCC2314}" type="pres">
      <dgm:prSet presAssocID="{E235BFF6-8F73-E946-8C29-A978A93203DA}" presName="sibTrans" presStyleLbl="sibTrans1D1" presStyleIdx="4" presStyleCnt="6"/>
      <dgm:spPr/>
    </dgm:pt>
    <dgm:pt modelId="{02FD3386-DDD6-0346-9F93-5AA11D0D356A}" type="pres">
      <dgm:prSet presAssocID="{E235BFF6-8F73-E946-8C29-A978A93203DA}" presName="connectorText" presStyleLbl="sibTrans1D1" presStyleIdx="4" presStyleCnt="6"/>
      <dgm:spPr/>
    </dgm:pt>
    <dgm:pt modelId="{0B53444C-B768-1146-8271-14DE018F2195}" type="pres">
      <dgm:prSet presAssocID="{56081C26-4BA4-4B79-A08D-5DFB8FDF5DB1}" presName="node" presStyleLbl="node1" presStyleIdx="5" presStyleCnt="7">
        <dgm:presLayoutVars>
          <dgm:bulletEnabled val="1"/>
        </dgm:presLayoutVars>
      </dgm:prSet>
      <dgm:spPr/>
    </dgm:pt>
    <dgm:pt modelId="{6CCEC7B8-1F39-ED48-8A4F-A494A7CA0375}" type="pres">
      <dgm:prSet presAssocID="{71A68B7F-4C50-48D8-8FA0-C16022B6FE63}" presName="sibTrans" presStyleLbl="sibTrans1D1" presStyleIdx="5" presStyleCnt="6"/>
      <dgm:spPr/>
    </dgm:pt>
    <dgm:pt modelId="{2D991D5A-97A0-8F4B-81C8-FEF8D6775846}" type="pres">
      <dgm:prSet presAssocID="{71A68B7F-4C50-48D8-8FA0-C16022B6FE63}" presName="connectorText" presStyleLbl="sibTrans1D1" presStyleIdx="5" presStyleCnt="6"/>
      <dgm:spPr/>
    </dgm:pt>
    <dgm:pt modelId="{2B0035A7-0511-3344-879A-CB8A112A2379}" type="pres">
      <dgm:prSet presAssocID="{A2687B2B-A744-4A2A-95A0-C346BC1865CA}" presName="node" presStyleLbl="node1" presStyleIdx="6" presStyleCnt="7">
        <dgm:presLayoutVars>
          <dgm:bulletEnabled val="1"/>
        </dgm:presLayoutVars>
      </dgm:prSet>
      <dgm:spPr/>
    </dgm:pt>
  </dgm:ptLst>
  <dgm:cxnLst>
    <dgm:cxn modelId="{33572007-FA9A-463D-9F8A-E5945B18B61E}" srcId="{A2687B2B-A744-4A2A-95A0-C346BC1865CA}" destId="{A74812DA-B283-4FDC-BC70-437CCE6CF69D}" srcOrd="2" destOrd="0" parTransId="{38B97868-E8F6-4787-9E48-D80D5E14C488}" sibTransId="{D6A9EC68-B1F7-4548-A73D-71E4EAAD902A}"/>
    <dgm:cxn modelId="{C766AE19-C578-8745-A702-8079F32E369F}" type="presOf" srcId="{E3BEFA3C-1061-1745-8613-D72DC6119468}" destId="{A24BA6A4-16F5-B044-8002-1E411006410A}" srcOrd="0" destOrd="0" presId="urn:microsoft.com/office/officeart/2016/7/layout/RepeatingBendingProcessNew"/>
    <dgm:cxn modelId="{3CBC6E1F-6C95-4059-819A-BDAD839F0C3C}" srcId="{AC16713A-ACFD-4122-B7D4-DC765813C381}" destId="{9CEDA892-A9CC-4C79-BF3F-603D362F9518}" srcOrd="1" destOrd="0" parTransId="{EE83E4F7-B002-45AA-8F1E-758EBB42CD88}" sibTransId="{48513ADB-941F-497A-B919-624538EE3304}"/>
    <dgm:cxn modelId="{8A439E38-8D37-3F4D-85EE-0449D181227C}" type="presOf" srcId="{A2687B2B-A744-4A2A-95A0-C346BC1865CA}" destId="{2B0035A7-0511-3344-879A-CB8A112A2379}" srcOrd="0" destOrd="0" presId="urn:microsoft.com/office/officeart/2016/7/layout/RepeatingBendingProcessNew"/>
    <dgm:cxn modelId="{1DB12F42-1CDA-7545-A8E1-429E54A994DD}" type="presOf" srcId="{71A68B7F-4C50-48D8-8FA0-C16022B6FE63}" destId="{6CCEC7B8-1F39-ED48-8A4F-A494A7CA0375}" srcOrd="0" destOrd="0" presId="urn:microsoft.com/office/officeart/2016/7/layout/RepeatingBendingProcessNew"/>
    <dgm:cxn modelId="{7E1C5348-D7DA-F642-A3AC-48A6014887C7}" type="presOf" srcId="{DE238161-5B2A-4FFA-9191-91CCE5958332}" destId="{1928298B-273D-6F44-97C1-DA46F2D6C089}" srcOrd="0" destOrd="0" presId="urn:microsoft.com/office/officeart/2016/7/layout/RepeatingBendingProcessNew"/>
    <dgm:cxn modelId="{666FEC4C-F56C-DB45-949F-2E63F5D67D1D}" type="presOf" srcId="{A74812DA-B283-4FDC-BC70-437CCE6CF69D}" destId="{2B0035A7-0511-3344-879A-CB8A112A2379}" srcOrd="0" destOrd="3" presId="urn:microsoft.com/office/officeart/2016/7/layout/RepeatingBendingProcessNew"/>
    <dgm:cxn modelId="{B60EB953-DC9C-2343-AEE9-D6653951AD3D}" type="presOf" srcId="{71A68B7F-4C50-48D8-8FA0-C16022B6FE63}" destId="{2D991D5A-97A0-8F4B-81C8-FEF8D6775846}" srcOrd="1" destOrd="0" presId="urn:microsoft.com/office/officeart/2016/7/layout/RepeatingBendingProcessNew"/>
    <dgm:cxn modelId="{10047C55-D14D-F547-BBA6-4E6FECE13504}" type="presOf" srcId="{E706DBC4-0AA1-4AB3-97DB-ABC5398DA899}" destId="{107BC930-4AAF-744D-B4D4-B169FFA960CA}" srcOrd="0" destOrd="0" presId="urn:microsoft.com/office/officeart/2016/7/layout/RepeatingBendingProcessNew"/>
    <dgm:cxn modelId="{2D173D59-4FB2-344D-B639-3233873ADAA5}" type="presOf" srcId="{91290379-79AC-42AC-A6E9-5F97EE61F800}" destId="{2B0035A7-0511-3344-879A-CB8A112A2379}" srcOrd="0" destOrd="1" presId="urn:microsoft.com/office/officeart/2016/7/layout/RepeatingBendingProcessNew"/>
    <dgm:cxn modelId="{56A9D35B-3A4B-4696-A97C-4A127B4D21E4}" srcId="{A2687B2B-A744-4A2A-95A0-C346BC1865CA}" destId="{91290379-79AC-42AC-A6E9-5F97EE61F800}" srcOrd="0" destOrd="0" parTransId="{5115E0BB-3D3F-4847-B37F-7753407C8BF6}" sibTransId="{C356E59A-418E-4813-9B42-4B6162CF34DA}"/>
    <dgm:cxn modelId="{B43C635D-DB01-4FA8-A2FE-6B4C2F77C183}" srcId="{A2687B2B-A744-4A2A-95A0-C346BC1865CA}" destId="{01E9FE54-0047-4263-A056-738EB31BF7C3}" srcOrd="1" destOrd="0" parTransId="{F4886297-0197-4683-8723-884A5F6A0985}" sibTransId="{37009A22-7B54-4E0F-8E22-0BFF1FD93489}"/>
    <dgm:cxn modelId="{7BC81164-0B91-0746-9EAE-E21099D5C564}" srcId="{AC16713A-ACFD-4122-B7D4-DC765813C381}" destId="{E3BEFA3C-1061-1745-8613-D72DC6119468}" srcOrd="4" destOrd="0" parTransId="{6B0E919E-F89C-814D-95DD-6DBCE6CE1A5C}" sibTransId="{E235BFF6-8F73-E946-8C29-A978A93203DA}"/>
    <dgm:cxn modelId="{ED48976A-2683-E942-A742-910E330251A0}" type="presOf" srcId="{48513ADB-941F-497A-B919-624538EE3304}" destId="{BCAE2E8D-508E-EC40-8FBE-170850BF2CA1}" srcOrd="0" destOrd="0" presId="urn:microsoft.com/office/officeart/2016/7/layout/RepeatingBendingProcessNew"/>
    <dgm:cxn modelId="{F4B47F71-F662-D140-AFE6-C651849D451A}" type="presOf" srcId="{7B3BB667-B117-4AEA-994E-32081F0E51E3}" destId="{C208A426-870D-EF43-9AE3-699719241B31}" srcOrd="0" destOrd="0" presId="urn:microsoft.com/office/officeart/2016/7/layout/RepeatingBendingProcessNew"/>
    <dgm:cxn modelId="{E0226E7A-09F4-8245-95C4-6F59758EDE24}" type="presOf" srcId="{01E9FE54-0047-4263-A056-738EB31BF7C3}" destId="{2B0035A7-0511-3344-879A-CB8A112A2379}" srcOrd="0" destOrd="2" presId="urn:microsoft.com/office/officeart/2016/7/layout/RepeatingBendingProcessNew"/>
    <dgm:cxn modelId="{028DEB81-C1DE-3E41-B862-AA73A12F2826}" type="presOf" srcId="{86E7627E-B898-4217-94BD-49514F8A6674}" destId="{EA8EA7A3-A2BA-8C47-AA7F-789856B6A621}" srcOrd="1" destOrd="0" presId="urn:microsoft.com/office/officeart/2016/7/layout/RepeatingBendingProcessNew"/>
    <dgm:cxn modelId="{676A2393-4721-344F-BA3E-E69CFB52298C}" type="presOf" srcId="{9CEDA892-A9CC-4C79-BF3F-603D362F9518}" destId="{60175054-1739-4541-B179-E28A9EF4264E}" srcOrd="0" destOrd="0" presId="urn:microsoft.com/office/officeart/2016/7/layout/RepeatingBendingProcessNew"/>
    <dgm:cxn modelId="{F88D7699-B4AB-42DF-BC7E-40F35DD75290}" srcId="{AC16713A-ACFD-4122-B7D4-DC765813C381}" destId="{56081C26-4BA4-4B79-A08D-5DFB8FDF5DB1}" srcOrd="5" destOrd="0" parTransId="{1A9D54C5-D612-4057-B133-2C08D04CA93C}" sibTransId="{71A68B7F-4C50-48D8-8FA0-C16022B6FE63}"/>
    <dgm:cxn modelId="{4F70069C-9D5F-7643-A258-6F5EB8F59F63}" type="presOf" srcId="{56081C26-4BA4-4B79-A08D-5DFB8FDF5DB1}" destId="{0B53444C-B768-1146-8271-14DE018F2195}" srcOrd="0" destOrd="0" presId="urn:microsoft.com/office/officeart/2016/7/layout/RepeatingBendingProcessNew"/>
    <dgm:cxn modelId="{1820FCA0-6CCC-6143-A844-687F88BDF2F3}" type="presOf" srcId="{86E7627E-B898-4217-94BD-49514F8A6674}" destId="{8D1F5B83-B8BA-574D-AD02-0EDB200587F1}" srcOrd="0" destOrd="0" presId="urn:microsoft.com/office/officeart/2016/7/layout/RepeatingBendingProcessNew"/>
    <dgm:cxn modelId="{28615AAA-71A9-403D-9FEF-657E81357DB0}" srcId="{AC16713A-ACFD-4122-B7D4-DC765813C381}" destId="{A2687B2B-A744-4A2A-95A0-C346BC1865CA}" srcOrd="6" destOrd="0" parTransId="{5F6BA999-873D-4C7C-BCA0-F3594511F0E3}" sibTransId="{D91C6E63-F3CF-4FA8-9014-EB0EDC3A14C4}"/>
    <dgm:cxn modelId="{A93B50AF-CB7B-FB47-AE81-66F9E5243282}" type="presOf" srcId="{1A21F2EB-C555-4258-8721-6590D7E65DB7}" destId="{A6C4957A-831F-6746-A2F3-C93F0819CC1C}" srcOrd="0" destOrd="0" presId="urn:microsoft.com/office/officeart/2016/7/layout/RepeatingBendingProcessNew"/>
    <dgm:cxn modelId="{5E29CFBE-7FBD-6842-A428-BA6C592A2D33}" type="presOf" srcId="{717E93BE-CDBC-48AF-93AD-06BE65BD62A9}" destId="{2B0035A7-0511-3344-879A-CB8A112A2379}" srcOrd="0" destOrd="4" presId="urn:microsoft.com/office/officeart/2016/7/layout/RepeatingBendingProcessNew"/>
    <dgm:cxn modelId="{742CDBD4-8BF6-6B41-B395-1430582A719F}" type="presOf" srcId="{E235BFF6-8F73-E946-8C29-A978A93203DA}" destId="{02FD3386-DDD6-0346-9F93-5AA11D0D356A}" srcOrd="1" destOrd="0" presId="urn:microsoft.com/office/officeart/2016/7/layout/RepeatingBendingProcessNew"/>
    <dgm:cxn modelId="{B8FF22DA-1EEB-1D4E-81BB-2169D0B63AB1}" type="presOf" srcId="{48513ADB-941F-497A-B919-624538EE3304}" destId="{726F8D16-0766-8B40-8456-37D31A2EBEB9}" srcOrd="1" destOrd="0" presId="urn:microsoft.com/office/officeart/2016/7/layout/RepeatingBendingProcessNew"/>
    <dgm:cxn modelId="{8570EADA-E125-4B4F-A1C9-5DB0B8D77BA7}" type="presOf" srcId="{AC16713A-ACFD-4122-B7D4-DC765813C381}" destId="{90BEE4D0-0D53-CC44-BB47-A8AA666DDD1D}" srcOrd="0" destOrd="0" presId="urn:microsoft.com/office/officeart/2016/7/layout/RepeatingBendingProcessNew"/>
    <dgm:cxn modelId="{0380A4DB-7794-E042-BF3F-D7949D1B1B6F}" type="presOf" srcId="{62DE0667-F465-487D-9570-8E9BFCBDFACA}" destId="{9B50A8EB-48F7-394D-A8BF-6424A51E77BF}" srcOrd="0" destOrd="0" presId="urn:microsoft.com/office/officeart/2016/7/layout/RepeatingBendingProcessNew"/>
    <dgm:cxn modelId="{1CCEF2E4-DDD1-43F7-9670-53855CB1A824}" srcId="{AC16713A-ACFD-4122-B7D4-DC765813C381}" destId="{62DE0667-F465-487D-9570-8E9BFCBDFACA}" srcOrd="3" destOrd="0" parTransId="{F128FB23-347D-4F53-8A8E-EBD430B412AC}" sibTransId="{E706DBC4-0AA1-4AB3-97DB-ABC5398DA899}"/>
    <dgm:cxn modelId="{AC3F7CE5-E656-4ED2-B9C6-A8A584B80827}" srcId="{AC16713A-ACFD-4122-B7D4-DC765813C381}" destId="{DE238161-5B2A-4FFA-9191-91CCE5958332}" srcOrd="2" destOrd="0" parTransId="{C3E38F14-9EB6-4885-B415-35DAA3561F50}" sibTransId="{7B3BB667-B117-4AEA-994E-32081F0E51E3}"/>
    <dgm:cxn modelId="{4C837AEF-D2E0-DA44-A6E1-98DF122FFFFD}" type="presOf" srcId="{E706DBC4-0AA1-4AB3-97DB-ABC5398DA899}" destId="{A5E4C258-1B2D-D640-941E-B81791D91CAF}" srcOrd="1" destOrd="0" presId="urn:microsoft.com/office/officeart/2016/7/layout/RepeatingBendingProcessNew"/>
    <dgm:cxn modelId="{A60D8AF3-CC84-4FD3-9931-1929FCBC0A84}" srcId="{AC16713A-ACFD-4122-B7D4-DC765813C381}" destId="{1A21F2EB-C555-4258-8721-6590D7E65DB7}" srcOrd="0" destOrd="0" parTransId="{DD6A3EA7-7CCB-4BBC-9405-1F9D847DB148}" sibTransId="{86E7627E-B898-4217-94BD-49514F8A6674}"/>
    <dgm:cxn modelId="{E9CEAEF7-88B8-C04B-99B1-73FFEB7C48D3}" type="presOf" srcId="{7B3BB667-B117-4AEA-994E-32081F0E51E3}" destId="{8AE36CFE-D919-4543-B796-16430AC686D8}" srcOrd="1" destOrd="0" presId="urn:microsoft.com/office/officeart/2016/7/layout/RepeatingBendingProcessNew"/>
    <dgm:cxn modelId="{E0E951FF-A781-214B-91D9-91D95D72B6F2}" type="presOf" srcId="{E235BFF6-8F73-E946-8C29-A978A93203DA}" destId="{4D02E33E-D54C-F441-B29E-C0B1DDCC2314}" srcOrd="0" destOrd="0" presId="urn:microsoft.com/office/officeart/2016/7/layout/RepeatingBendingProcessNew"/>
    <dgm:cxn modelId="{A0A5BDFF-E762-4CB9-8259-F1E0211AAABA}" srcId="{A2687B2B-A744-4A2A-95A0-C346BC1865CA}" destId="{717E93BE-CDBC-48AF-93AD-06BE65BD62A9}" srcOrd="3" destOrd="0" parTransId="{7E8B7E13-88C9-4F4B-922B-D6D49BC166AA}" sibTransId="{7BC5D445-DAAF-4B36-A427-02903CD39B4E}"/>
    <dgm:cxn modelId="{42293765-F776-4043-8553-4027D492A8EA}" type="presParOf" srcId="{90BEE4D0-0D53-CC44-BB47-A8AA666DDD1D}" destId="{A6C4957A-831F-6746-A2F3-C93F0819CC1C}" srcOrd="0" destOrd="0" presId="urn:microsoft.com/office/officeart/2016/7/layout/RepeatingBendingProcessNew"/>
    <dgm:cxn modelId="{5A750769-41BD-714B-8532-302A3627FB49}" type="presParOf" srcId="{90BEE4D0-0D53-CC44-BB47-A8AA666DDD1D}" destId="{8D1F5B83-B8BA-574D-AD02-0EDB200587F1}" srcOrd="1" destOrd="0" presId="urn:microsoft.com/office/officeart/2016/7/layout/RepeatingBendingProcessNew"/>
    <dgm:cxn modelId="{BE3B3A52-4C87-7C42-869D-A43A03BE00F8}" type="presParOf" srcId="{8D1F5B83-B8BA-574D-AD02-0EDB200587F1}" destId="{EA8EA7A3-A2BA-8C47-AA7F-789856B6A621}" srcOrd="0" destOrd="0" presId="urn:microsoft.com/office/officeart/2016/7/layout/RepeatingBendingProcessNew"/>
    <dgm:cxn modelId="{FD90D7EA-B781-074D-8897-38A926D3AABC}" type="presParOf" srcId="{90BEE4D0-0D53-CC44-BB47-A8AA666DDD1D}" destId="{60175054-1739-4541-B179-E28A9EF4264E}" srcOrd="2" destOrd="0" presId="urn:microsoft.com/office/officeart/2016/7/layout/RepeatingBendingProcessNew"/>
    <dgm:cxn modelId="{55FE85C6-B412-2741-924C-D5C150B8EEE5}" type="presParOf" srcId="{90BEE4D0-0D53-CC44-BB47-A8AA666DDD1D}" destId="{BCAE2E8D-508E-EC40-8FBE-170850BF2CA1}" srcOrd="3" destOrd="0" presId="urn:microsoft.com/office/officeart/2016/7/layout/RepeatingBendingProcessNew"/>
    <dgm:cxn modelId="{997B4F9D-182D-7841-959E-9EDD216367BC}" type="presParOf" srcId="{BCAE2E8D-508E-EC40-8FBE-170850BF2CA1}" destId="{726F8D16-0766-8B40-8456-37D31A2EBEB9}" srcOrd="0" destOrd="0" presId="urn:microsoft.com/office/officeart/2016/7/layout/RepeatingBendingProcessNew"/>
    <dgm:cxn modelId="{9874EC2D-4682-E941-B540-D178ECBA2EF4}" type="presParOf" srcId="{90BEE4D0-0D53-CC44-BB47-A8AA666DDD1D}" destId="{1928298B-273D-6F44-97C1-DA46F2D6C089}" srcOrd="4" destOrd="0" presId="urn:microsoft.com/office/officeart/2016/7/layout/RepeatingBendingProcessNew"/>
    <dgm:cxn modelId="{F3C4A6CB-8DB4-BE45-8C76-C60A03287555}" type="presParOf" srcId="{90BEE4D0-0D53-CC44-BB47-A8AA666DDD1D}" destId="{C208A426-870D-EF43-9AE3-699719241B31}" srcOrd="5" destOrd="0" presId="urn:microsoft.com/office/officeart/2016/7/layout/RepeatingBendingProcessNew"/>
    <dgm:cxn modelId="{7FE95DBF-A360-5143-9897-01108B5CB14B}" type="presParOf" srcId="{C208A426-870D-EF43-9AE3-699719241B31}" destId="{8AE36CFE-D919-4543-B796-16430AC686D8}" srcOrd="0" destOrd="0" presId="urn:microsoft.com/office/officeart/2016/7/layout/RepeatingBendingProcessNew"/>
    <dgm:cxn modelId="{48B090E3-5D89-164F-8C47-29835BD2C087}" type="presParOf" srcId="{90BEE4D0-0D53-CC44-BB47-A8AA666DDD1D}" destId="{9B50A8EB-48F7-394D-A8BF-6424A51E77BF}" srcOrd="6" destOrd="0" presId="urn:microsoft.com/office/officeart/2016/7/layout/RepeatingBendingProcessNew"/>
    <dgm:cxn modelId="{78F5E223-96C4-B746-90AE-71880DFB3979}" type="presParOf" srcId="{90BEE4D0-0D53-CC44-BB47-A8AA666DDD1D}" destId="{107BC930-4AAF-744D-B4D4-B169FFA960CA}" srcOrd="7" destOrd="0" presId="urn:microsoft.com/office/officeart/2016/7/layout/RepeatingBendingProcessNew"/>
    <dgm:cxn modelId="{628FD47F-80E2-9C4B-A562-6634F46FA3AA}" type="presParOf" srcId="{107BC930-4AAF-744D-B4D4-B169FFA960CA}" destId="{A5E4C258-1B2D-D640-941E-B81791D91CAF}" srcOrd="0" destOrd="0" presId="urn:microsoft.com/office/officeart/2016/7/layout/RepeatingBendingProcessNew"/>
    <dgm:cxn modelId="{06E00997-9AB2-B643-940B-C45BEA6285AB}" type="presParOf" srcId="{90BEE4D0-0D53-CC44-BB47-A8AA666DDD1D}" destId="{A24BA6A4-16F5-B044-8002-1E411006410A}" srcOrd="8" destOrd="0" presId="urn:microsoft.com/office/officeart/2016/7/layout/RepeatingBendingProcessNew"/>
    <dgm:cxn modelId="{DAE75418-21AB-6D46-B0BF-F7EFB015DE3D}" type="presParOf" srcId="{90BEE4D0-0D53-CC44-BB47-A8AA666DDD1D}" destId="{4D02E33E-D54C-F441-B29E-C0B1DDCC2314}" srcOrd="9" destOrd="0" presId="urn:microsoft.com/office/officeart/2016/7/layout/RepeatingBendingProcessNew"/>
    <dgm:cxn modelId="{03801EE2-AE7F-4A4D-A471-6CAB0D94BF34}" type="presParOf" srcId="{4D02E33E-D54C-F441-B29E-C0B1DDCC2314}" destId="{02FD3386-DDD6-0346-9F93-5AA11D0D356A}" srcOrd="0" destOrd="0" presId="urn:microsoft.com/office/officeart/2016/7/layout/RepeatingBendingProcessNew"/>
    <dgm:cxn modelId="{86633C2C-2F13-4F45-A4A5-F63D5C3F5370}" type="presParOf" srcId="{90BEE4D0-0D53-CC44-BB47-A8AA666DDD1D}" destId="{0B53444C-B768-1146-8271-14DE018F2195}" srcOrd="10" destOrd="0" presId="urn:microsoft.com/office/officeart/2016/7/layout/RepeatingBendingProcessNew"/>
    <dgm:cxn modelId="{FADE449B-FEA7-9B42-8974-6F6A636244D3}" type="presParOf" srcId="{90BEE4D0-0D53-CC44-BB47-A8AA666DDD1D}" destId="{6CCEC7B8-1F39-ED48-8A4F-A494A7CA0375}" srcOrd="11" destOrd="0" presId="urn:microsoft.com/office/officeart/2016/7/layout/RepeatingBendingProcessNew"/>
    <dgm:cxn modelId="{44A651A0-6425-FB46-A334-A3BD22160E32}" type="presParOf" srcId="{6CCEC7B8-1F39-ED48-8A4F-A494A7CA0375}" destId="{2D991D5A-97A0-8F4B-81C8-FEF8D6775846}" srcOrd="0" destOrd="0" presId="urn:microsoft.com/office/officeart/2016/7/layout/RepeatingBendingProcessNew"/>
    <dgm:cxn modelId="{06EB2878-1582-8848-B478-7C1777B60F3B}" type="presParOf" srcId="{90BEE4D0-0D53-CC44-BB47-A8AA666DDD1D}" destId="{2B0035A7-0511-3344-879A-CB8A112A237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F5B83-B8BA-574D-AD02-0EDB200587F1}">
      <dsp:nvSpPr>
        <dsp:cNvPr id="0" name=""/>
        <dsp:cNvSpPr/>
      </dsp:nvSpPr>
      <dsp:spPr>
        <a:xfrm>
          <a:off x="1647211" y="821569"/>
          <a:ext cx="34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3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898" y="865395"/>
        <a:ext cx="18945" cy="3789"/>
      </dsp:txXfrm>
    </dsp:sp>
    <dsp:sp modelId="{A6C4957A-831F-6746-A2F3-C93F0819CC1C}">
      <dsp:nvSpPr>
        <dsp:cNvPr id="0" name=""/>
        <dsp:cNvSpPr/>
      </dsp:nvSpPr>
      <dsp:spPr>
        <a:xfrm>
          <a:off x="1538" y="373047"/>
          <a:ext cx="1647473" cy="988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28" tIns="84738" rIns="80728" bIns="847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Each column was visualized </a:t>
          </a:r>
        </a:p>
      </dsp:txBody>
      <dsp:txXfrm>
        <a:off x="1538" y="373047"/>
        <a:ext cx="1647473" cy="988484"/>
      </dsp:txXfrm>
    </dsp:sp>
    <dsp:sp modelId="{BCAE2E8D-508E-EC40-8FBE-170850BF2CA1}">
      <dsp:nvSpPr>
        <dsp:cNvPr id="0" name=""/>
        <dsp:cNvSpPr/>
      </dsp:nvSpPr>
      <dsp:spPr>
        <a:xfrm>
          <a:off x="3673604" y="821569"/>
          <a:ext cx="34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3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8291" y="865395"/>
        <a:ext cx="18945" cy="3789"/>
      </dsp:txXfrm>
    </dsp:sp>
    <dsp:sp modelId="{60175054-1739-4541-B179-E28A9EF4264E}">
      <dsp:nvSpPr>
        <dsp:cNvPr id="0" name=""/>
        <dsp:cNvSpPr/>
      </dsp:nvSpPr>
      <dsp:spPr>
        <a:xfrm>
          <a:off x="2027930" y="373047"/>
          <a:ext cx="1647473" cy="988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28" tIns="84738" rIns="80728" bIns="847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dataset was checked for missing and unique values</a:t>
          </a:r>
        </a:p>
      </dsp:txBody>
      <dsp:txXfrm>
        <a:off x="2027930" y="373047"/>
        <a:ext cx="1647473" cy="988484"/>
      </dsp:txXfrm>
    </dsp:sp>
    <dsp:sp modelId="{C208A426-870D-EF43-9AE3-699719241B31}">
      <dsp:nvSpPr>
        <dsp:cNvPr id="0" name=""/>
        <dsp:cNvSpPr/>
      </dsp:nvSpPr>
      <dsp:spPr>
        <a:xfrm>
          <a:off x="5699997" y="821569"/>
          <a:ext cx="34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3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683" y="865395"/>
        <a:ext cx="18945" cy="3789"/>
      </dsp:txXfrm>
    </dsp:sp>
    <dsp:sp modelId="{1928298B-273D-6F44-97C1-DA46F2D6C089}">
      <dsp:nvSpPr>
        <dsp:cNvPr id="0" name=""/>
        <dsp:cNvSpPr/>
      </dsp:nvSpPr>
      <dsp:spPr>
        <a:xfrm>
          <a:off x="4054323" y="373047"/>
          <a:ext cx="1647473" cy="988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28" tIns="84738" rIns="80728" bIns="847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Categorical values were encoded</a:t>
          </a:r>
        </a:p>
      </dsp:txBody>
      <dsp:txXfrm>
        <a:off x="4054323" y="373047"/>
        <a:ext cx="1647473" cy="988484"/>
      </dsp:txXfrm>
    </dsp:sp>
    <dsp:sp modelId="{107BC930-4AAF-744D-B4D4-B169FFA960CA}">
      <dsp:nvSpPr>
        <dsp:cNvPr id="0" name=""/>
        <dsp:cNvSpPr/>
      </dsp:nvSpPr>
      <dsp:spPr>
        <a:xfrm>
          <a:off x="825274" y="1359732"/>
          <a:ext cx="6079178" cy="348318"/>
        </a:xfrm>
        <a:custGeom>
          <a:avLst/>
          <a:gdLst/>
          <a:ahLst/>
          <a:cxnLst/>
          <a:rect l="0" t="0" r="0" b="0"/>
          <a:pathLst>
            <a:path>
              <a:moveTo>
                <a:pt x="6079178" y="0"/>
              </a:moveTo>
              <a:lnTo>
                <a:pt x="6079178" y="191259"/>
              </a:lnTo>
              <a:lnTo>
                <a:pt x="0" y="191259"/>
              </a:lnTo>
              <a:lnTo>
                <a:pt x="0" y="3483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2589" y="1531996"/>
        <a:ext cx="304548" cy="3789"/>
      </dsp:txXfrm>
    </dsp:sp>
    <dsp:sp modelId="{9B50A8EB-48F7-394D-A8BF-6424A51E77BF}">
      <dsp:nvSpPr>
        <dsp:cNvPr id="0" name=""/>
        <dsp:cNvSpPr/>
      </dsp:nvSpPr>
      <dsp:spPr>
        <a:xfrm>
          <a:off x="6080716" y="373047"/>
          <a:ext cx="1647473" cy="988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28" tIns="84738" rIns="80728" bIns="847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Weight and height were dropped </a:t>
          </a:r>
        </a:p>
      </dsp:txBody>
      <dsp:txXfrm>
        <a:off x="6080716" y="373047"/>
        <a:ext cx="1647473" cy="988484"/>
      </dsp:txXfrm>
    </dsp:sp>
    <dsp:sp modelId="{4D02E33E-D54C-F441-B29E-C0B1DDCC2314}">
      <dsp:nvSpPr>
        <dsp:cNvPr id="0" name=""/>
        <dsp:cNvSpPr/>
      </dsp:nvSpPr>
      <dsp:spPr>
        <a:xfrm>
          <a:off x="1647211" y="2188973"/>
          <a:ext cx="34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3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898" y="2232798"/>
        <a:ext cx="18945" cy="3789"/>
      </dsp:txXfrm>
    </dsp:sp>
    <dsp:sp modelId="{A24BA6A4-16F5-B044-8002-1E411006410A}">
      <dsp:nvSpPr>
        <dsp:cNvPr id="0" name=""/>
        <dsp:cNvSpPr/>
      </dsp:nvSpPr>
      <dsp:spPr>
        <a:xfrm>
          <a:off x="1538" y="1740450"/>
          <a:ext cx="1647473" cy="988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28" tIns="84738" rIns="80728" bIns="847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Obesity level categories were combined</a:t>
          </a:r>
        </a:p>
      </dsp:txBody>
      <dsp:txXfrm>
        <a:off x="1538" y="1740450"/>
        <a:ext cx="1647473" cy="988484"/>
      </dsp:txXfrm>
    </dsp:sp>
    <dsp:sp modelId="{6CCEC7B8-1F39-ED48-8A4F-A494A7CA0375}">
      <dsp:nvSpPr>
        <dsp:cNvPr id="0" name=""/>
        <dsp:cNvSpPr/>
      </dsp:nvSpPr>
      <dsp:spPr>
        <a:xfrm>
          <a:off x="3673604" y="2188973"/>
          <a:ext cx="34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3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8291" y="2232798"/>
        <a:ext cx="18945" cy="3789"/>
      </dsp:txXfrm>
    </dsp:sp>
    <dsp:sp modelId="{0B53444C-B768-1146-8271-14DE018F2195}">
      <dsp:nvSpPr>
        <dsp:cNvPr id="0" name=""/>
        <dsp:cNvSpPr/>
      </dsp:nvSpPr>
      <dsp:spPr>
        <a:xfrm>
          <a:off x="2027930" y="1740450"/>
          <a:ext cx="1647473" cy="988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28" tIns="84738" rIns="80728" bIns="8473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was split into training and testing</a:t>
          </a:r>
        </a:p>
      </dsp:txBody>
      <dsp:txXfrm>
        <a:off x="2027930" y="1740450"/>
        <a:ext cx="1647473" cy="988484"/>
      </dsp:txXfrm>
    </dsp:sp>
    <dsp:sp modelId="{2B0035A7-0511-3344-879A-CB8A112A2379}">
      <dsp:nvSpPr>
        <dsp:cNvPr id="0" name=""/>
        <dsp:cNvSpPr/>
      </dsp:nvSpPr>
      <dsp:spPr>
        <a:xfrm>
          <a:off x="4054323" y="1740450"/>
          <a:ext cx="1647473" cy="988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28" tIns="84738" rIns="80728" bIns="8473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Models were trained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KNN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Naïve Bayes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Logistic regression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Random Forest</a:t>
          </a:r>
        </a:p>
      </dsp:txBody>
      <dsp:txXfrm>
        <a:off x="4054323" y="1740450"/>
        <a:ext cx="1647473" cy="988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1257-3F12-1C45-B9E9-98775C444EEC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6FC63-2496-F14E-910B-E42B642D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my name is Gracie Inman and this is my presentation for my obesity prediction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6FC63-2496-F14E-910B-E42B642D8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Obesity is often calculated by the height and weight of an individual.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6FC63-2496-F14E-910B-E42B642D8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6FC63-2496-F14E-910B-E42B642D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column was visualized which allowed me to check for patterns and outliers</a:t>
            </a:r>
          </a:p>
          <a:p>
            <a:r>
              <a:rPr lang="en-US" dirty="0"/>
              <a:t>the dataset was checked for missing values and unique values</a:t>
            </a:r>
          </a:p>
          <a:p>
            <a:r>
              <a:rPr lang="en-US" dirty="0"/>
              <a:t>The unique values were used to encode the categorical variables</a:t>
            </a:r>
          </a:p>
          <a:p>
            <a:r>
              <a:rPr lang="en-US" dirty="0"/>
              <a:t>After performing a </a:t>
            </a:r>
            <a:r>
              <a:rPr lang="en-US" dirty="0" err="1"/>
              <a:t>priliminary</a:t>
            </a:r>
            <a:r>
              <a:rPr lang="en-US" dirty="0"/>
              <a:t> analysis the model was overfit. It was determined that the height and weight columns were causing the model to be overfit likely because they are used in determining obesity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6FC63-2496-F14E-910B-E42B642D8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</a:rPr>
              <a:t>Encoded values in '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NObeyesdad</a:t>
            </a:r>
            <a:r>
              <a:rPr lang="en-US" sz="1800" dirty="0">
                <a:solidFill>
                  <a:srgbClr val="000000"/>
                </a:solidFill>
                <a:effectLst/>
              </a:rPr>
              <a:t>' column:[1 3 2 0]Original values:['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Normal_Weight</a:t>
            </a:r>
            <a:r>
              <a:rPr lang="en-US" sz="1800" dirty="0">
                <a:solidFill>
                  <a:srgbClr val="000000"/>
                </a:solidFill>
                <a:effectLst/>
              </a:rPr>
              <a:t>' 'Overweight' 'Obesity' '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Insufficient_Weight</a:t>
            </a:r>
            <a:r>
              <a:rPr lang="en-US" sz="1800" dirty="0">
                <a:solidFill>
                  <a:srgbClr val="000000"/>
                </a:solidFill>
                <a:effectLst/>
              </a:rPr>
              <a:t>']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6FC63-2496-F14E-910B-E42B642D8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Assumptions are always important to consider in each analysis. Throughout the analysis, I assumed that the generated data would accurately reflect the actual data. This could cause misrepresentation throughout the analysis. Originally, I assumed that the weight and height columns would not cause overfitting. This assumption was incorrect, and the analysis had to be redone without the weight and height columns. I also am assuming that the model will perform well on non-generated data when the model is deployed. The key assumption I am making is that someone with similar lifestyle habits can become or be in the same obesity category as someone with similar lifestyle habits.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A limitation of this dataset is that it is primarily synthetic data. This can cause the model to not perform as well on real-world data. A challenge will be obtaining a substantial amount of real-world data to test and optimize the model.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For the model to be implemented, the data should be tested on unseen real-world data. This could be obtained through surveys. Once tested and optimized, it could be incorporated into the customer targeting systems or used to create a risk assessment quiz.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Ethical concerns are always something that needs to be considered. One concern is this is health-related data. With health-related data, there is always a concern about privacy and confidentiality as informed consent. There were no names or identifying information linked to individual cases which reduces the confidentiality concerns with this data. I am also concerned about possible bias towards individuals labeled as obese by this model.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did the data contain synthetic data?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data likely contained synthetic data because there wasn’t enough internet data to perform a large analysis.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When you say risk assessment quiz what do you mean?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By using the data and having people pick their lifestyle habits, it can determine which weight category they are likely to fall into now or in the future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did you know height and weight were causing the model to be overfit?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 checked feature importance, and I had a hunch because that is what is used to calculate BMI.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would you go about getting additional real-world data?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most likely source would be to conduct an anonymous survey.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did you combine the obesity variables into one?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this study, I did not feel as though all of the additional weight categories were necessary.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 model did you think would perform the best?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 thought KNN would perform the best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did you encode the variables?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is necessary to ensure the optimal performance of models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You mention privacy concerns as a possible ethics issue. Can you elaborate on why you are and are not concerned?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 am not concerned because there is no identifying information in any of the data. In addition, 77% of the data is synthetic and not obtained from health records or survey data.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did you remove height and weight and not just weight?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Both played a role in BMI, and I felt after removing weight the model was still overfit.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 you explain why there were more cases of obesity correctly identified in the confusion matrix?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is likely due to the fact that there were more cases of obesity located in the dataset.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6FC63-2496-F14E-910B-E42B642D8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6FC63-2496-F14E-910B-E42B642D8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C36A-A654-76E2-3AD2-4F28B5B0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Obesity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95540-6702-4346-530C-75E06FD22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Gracie Inman</a:t>
            </a:r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ADDC06DB-75ED-20F2-F2E6-3D7CDF573E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6"/>
    </mc:Choice>
    <mc:Fallback>
      <p:transition spd="slow" advTm="90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EB8C5-F822-0BF4-84F4-7CBC62E7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Overview of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58E-6E6B-4F58-0DA7-5A5786E3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Obesity is a disease that affected 1 out of 8 people in 2022 </a:t>
            </a:r>
            <a:r>
              <a:rPr lang="en-US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(World Health Organization, 2024). </a:t>
            </a:r>
          </a:p>
          <a:p>
            <a:r>
              <a:rPr lang="en-US">
                <a:solidFill>
                  <a:srgbClr val="40404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According to the World Health Organization (2024) , o</a:t>
            </a:r>
            <a:r>
              <a:rPr lang="en-US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besity can also cause other negative health impacts such as: 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Increased risk of type 2 diabetes and heart disease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Negatively impact bone health and reproduction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Increased risk of certain cancers</a:t>
            </a:r>
          </a:p>
          <a:p>
            <a:pPr lvl="1"/>
            <a:endParaRPr lang="en-US">
              <a:solidFill>
                <a:srgbClr val="404040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lvl="1"/>
            <a:endParaRPr lang="en-US">
              <a:solidFill>
                <a:srgbClr val="40404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</p:txBody>
      </p:sp>
      <p:pic>
        <p:nvPicPr>
          <p:cNvPr id="16" name="Audio 15">
            <a:extLst>
              <a:ext uri="{FF2B5EF4-FFF2-40B4-BE49-F238E27FC236}">
                <a16:creationId xmlns:a16="http://schemas.microsoft.com/office/drawing/2014/main" id="{8E6205BC-7DAD-2EFF-2EEB-246D16943C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36"/>
    </mc:Choice>
    <mc:Fallback>
      <p:transition spd="slow" advTm="32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D030-FC21-2FAF-CEEB-FF4CAFA8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94B9-968B-C41C-07D9-D37B7654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Gender: Feature, Categorical, "Gender"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Age: Feature, Continuous, "Age"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Height: Feature, Continuous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Weight: Feature Continuous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family_history_with_overweight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Feature, Binary, " Has a family member suffered or suffers from overweight?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FAVC: Feature, Binary, " Do you eat high caloric food frequently?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FCVC: Feature, Integer, " Do you usually eat vegetables in your meals?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NCP: Feature, Continuous, " How many main meals do you have daily?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CAEC: Feature, Categorical, " Do you eat any food between meals?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SMOKE: Feature, Binary, " Do you smoke?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CH2O: Feature, Continuous, " How much water do you drink daily?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SCC: Feature, Binary, " Do you monitor the calories you eat daily?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FAF: Feature, Continuous, " How often do you have physical activity?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TUE: Feature, Integer, " How much time do you use technological devices such as cell phones, video games, television, computers, and others?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CALC: Feature, Categorical, " How often do you drink alcohol?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MTRANS: Feature, Categorical, " Which transportation do you usually use? 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NObeyesdad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Target, Categorical, "Obesity level"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DF57-1D2F-7D45-E88C-4A3104B7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/>
              <a:t>The Obesity levels dataset was obtained from Kaggle (Mehrparvar 2024).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/>
              <a:t>The obesity levels dataset contains numerous variables regarding the lifestyle of the individual and their obesity level.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/>
              <a:t>The dataset contains 77% simulated and 23% web-obtained data.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0" name="Audio 29">
            <a:extLst>
              <a:ext uri="{FF2B5EF4-FFF2-40B4-BE49-F238E27FC236}">
                <a16:creationId xmlns:a16="http://schemas.microsoft.com/office/drawing/2014/main" id="{37F8412B-E077-A469-F9B9-5BF35960D0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8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425"/>
    </mc:Choice>
    <mc:Fallback>
      <p:transition spd="slow" advTm="85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834C-4AAE-8578-8A79-37253A9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DD82E-7EA6-3174-C314-559E85AEA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18429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Audio 13">
            <a:extLst>
              <a:ext uri="{FF2B5EF4-FFF2-40B4-BE49-F238E27FC236}">
                <a16:creationId xmlns:a16="http://schemas.microsoft.com/office/drawing/2014/main" id="{F6F5ED1C-E28E-B17E-6CCA-402E92D09F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4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617"/>
    </mc:Choice>
    <mc:Fallback>
      <p:transition spd="slow" advTm="52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D9EE-6488-4A53-1A0E-6A7E4837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8E119F-7B9F-8BC1-B0F2-EE6CC1E73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24797"/>
              </p:ext>
            </p:extLst>
          </p:nvPr>
        </p:nvGraphicFramePr>
        <p:xfrm>
          <a:off x="6096000" y="29697"/>
          <a:ext cx="6096000" cy="1657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412037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944100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146053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699985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1655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Table 1: KNN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9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Precision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Recall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F1-score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Support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74795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45307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0.19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0.30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6167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27599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93830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96677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Macro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4071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Weighted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423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03802517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06E2A-5B2E-3B94-05FC-BF0516511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dirty="0"/>
              <a:t>Shown to the right are the evaluation metrics for each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41CC51-051D-93EE-C95B-D16A3E0B1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58381"/>
              </p:ext>
            </p:extLst>
          </p:nvPr>
        </p:nvGraphicFramePr>
        <p:xfrm>
          <a:off x="6096000" y="1727975"/>
          <a:ext cx="6096000" cy="1657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820497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33188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28891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48623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123133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Table 2: Naïve Bayes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4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Precision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Recall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F1-score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Support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8095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0.39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0.49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6667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0.42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0.18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0.25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91707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871087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0.21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0.31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80409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8639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Macro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0.46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43126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Weighted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423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6170171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37E81B-5ABA-26D0-4C17-D891D7A4E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63152"/>
              </p:ext>
            </p:extLst>
          </p:nvPr>
        </p:nvGraphicFramePr>
        <p:xfrm>
          <a:off x="6096000" y="3426253"/>
          <a:ext cx="6096000" cy="1657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519141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53208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93592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1586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450776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Table 3: Logistic Regression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09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Precision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Recall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F1-score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Support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9438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93118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0.24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0.33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0476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94202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0.42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0.47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327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17773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Macro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47307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Weighted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0.61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423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2663884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F6B59B-46D2-69F7-9F96-331A085C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75233"/>
              </p:ext>
            </p:extLst>
          </p:nvPr>
        </p:nvGraphicFramePr>
        <p:xfrm>
          <a:off x="6096000" y="5124531"/>
          <a:ext cx="6096000" cy="1657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93338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216208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72069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32071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6544545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Table 4: Random Forest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17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Precision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Recall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F1-score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Support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0091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54908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256485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8769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0.78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911067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0093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Macro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38074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Weighted avg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0.87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423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00040894"/>
                  </a:ext>
                </a:extLst>
              </a:tr>
            </a:tbl>
          </a:graphicData>
        </a:graphic>
      </p:graphicFrame>
      <p:pic>
        <p:nvPicPr>
          <p:cNvPr id="20" name="Audio 19">
            <a:extLst>
              <a:ext uri="{FF2B5EF4-FFF2-40B4-BE49-F238E27FC236}">
                <a16:creationId xmlns:a16="http://schemas.microsoft.com/office/drawing/2014/main" id="{C255FA0D-134A-0EC8-C145-D30000FCD9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91"/>
    </mc:Choice>
    <mc:Fallback>
      <p:transition spd="slow" advTm="21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graph with numbers and a blue square&#10;&#10;Description automatically generated">
            <a:extLst>
              <a:ext uri="{FF2B5EF4-FFF2-40B4-BE49-F238E27FC236}">
                <a16:creationId xmlns:a16="http://schemas.microsoft.com/office/drawing/2014/main" id="{68C15BEE-7274-AA30-BDD3-B03A9C4379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r="1343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D8C13-CDDD-7167-CA73-86B33666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38ECD8-C948-619F-BD18-322F48A8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Shown to the right is the confusion matrix for the Random Forest Model</a:t>
            </a:r>
          </a:p>
        </p:txBody>
      </p:sp>
      <p:pic>
        <p:nvPicPr>
          <p:cNvPr id="63" name="Audio 62">
            <a:extLst>
              <a:ext uri="{FF2B5EF4-FFF2-40B4-BE49-F238E27FC236}">
                <a16:creationId xmlns:a16="http://schemas.microsoft.com/office/drawing/2014/main" id="{F4F7656D-7138-5B22-8C2C-682510372A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14"/>
    </mc:Choice>
    <mc:Fallback>
      <p:transition spd="slow" advTm="35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3546" x="5391150" y="157163"/>
          <p14:tracePt t="23554" x="5391150" y="257175"/>
          <p14:tracePt t="23571" x="5391150" y="339725"/>
          <p14:tracePt t="23591" x="5391150" y="496888"/>
          <p14:tracePt t="23605" x="5407025" y="581025"/>
          <p14:tracePt t="23622" x="5407025" y="688975"/>
          <p14:tracePt t="23638" x="5424488" y="771525"/>
          <p14:tracePt t="23658" x="5424488" y="838200"/>
          <p14:tracePt t="23672" x="5424488" y="895350"/>
          <p14:tracePt t="23693" x="5424488" y="912813"/>
          <p14:tracePt t="24105" x="5465763" y="928688"/>
          <p14:tracePt t="24121" x="5481638" y="962025"/>
          <p14:tracePt t="24138" x="5499100" y="977900"/>
          <p14:tracePt t="24154" x="5548313" y="1028700"/>
          <p14:tracePt t="24170" x="5599113" y="1095375"/>
          <p14:tracePt t="24188" x="5648325" y="1127125"/>
          <p14:tracePt t="24204" x="5705475" y="1185863"/>
          <p14:tracePt t="24222" x="5756275" y="1235075"/>
          <p14:tracePt t="24237" x="5805488" y="1285875"/>
          <p14:tracePt t="24254" x="5838825" y="1335088"/>
          <p14:tracePt t="24273" x="5905500" y="1409700"/>
          <p14:tracePt t="24288" x="5938838" y="1458913"/>
          <p14:tracePt t="24305" x="5995988" y="1509713"/>
          <p14:tracePt t="24309" x="6046788" y="1558925"/>
          <p14:tracePt t="24320" x="6080125" y="1592263"/>
          <p14:tracePt t="24341" x="6096000" y="1608138"/>
          <p14:tracePt t="24356" x="6162675" y="1666875"/>
          <p14:tracePt t="24371" x="6211888" y="1716088"/>
          <p14:tracePt t="24389" x="6286500" y="1766888"/>
          <p14:tracePt t="24405" x="6369050" y="1865313"/>
          <p14:tracePt t="24422" x="6419850" y="1924050"/>
          <p14:tracePt t="24438" x="6486525" y="1973263"/>
          <p14:tracePt t="24459" x="6561138" y="2039938"/>
          <p14:tracePt t="24471" x="6610350" y="2089150"/>
          <p14:tracePt t="24490" x="6677025" y="2139950"/>
          <p14:tracePt t="24505" x="6743700" y="2197100"/>
          <p14:tracePt t="24523" x="6818313" y="2247900"/>
          <p14:tracePt t="24540" x="6867525" y="2297113"/>
          <p14:tracePt t="24557" x="6950075" y="2363788"/>
          <p14:tracePt t="24572" x="6999288" y="2420938"/>
          <p14:tracePt t="24592" x="7042150" y="2471738"/>
          <p14:tracePt t="24606" x="7091363" y="2505075"/>
          <p14:tracePt t="24622" x="7124700" y="2554288"/>
          <p14:tracePt t="24639" x="7158038" y="2587625"/>
          <p14:tracePt t="24657" x="7207250" y="2620963"/>
          <p14:tracePt t="24672" x="7240588" y="2654300"/>
          <p14:tracePt t="24688" x="7256463" y="2654300"/>
          <p14:tracePt t="24706" x="7273925" y="2678113"/>
          <p14:tracePt t="25351" x="7299325" y="2678113"/>
          <p14:tracePt t="25359" x="7315200" y="2695575"/>
          <p14:tracePt t="25370" x="7331075" y="2711450"/>
          <p14:tracePt t="25389" x="7348538" y="2728913"/>
          <p14:tracePt t="25404" x="7364413" y="2744788"/>
          <p14:tracePt t="25421" x="7397750" y="2778125"/>
          <p14:tracePt t="25437" x="7448550" y="2811463"/>
          <p14:tracePt t="25454" x="7513638" y="2878138"/>
          <p14:tracePt t="25471" x="7572375" y="2911475"/>
          <p14:tracePt t="25487" x="7621588" y="2968625"/>
          <p14:tracePt t="25504" x="7654925" y="3017838"/>
          <p14:tracePt t="25521" x="7705725" y="3068638"/>
          <p14:tracePt t="25540" x="7754938" y="3101975"/>
          <p14:tracePt t="25554" x="7804150" y="3167063"/>
          <p14:tracePt t="25571" x="7862888" y="3225800"/>
          <p14:tracePt t="25587" x="7945438" y="3308350"/>
          <p14:tracePt t="25605" x="7994650" y="3359150"/>
          <p14:tracePt t="25624" x="8045450" y="3408363"/>
          <p14:tracePt t="25640" x="8120063" y="3467100"/>
          <p14:tracePt t="25655" x="8169275" y="3516313"/>
          <p14:tracePt t="25671" x="8218488" y="3565525"/>
          <p14:tracePt t="25689" x="8302625" y="3648075"/>
          <p14:tracePt t="25705" x="8359775" y="3706813"/>
          <p14:tracePt t="25722" x="8426450" y="3773488"/>
          <p14:tracePt t="25740" x="8526463" y="3856038"/>
          <p14:tracePt t="25755" x="8593138" y="3922713"/>
          <p14:tracePt t="25772" x="8650288" y="3979863"/>
          <p14:tracePt t="25791" x="8716963" y="4030663"/>
          <p14:tracePt t="25804" x="8766175" y="4079875"/>
          <p14:tracePt t="25825" x="8832850" y="4146550"/>
          <p14:tracePt t="25839" x="8956675" y="4237038"/>
          <p14:tracePt t="25856" x="8990013" y="4270375"/>
          <p14:tracePt t="25874" x="9123363" y="4352925"/>
          <p14:tracePt t="25888" x="9213850" y="4403725"/>
          <p14:tracePt t="25905" x="9280525" y="4478338"/>
          <p14:tracePt t="25923" x="9347200" y="4527550"/>
          <p14:tracePt t="25938" x="9396413" y="4576763"/>
          <p14:tracePt t="25955" x="9455150" y="4627563"/>
          <p14:tracePt t="25973" x="9455150" y="4643438"/>
          <p14:tracePt t="26550" x="9471025" y="4660900"/>
          <p14:tracePt t="26557" x="9488488" y="4694238"/>
          <p14:tracePt t="26571" x="9504363" y="4718050"/>
          <p14:tracePt t="26588" x="9537700" y="4751388"/>
          <p14:tracePt t="26604" x="9571038" y="4818063"/>
          <p14:tracePt t="26621" x="9637713" y="4900613"/>
          <p14:tracePt t="26637" x="9694863" y="4975225"/>
          <p14:tracePt t="26654" x="9745663" y="5026025"/>
          <p14:tracePt t="26671" x="9828213" y="5108575"/>
          <p14:tracePt t="26688" x="9894888" y="5175250"/>
          <p14:tracePt t="26704" x="9952038" y="5249863"/>
          <p14:tracePt t="26721" x="10002838" y="5314950"/>
          <p14:tracePt t="26738" x="10069513" y="5365750"/>
          <p14:tracePt t="26754" x="10118725" y="5448300"/>
          <p14:tracePt t="26771" x="10167938" y="5522913"/>
          <p14:tracePt t="26788" x="10226675" y="5572125"/>
          <p14:tracePt t="26805" x="10260013" y="5622925"/>
          <p14:tracePt t="26823" x="10309225" y="5656263"/>
          <p14:tracePt t="26838" x="10342563" y="5688013"/>
          <p14:tracePt t="26855" x="10375900" y="5705475"/>
          <p14:tracePt t="26874" x="10425113" y="5746750"/>
          <p14:tracePt t="26888" x="10517188" y="5829300"/>
          <p14:tracePt t="26904" x="10550525" y="5846763"/>
          <p14:tracePt t="26923" x="10599738" y="5911850"/>
          <p14:tracePt t="26938" x="10699750" y="6003925"/>
          <p14:tracePt t="26955" x="10756900" y="6053138"/>
          <p14:tracePt t="26973" x="10823575" y="6103938"/>
          <p14:tracePt t="26988" x="10856913" y="6137275"/>
          <p14:tracePt t="27007" x="10906125" y="6169025"/>
          <p14:tracePt t="27021" x="10923588" y="6202363"/>
          <p14:tracePt t="27038" x="10939463" y="6202363"/>
          <p14:tracePt t="27059" x="10939463" y="6227763"/>
          <p14:tracePt t="27071" x="10956925" y="6243638"/>
          <p14:tracePt t="27142" x="10956925" y="6227763"/>
          <p14:tracePt t="30210" x="10939463" y="6227763"/>
          <p14:tracePt t="30217" x="10906125" y="6202363"/>
          <p14:tracePt t="30225" x="10906125" y="6186488"/>
          <p14:tracePt t="30237" x="10872788" y="6169025"/>
          <p14:tracePt t="30263" x="10807700" y="6103938"/>
          <p14:tracePt t="30269" x="10790238" y="6086475"/>
          <p14:tracePt t="30287" x="10774363" y="6086475"/>
          <p14:tracePt t="30304" x="10756900" y="6070600"/>
          <p14:tracePt t="30321" x="10741025" y="6053138"/>
          <p14:tracePt t="30699" x="10715625" y="6053138"/>
          <p14:tracePt t="30707" x="10715625" y="6037263"/>
          <p14:tracePt t="30721" x="10715625" y="6019800"/>
          <p14:tracePt t="30737" x="10699750" y="6019800"/>
          <p14:tracePt t="30755" x="10666413" y="5962650"/>
          <p14:tracePt t="30772" x="10633075" y="5929313"/>
          <p14:tracePt t="30787" x="10582275" y="5862638"/>
          <p14:tracePt t="30804" x="10517188" y="5795963"/>
          <p14:tracePt t="30820" x="10442575" y="5730875"/>
          <p14:tracePt t="30837" x="10375900" y="5638800"/>
          <p14:tracePt t="30854" x="10309225" y="5556250"/>
          <p14:tracePt t="30872" x="10226675" y="5432425"/>
          <p14:tracePt t="30889" x="10101263" y="5216525"/>
          <p14:tracePt t="30904" x="10002838" y="5041900"/>
          <p14:tracePt t="30921" x="9877425" y="4833938"/>
          <p14:tracePt t="30937" x="9779000" y="4660900"/>
          <p14:tracePt t="30955" x="9694863" y="4511675"/>
          <p14:tracePt t="30972" x="9620250" y="4419600"/>
          <p14:tracePt t="30989" x="9537700" y="4303713"/>
          <p14:tracePt t="31007" x="9471025" y="4237038"/>
          <p14:tracePt t="31021" x="9347200" y="4113213"/>
          <p14:tracePt t="31039" x="9331325" y="4097338"/>
          <p14:tracePt t="31055" x="9264650" y="4013200"/>
          <p14:tracePt t="31073" x="9231313" y="3997325"/>
          <p14:tracePt t="31091" x="9231313" y="3979863"/>
          <p14:tracePt t="31118" x="9213850" y="3979863"/>
          <p14:tracePt t="31850" x="9197975" y="3979863"/>
          <p14:tracePt t="31858" x="9182100" y="3979863"/>
          <p14:tracePt t="31870" x="9148763" y="3979863"/>
          <p14:tracePt t="31887" x="9090025" y="3963988"/>
          <p14:tracePt t="31904" x="9023350" y="3946525"/>
          <p14:tracePt t="31921" x="8907463" y="3905250"/>
          <p14:tracePt t="31937" x="8683625" y="3789363"/>
          <p14:tracePt t="31954" x="8559800" y="3722688"/>
          <p14:tracePt t="31971" x="8410575" y="3632200"/>
          <p14:tracePt t="31987" x="8285163" y="3532188"/>
          <p14:tracePt t="32004" x="8186738" y="3433763"/>
          <p14:tracePt t="32022" x="8102600" y="3325813"/>
          <p14:tracePt t="32037" x="8012113" y="3209925"/>
          <p14:tracePt t="32054" x="7945438" y="3101975"/>
          <p14:tracePt t="32071" x="7896225" y="3017838"/>
          <p14:tracePt t="32087" x="7788275" y="2860675"/>
          <p14:tracePt t="32104" x="7688263" y="2744788"/>
          <p14:tracePt t="32121" x="7605713" y="2636838"/>
          <p14:tracePt t="32141" x="7546975" y="2570163"/>
          <p14:tracePt t="32157" x="7480300" y="2505075"/>
          <p14:tracePt t="32171" x="7431088" y="2454275"/>
          <p14:tracePt t="32188" x="7415213" y="2420938"/>
          <p14:tracePt t="32208" x="7397750" y="2397125"/>
          <p14:tracePt t="32221" x="7381875" y="2397125"/>
          <p14:tracePt t="32240" x="7364413" y="2379663"/>
          <p14:tracePt t="32386" x="7364413" y="2397125"/>
          <p14:tracePt t="32471" x="7381875" y="2397125"/>
          <p14:tracePt t="32528" x="7381875" y="2420938"/>
          <p14:tracePt t="32907" x="7381875" y="2397125"/>
          <p14:tracePt t="32937" x="7381875" y="2379663"/>
          <p14:tracePt t="33514" x="7381875" y="2363788"/>
          <p14:tracePt t="33522" x="7381875" y="2297113"/>
          <p14:tracePt t="33537" x="7381875" y="2197100"/>
          <p14:tracePt t="33554" x="7381875" y="2055813"/>
          <p14:tracePt t="33571" x="7381875" y="1641475"/>
          <p14:tracePt t="33587" x="7348538" y="895350"/>
          <p14:tracePt t="33604" x="7315200" y="825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B914-EC54-7F54-EDC2-1A34D43E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08E1-BC1E-46AD-FBFE-4BE780A8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performed the best.</a:t>
            </a:r>
          </a:p>
          <a:p>
            <a:r>
              <a:rPr lang="en-US" dirty="0"/>
              <a:t>Limitations </a:t>
            </a:r>
          </a:p>
          <a:p>
            <a:r>
              <a:rPr lang="en-US" dirty="0"/>
              <a:t>Assumptions </a:t>
            </a:r>
          </a:p>
          <a:p>
            <a:r>
              <a:rPr lang="en-US" dirty="0"/>
              <a:t>Ethical concerns</a:t>
            </a:r>
          </a:p>
          <a:p>
            <a:r>
              <a:rPr lang="en-US" dirty="0"/>
              <a:t>Questions?</a:t>
            </a:r>
          </a:p>
        </p:txBody>
      </p:sp>
      <p:pic>
        <p:nvPicPr>
          <p:cNvPr id="45" name="Audio 44">
            <a:extLst>
              <a:ext uri="{FF2B5EF4-FFF2-40B4-BE49-F238E27FC236}">
                <a16:creationId xmlns:a16="http://schemas.microsoft.com/office/drawing/2014/main" id="{12E47693-8C65-DCFD-F90B-A50180D1E6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6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392"/>
    </mc:Choice>
    <mc:Fallback>
      <p:transition spd="slow" advTm="121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BC4D-84F0-3F69-94E9-B48D3996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9A82-9E4D-CFE2-5B9D-5BD0E9CE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 for Disease Control and Prevention. (2022, May 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Adult obesity facts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Centers for Disease Control and Prevention. 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www.cdc.gov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/obesity/data/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adult.html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Mehrparvar, F. (2024, April 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Obesity levels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Kaggle. 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www.kaggle.com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/datasets/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fatemehmehrparvar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/obesity-levels </a:t>
            </a:r>
          </a:p>
          <a:p>
            <a:pPr marL="360045" marR="0" indent="-36004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 Health Organization. (2024, March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Obesity and overweight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World Health Organization. https://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www.who.int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/news-room/fact-sheets/detail/obesity-and-overweight#:~:text=Overview,the%20risk%20of%20certain%20cancers.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98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143</TotalTime>
  <Words>1469</Words>
  <Application>Microsoft Macintosh PowerPoint</Application>
  <PresentationFormat>Widescreen</PresentationFormat>
  <Paragraphs>246</Paragraphs>
  <Slides>8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Gill Sans MT</vt:lpstr>
      <vt:lpstr>Symbol</vt:lpstr>
      <vt:lpstr>Times New Roman</vt:lpstr>
      <vt:lpstr>Wingdings</vt:lpstr>
      <vt:lpstr>Parcel</vt:lpstr>
      <vt:lpstr>Obesity Prediction</vt:lpstr>
      <vt:lpstr>Overview of topic</vt:lpstr>
      <vt:lpstr>Data set and variables</vt:lpstr>
      <vt:lpstr>methods</vt:lpstr>
      <vt:lpstr>Results</vt:lpstr>
      <vt:lpstr>Confusion matrix</vt:lpstr>
      <vt:lpstr>Summary and important considerations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Prediction</dc:title>
  <dc:creator>Gracie Inman</dc:creator>
  <cp:lastModifiedBy>Gracie Inman</cp:lastModifiedBy>
  <cp:revision>2</cp:revision>
  <cp:lastPrinted>2024-05-06T01:05:38Z</cp:lastPrinted>
  <dcterms:created xsi:type="dcterms:W3CDTF">2024-05-05T22:45:38Z</dcterms:created>
  <dcterms:modified xsi:type="dcterms:W3CDTF">2024-05-06T01:09:07Z</dcterms:modified>
</cp:coreProperties>
</file>