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715000" cx="9144000"/>
  <p:notesSz cx="6858000" cy="9144000"/>
  <p:embeddedFontLst>
    <p:embeddedFont>
      <p:font typeface="Proxima Nova"/>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FF21D9E-71F7-471C-BEDB-F991403C67CB}">
  <a:tblStyle styleId="{FFF21D9E-71F7-471C-BEDB-F991403C67C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ProximaNova-regular.fntdata"/><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ProximaNova-italic.fntdata"/><Relationship Id="rId23" Type="http://schemas.openxmlformats.org/officeDocument/2006/relationships/slide" Target="slides/slide17.xml"/><Relationship Id="rId45" Type="http://schemas.openxmlformats.org/officeDocument/2006/relationships/font" Target="fonts/ProximaNova-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ProximaNova-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3d21c00f6_0_86:notes"/>
          <p:cNvSpPr/>
          <p:nvPr>
            <p:ph idx="2" type="sldImg"/>
          </p:nvPr>
        </p:nvSpPr>
        <p:spPr>
          <a:xfrm>
            <a:off x="685995" y="685800"/>
            <a:ext cx="54867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3d21c00f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Graciel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They embody cheerful and fearful  themes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284af79cff_0_2: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84af79cf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Fritz</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is also worth</a:t>
            </a:r>
            <a:r>
              <a:rPr lang="en"/>
              <a:t> noticing that some of the works are recent yet some of the works are outdated since it's still an ongoing problem that is trying to be solved up to this date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3f35907cd_1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3f35907c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Checkbox of studies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are some works that tried to do music classification. The work of yang used regression method *try to mention accuracy*, and another work of Hu and Downie instead of using regression methods used binary classification, both the work yang and hu didn't use a hierarchical framework for mood detection. Interestingly the work of Lu, Liu and Zhang used hierarchical framework for mood detection they achieved *say results*. Since these are all machine learning tasks we were able to note that these studies all used k-fold cross validation for their experiments. In connection to our study or our intended research question we wanted to investigate if there are recent works that attempted to consider or define rules from the results of experiments that deal with music classification since we’ve observed that only few works have tried consider looking onto rules in these types of experiments with</a:t>
            </a:r>
            <a:r>
              <a:rPr lang="en">
                <a:solidFill>
                  <a:schemeClr val="dk1"/>
                </a:solidFill>
              </a:rPr>
              <a:t> the work of yang being one of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Yang et al. Formulated MER as a regression problem to predict the arousal and valence 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Hu and Downie Trained a multi-modal mood classifier using both audio and lyric features.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 Lu, Liu, and Zhang presented a framework for automating the process of detecting moods from acoustic music data using features extracted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works contributed objective approaches to music classification and could</a:t>
            </a:r>
            <a:endParaRPr/>
          </a:p>
          <a:p>
            <a:pPr indent="0" lvl="0" marL="0" rtl="0" algn="l">
              <a:spcBef>
                <a:spcPts val="0"/>
              </a:spcBef>
              <a:spcAft>
                <a:spcPts val="0"/>
              </a:spcAft>
              <a:buNone/>
            </a:pPr>
            <a:r>
              <a:rPr lang="en"/>
              <a:t>still be improved mostly in terms of accuracy in classifying, music features used and the range of themes.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2742a6882e_2_5: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742a6882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Fritz</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2742a6882e_2_14: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742a6882e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Fritz</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this research, the research question that we aim to answer is *say general objective*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2742a6882e_2_19: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742a6882e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Fritz</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specifically we need to *say 1st specific objective* use connecting words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2742a6882e_2_31: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742a6882e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Fritz</a:t>
            </a:r>
            <a:br>
              <a:rPr lang="en"/>
            </a:br>
            <a:br>
              <a:rPr lang="en"/>
            </a:br>
            <a:r>
              <a:rPr lang="en"/>
              <a:t>The expected question is: How do you split???</a:t>
            </a:r>
            <a:endParaRPr/>
          </a:p>
          <a:p>
            <a:pPr indent="0" lvl="0" marL="0" rtl="0" algn="l">
              <a:spcBef>
                <a:spcPts val="0"/>
              </a:spcBef>
              <a:spcAft>
                <a:spcPts val="0"/>
              </a:spcAft>
              <a:buNone/>
            </a:pPr>
            <a:r>
              <a:rPr lang="en"/>
              <a:t>We split it by 80% for training</a:t>
            </a:r>
            <a:endParaRPr/>
          </a:p>
          <a:p>
            <a:pPr indent="0" lvl="0" marL="0" rtl="0" algn="l">
              <a:spcBef>
                <a:spcPts val="0"/>
              </a:spcBef>
              <a:spcAft>
                <a:spcPts val="0"/>
              </a:spcAft>
              <a:buNone/>
            </a:pPr>
            <a:r>
              <a:rPr lang="en"/>
              <a:t>10% Testing and 10% for validation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2742a6882e_2_38: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742a6882e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Fritz</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Low level features such as </a:t>
            </a:r>
            <a:r>
              <a:rPr lang="en">
                <a:solidFill>
                  <a:schemeClr val="dk1"/>
                </a:solidFill>
              </a:rPr>
              <a:t>Spectral Centroid•Spectral Rolloff Point•Spectral Flux•Compactness•Spectral Variability•Root Mean Square•Fraction Of Low Energy Windows•Zero Crossings•Strongest Beat•Beat Sum•Strength Of Strongest Beat•LPC•Method of Moments•Area Method of Moments of MFCCs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2742a6882e_2_26: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742a6882e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Graciel</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7bc60e2c56_0_0: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7bc60e2c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Graciel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28f84517f1_0_242: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8f84517f1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Emir</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299b59038b_0_5: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99b59038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6f927f15dd_6_1: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6f927f15dd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7402331158_4_1: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7402331158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Mitch</a:t>
            </a:r>
            <a:br>
              <a:rPr lang="en"/>
            </a:br>
            <a:br>
              <a:rPr lang="en"/>
            </a:br>
            <a:r>
              <a:rPr lang="en"/>
              <a:t>Transition Slide</a:t>
            </a:r>
            <a:br>
              <a:rPr lang="en"/>
            </a:br>
            <a:br>
              <a:rPr lang="en"/>
            </a:br>
            <a:r>
              <a:rPr lang="en"/>
              <a:t>Following the methodology that we have presented earlier this is our Preliminary Results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2838189bb3_0_5: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838189bb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6f927f139e_0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6f927f13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 did first was that we wanted to extract the default features selected by jAudio</a:t>
            </a:r>
            <a:endParaRPr/>
          </a:p>
          <a:p>
            <a:pPr indent="0" lvl="0" marL="0" rtl="0" algn="l">
              <a:spcBef>
                <a:spcPts val="0"/>
              </a:spcBef>
              <a:spcAft>
                <a:spcPts val="0"/>
              </a:spcAft>
              <a:buNone/>
            </a:pPr>
            <a:r>
              <a:rPr lang="en"/>
              <a:t>For Today’s proof of concept</a:t>
            </a:r>
            <a:endParaRPr/>
          </a:p>
          <a:p>
            <a:pPr indent="0" lvl="0" marL="0" rtl="0" algn="l">
              <a:spcBef>
                <a:spcPts val="0"/>
              </a:spcBef>
              <a:spcAft>
                <a:spcPts val="0"/>
              </a:spcAft>
              <a:buNone/>
            </a:pPr>
            <a:r>
              <a:rPr lang="en"/>
              <a:t>In the upcoming models we will be be building, we will be getting from other features based on ranker and based info gain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Spectral Centroid•Spectral Rolloff Point•Spectral Flux•Compactness•Spectral Variability•Root Mean Square•Fraction Of Low Energy Windows•Zero Crossings•Strongest Beat•Beat Sum•Strength Of Strongest Beat•LPC•Method of Moments•Area Method of Moments of MFCCs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65c1a49cbd_2_1: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65c1a49cbd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6f927f15dd_1_4: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6f927f15dd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We’re all doing this because it’s a proof of concept</a:t>
            </a:r>
            <a:endParaRPr/>
          </a:p>
          <a:p>
            <a:pPr indent="0" lvl="0" marL="0" rtl="0" algn="l">
              <a:spcBef>
                <a:spcPts val="0"/>
              </a:spcBef>
              <a:spcAft>
                <a:spcPts val="0"/>
              </a:spcAft>
              <a:buNone/>
            </a:pPr>
            <a:r>
              <a:rPr lang="en"/>
              <a:t>(We’re telling the panel that it’s doable)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6f927f15dd_1_10: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6f927f15d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7402331158_7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7402331158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2838189bb3_0_0: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838189b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5c1a49cbd_6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5c1a49cbd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6f927f15dd_1_18: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6f927f15dd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7402331158_7_21: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7402331158_7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7430c48eea_0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7430c48e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743d1c16a4_0_1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743d1c16a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7402331158_7_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402331158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7402331158_7_1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7402331158_7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299b59038b_0_46: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99b59038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283d4d73f7_1_0: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83d4d73f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3d21c00f6_0_9:notes"/>
          <p:cNvSpPr/>
          <p:nvPr>
            <p:ph idx="2" type="sldImg"/>
          </p:nvPr>
        </p:nvSpPr>
        <p:spPr>
          <a:xfrm>
            <a:off x="685995" y="685800"/>
            <a:ext cx="54867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3d21c00f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3d21c00f6_0_19:notes"/>
          <p:cNvSpPr/>
          <p:nvPr>
            <p:ph idx="2" type="sldImg"/>
          </p:nvPr>
        </p:nvSpPr>
        <p:spPr>
          <a:xfrm>
            <a:off x="685995" y="685800"/>
            <a:ext cx="54867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3d21c00f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299b59038b_0_0: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99b5903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3d21c00f6_0_25:notes"/>
          <p:cNvSpPr/>
          <p:nvPr>
            <p:ph idx="2" type="sldImg"/>
          </p:nvPr>
        </p:nvSpPr>
        <p:spPr>
          <a:xfrm>
            <a:off x="685995" y="685800"/>
            <a:ext cx="54867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3d21c00f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3f35907cd_2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3f35907c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f927f139e_0_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f927f139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Graciel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827306"/>
            <a:ext cx="8520600" cy="2280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149028"/>
            <a:ext cx="8520600" cy="880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229028"/>
            <a:ext cx="8520600" cy="2181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502472"/>
            <a:ext cx="8520600" cy="14454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827306"/>
            <a:ext cx="8520600" cy="228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3149028"/>
            <a:ext cx="8520600" cy="88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389833"/>
            <a:ext cx="8520600" cy="93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280528"/>
            <a:ext cx="8520600" cy="3795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280528"/>
            <a:ext cx="3999900" cy="379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280528"/>
            <a:ext cx="3999900" cy="379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617333"/>
            <a:ext cx="2808000" cy="839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544000"/>
            <a:ext cx="2808000" cy="3532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500167"/>
            <a:ext cx="6367800" cy="45453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39"/>
            <a:ext cx="4572000" cy="5715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370194"/>
            <a:ext cx="4045200" cy="1647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3114528"/>
            <a:ext cx="4045200" cy="137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804528"/>
            <a:ext cx="3837000" cy="41058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389833"/>
            <a:ext cx="8520600" cy="9354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700639"/>
            <a:ext cx="5998800" cy="6723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229028"/>
            <a:ext cx="8520600" cy="218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502472"/>
            <a:ext cx="8520600" cy="14451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blue">
  <p:cSld name="TITLE_1">
    <p:bg>
      <p:bgPr>
        <a:blipFill>
          <a:blip r:embed="rId2">
            <a:alphaModFix/>
          </a:blip>
          <a:stretch>
            <a:fillRect/>
          </a:stretch>
        </a:blipFill>
      </p:bgPr>
    </p:bg>
    <p:spTree>
      <p:nvGrpSpPr>
        <p:cNvPr id="95" name="Shape 95"/>
        <p:cNvGrpSpPr/>
        <p:nvPr/>
      </p:nvGrpSpPr>
      <p:grpSpPr>
        <a:xfrm>
          <a:off x="0" y="0"/>
          <a:ext cx="0" cy="0"/>
          <a:chOff x="0" y="0"/>
          <a:chExt cx="0" cy="0"/>
        </a:xfrm>
      </p:grpSpPr>
      <p:sp>
        <p:nvSpPr>
          <p:cNvPr id="96" name="Google Shape;96;p25"/>
          <p:cNvSpPr txBox="1"/>
          <p:nvPr>
            <p:ph type="ctrTitle"/>
          </p:nvPr>
        </p:nvSpPr>
        <p:spPr>
          <a:xfrm>
            <a:off x="1295550" y="2213125"/>
            <a:ext cx="6552900" cy="1288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4800"/>
              <a:buNone/>
              <a:defRPr sz="4800">
                <a:solidFill>
                  <a:srgbClr val="FFFFFF"/>
                </a:solidFill>
              </a:defRPr>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red">
  <p:cSld name="TITLE_1_1">
    <p:bg>
      <p:bgPr>
        <a:blipFill>
          <a:blip r:embed="rId2">
            <a:alphaModFix/>
          </a:blip>
          <a:stretch>
            <a:fillRect/>
          </a:stretch>
        </a:blipFill>
      </p:bgPr>
    </p:bg>
    <p:spTree>
      <p:nvGrpSpPr>
        <p:cNvPr id="97" name="Shape 97"/>
        <p:cNvGrpSpPr/>
        <p:nvPr/>
      </p:nvGrpSpPr>
      <p:grpSpPr>
        <a:xfrm>
          <a:off x="0" y="0"/>
          <a:ext cx="0" cy="0"/>
          <a:chOff x="0" y="0"/>
          <a:chExt cx="0" cy="0"/>
        </a:xfrm>
      </p:grpSpPr>
      <p:sp>
        <p:nvSpPr>
          <p:cNvPr id="98" name="Google Shape;98;p26"/>
          <p:cNvSpPr txBox="1"/>
          <p:nvPr>
            <p:ph type="ctrTitle"/>
          </p:nvPr>
        </p:nvSpPr>
        <p:spPr>
          <a:xfrm>
            <a:off x="1557300" y="1822771"/>
            <a:ext cx="6029400" cy="1288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9" name="Google Shape;99;p26"/>
          <p:cNvSpPr txBox="1"/>
          <p:nvPr>
            <p:ph idx="1" type="subTitle"/>
          </p:nvPr>
        </p:nvSpPr>
        <p:spPr>
          <a:xfrm>
            <a:off x="1557300" y="2965122"/>
            <a:ext cx="6029400" cy="8721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2C343B"/>
              </a:buClr>
              <a:buSzPts val="2400"/>
              <a:buNone/>
              <a:defRPr sz="2400"/>
            </a:lvl1pPr>
            <a:lvl2pPr lvl="1" rtl="0" algn="ctr">
              <a:spcBef>
                <a:spcPts val="1600"/>
              </a:spcBef>
              <a:spcAft>
                <a:spcPts val="0"/>
              </a:spcAft>
              <a:buClr>
                <a:srgbClr val="2C343B"/>
              </a:buClr>
              <a:buSzPts val="1400"/>
              <a:buNone/>
              <a:defRPr/>
            </a:lvl2pPr>
            <a:lvl3pPr lvl="2" rtl="0" algn="ctr">
              <a:spcBef>
                <a:spcPts val="1600"/>
              </a:spcBef>
              <a:spcAft>
                <a:spcPts val="0"/>
              </a:spcAft>
              <a:buClr>
                <a:srgbClr val="2C343B"/>
              </a:buClr>
              <a:buSzPts val="1400"/>
              <a:buNone/>
              <a:defRPr/>
            </a:lvl3pPr>
            <a:lvl4pPr lvl="3" rtl="0" algn="ctr">
              <a:spcBef>
                <a:spcPts val="1600"/>
              </a:spcBef>
              <a:spcAft>
                <a:spcPts val="0"/>
              </a:spcAft>
              <a:buClr>
                <a:srgbClr val="2C343B"/>
              </a:buClr>
              <a:buSzPts val="2400"/>
              <a:buNone/>
              <a:defRPr sz="2400"/>
            </a:lvl4pPr>
            <a:lvl5pPr lvl="4" rtl="0" algn="ctr">
              <a:spcBef>
                <a:spcPts val="1600"/>
              </a:spcBef>
              <a:spcAft>
                <a:spcPts val="0"/>
              </a:spcAft>
              <a:buClr>
                <a:srgbClr val="2C343B"/>
              </a:buClr>
              <a:buSzPts val="2400"/>
              <a:buNone/>
              <a:defRPr sz="2400"/>
            </a:lvl5pPr>
            <a:lvl6pPr lvl="5" rtl="0" algn="ctr">
              <a:spcBef>
                <a:spcPts val="1600"/>
              </a:spcBef>
              <a:spcAft>
                <a:spcPts val="0"/>
              </a:spcAft>
              <a:buClr>
                <a:srgbClr val="2C343B"/>
              </a:buClr>
              <a:buSzPts val="2400"/>
              <a:buNone/>
              <a:defRPr sz="2400"/>
            </a:lvl6pPr>
            <a:lvl7pPr lvl="6" rtl="0" algn="ctr">
              <a:spcBef>
                <a:spcPts val="1600"/>
              </a:spcBef>
              <a:spcAft>
                <a:spcPts val="0"/>
              </a:spcAft>
              <a:buClr>
                <a:srgbClr val="2C343B"/>
              </a:buClr>
              <a:buSzPts val="2400"/>
              <a:buNone/>
              <a:defRPr sz="2400"/>
            </a:lvl7pPr>
            <a:lvl8pPr lvl="7" rtl="0" algn="ctr">
              <a:spcBef>
                <a:spcPts val="1600"/>
              </a:spcBef>
              <a:spcAft>
                <a:spcPts val="0"/>
              </a:spcAft>
              <a:buClr>
                <a:srgbClr val="2C343B"/>
              </a:buClr>
              <a:buSzPts val="2400"/>
              <a:buNone/>
              <a:defRPr sz="2400"/>
            </a:lvl8pPr>
            <a:lvl9pPr lvl="8" rtl="0" algn="ctr">
              <a:spcBef>
                <a:spcPts val="1600"/>
              </a:spcBef>
              <a:spcAft>
                <a:spcPts val="1600"/>
              </a:spcAft>
              <a:buClr>
                <a:srgbClr val="2C343B"/>
              </a:buClr>
              <a:buSzPts val="2400"/>
              <a:buNone/>
              <a:defRPr sz="2400"/>
            </a:lvl9pPr>
          </a:lstStyle>
          <a:p/>
        </p:txBody>
      </p:sp>
      <p:sp>
        <p:nvSpPr>
          <p:cNvPr id="100" name="Google Shape;100;p26"/>
          <p:cNvSpPr txBox="1"/>
          <p:nvPr>
            <p:ph idx="12" type="sldNum"/>
          </p:nvPr>
        </p:nvSpPr>
        <p:spPr>
          <a:xfrm>
            <a:off x="4297650" y="5399836"/>
            <a:ext cx="548700" cy="3153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280528"/>
            <a:ext cx="8520600" cy="3795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280528"/>
            <a:ext cx="3999900" cy="3795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280528"/>
            <a:ext cx="3999900" cy="3795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617333"/>
            <a:ext cx="2808000" cy="839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544000"/>
            <a:ext cx="2808000" cy="3532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500167"/>
            <a:ext cx="6367800" cy="4545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39"/>
            <a:ext cx="4572000" cy="5715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370194"/>
            <a:ext cx="4045200" cy="16470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114528"/>
            <a:ext cx="4045200" cy="1372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804528"/>
            <a:ext cx="3837000" cy="41058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700639"/>
            <a:ext cx="5998800" cy="6723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94472"/>
            <a:ext cx="8520600" cy="6363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280528"/>
            <a:ext cx="8520600" cy="3795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5181352"/>
            <a:ext cx="548700" cy="4374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94472"/>
            <a:ext cx="8520600" cy="6363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280528"/>
            <a:ext cx="8520600" cy="37959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5181352"/>
            <a:ext cx="548700" cy="4374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hyperlink" Target="http://drive.google.com/file/d/1fsrsOfx9oOrOyTI93mLvQaVWXD6C5IeM/view" TargetMode="External"/><Relationship Id="rId5" Type="http://schemas.openxmlformats.org/officeDocument/2006/relationships/image" Target="../media/image2.png"/><Relationship Id="rId6" Type="http://schemas.openxmlformats.org/officeDocument/2006/relationships/hyperlink" Target="http://drive.google.com/file/d/1BfZRvYWm1OI3BBio5cRHqL5oxO-o3x_g/view"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7"/>
          <p:cNvSpPr txBox="1"/>
          <p:nvPr>
            <p:ph type="ctrTitle"/>
          </p:nvPr>
        </p:nvSpPr>
        <p:spPr>
          <a:xfrm>
            <a:off x="667200" y="1381103"/>
            <a:ext cx="7809600" cy="112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latin typeface="Proxima Nova"/>
                <a:ea typeface="Proxima Nova"/>
                <a:cs typeface="Proxima Nova"/>
                <a:sym typeface="Proxima Nova"/>
              </a:rPr>
              <a:t>Identifying music features that define rules in classifying musical themes</a:t>
            </a:r>
            <a:endParaRPr sz="3400">
              <a:latin typeface="Proxima Nova"/>
              <a:ea typeface="Proxima Nova"/>
              <a:cs typeface="Proxima Nova"/>
              <a:sym typeface="Proxima Nova"/>
            </a:endParaRPr>
          </a:p>
        </p:txBody>
      </p:sp>
      <p:sp>
        <p:nvSpPr>
          <p:cNvPr id="106" name="Google Shape;106;p27"/>
          <p:cNvSpPr txBox="1"/>
          <p:nvPr>
            <p:ph idx="1" type="subTitle"/>
          </p:nvPr>
        </p:nvSpPr>
        <p:spPr>
          <a:xfrm>
            <a:off x="2317950" y="2510889"/>
            <a:ext cx="4508100" cy="231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MENDOZA</a:t>
            </a:r>
            <a:r>
              <a:rPr lang="en" sz="1800">
                <a:latin typeface="Proxima Nova"/>
                <a:ea typeface="Proxima Nova"/>
                <a:cs typeface="Proxima Nova"/>
                <a:sym typeface="Proxima Nova"/>
              </a:rPr>
              <a:t>, Emir Christopher</a:t>
            </a:r>
            <a:endParaRPr sz="1800">
              <a:latin typeface="Proxima Nova"/>
              <a:ea typeface="Proxima Nova"/>
              <a:cs typeface="Proxima Nova"/>
              <a:sym typeface="Proxima Nova"/>
            </a:endParaRPr>
          </a:p>
          <a:p>
            <a:pPr indent="0" lvl="0" marL="0" rtl="0" algn="ctr">
              <a:spcBef>
                <a:spcPts val="0"/>
              </a:spcBef>
              <a:spcAft>
                <a:spcPts val="0"/>
              </a:spcAft>
              <a:buNone/>
            </a:pPr>
            <a:r>
              <a:rPr lang="en" sz="1800">
                <a:latin typeface="Proxima Nova"/>
                <a:ea typeface="Proxima Nova"/>
                <a:cs typeface="Proxima Nova"/>
                <a:sym typeface="Proxima Nova"/>
              </a:rPr>
              <a:t>NUNCIO, Graciel Myka</a:t>
            </a:r>
            <a:endParaRPr sz="1800">
              <a:latin typeface="Proxima Nova"/>
              <a:ea typeface="Proxima Nova"/>
              <a:cs typeface="Proxima Nova"/>
              <a:sym typeface="Proxima Nova"/>
            </a:endParaRPr>
          </a:p>
          <a:p>
            <a:pPr indent="0" lvl="0" marL="0" rtl="0" algn="ctr">
              <a:spcBef>
                <a:spcPts val="0"/>
              </a:spcBef>
              <a:spcAft>
                <a:spcPts val="0"/>
              </a:spcAft>
              <a:buNone/>
            </a:pPr>
            <a:r>
              <a:rPr lang="en" sz="1800">
                <a:latin typeface="Proxima Nova"/>
                <a:ea typeface="Proxima Nova"/>
                <a:cs typeface="Proxima Nova"/>
                <a:sym typeface="Proxima Nova"/>
              </a:rPr>
              <a:t>ONG, Mitchell Bryan</a:t>
            </a:r>
            <a:endParaRPr sz="1800">
              <a:latin typeface="Proxima Nova"/>
              <a:ea typeface="Proxima Nova"/>
              <a:cs typeface="Proxima Nova"/>
              <a:sym typeface="Proxima Nova"/>
            </a:endParaRPr>
          </a:p>
          <a:p>
            <a:pPr indent="0" lvl="0" marL="0" rtl="0" algn="ctr">
              <a:spcBef>
                <a:spcPts val="0"/>
              </a:spcBef>
              <a:spcAft>
                <a:spcPts val="0"/>
              </a:spcAft>
              <a:buNone/>
            </a:pPr>
            <a:r>
              <a:rPr lang="en" sz="1800">
                <a:latin typeface="Proxima Nova"/>
                <a:ea typeface="Proxima Nova"/>
                <a:cs typeface="Proxima Nova"/>
                <a:sym typeface="Proxima Nova"/>
              </a:rPr>
              <a:t>CALIMAG, Fritz Edron</a:t>
            </a:r>
            <a:endParaRPr sz="1800">
              <a:latin typeface="Proxima Nova"/>
              <a:ea typeface="Proxima Nova"/>
              <a:cs typeface="Proxima Nova"/>
              <a:sym typeface="Proxima Nova"/>
            </a:endParaRPr>
          </a:p>
          <a:p>
            <a:pPr indent="0" lvl="0" marL="0" rtl="0" algn="ctr">
              <a:spcBef>
                <a:spcPts val="0"/>
              </a:spcBef>
              <a:spcAft>
                <a:spcPts val="0"/>
              </a:spcAft>
              <a:buNone/>
            </a:pPr>
            <a:r>
              <a:t/>
            </a:r>
            <a:endParaRPr sz="800">
              <a:latin typeface="Proxima Nova"/>
              <a:ea typeface="Proxima Nova"/>
              <a:cs typeface="Proxima Nova"/>
              <a:sym typeface="Proxima Nova"/>
            </a:endParaRPr>
          </a:p>
          <a:p>
            <a:pPr indent="0" lvl="0" marL="0" rtl="0" algn="ctr">
              <a:spcBef>
                <a:spcPts val="0"/>
              </a:spcBef>
              <a:spcAft>
                <a:spcPts val="0"/>
              </a:spcAft>
              <a:buNone/>
            </a:pPr>
            <a:r>
              <a:rPr lang="en" sz="1800">
                <a:latin typeface="Proxima Nova"/>
                <a:ea typeface="Proxima Nova"/>
                <a:cs typeface="Proxima Nova"/>
                <a:sym typeface="Proxima Nova"/>
              </a:rPr>
              <a:t>Adviser:</a:t>
            </a:r>
            <a:endParaRPr sz="1800">
              <a:latin typeface="Proxima Nova"/>
              <a:ea typeface="Proxima Nova"/>
              <a:cs typeface="Proxima Nova"/>
              <a:sym typeface="Proxima Nova"/>
            </a:endParaRPr>
          </a:p>
          <a:p>
            <a:pPr indent="0" lvl="0" marL="0" rtl="0" algn="ctr">
              <a:spcBef>
                <a:spcPts val="0"/>
              </a:spcBef>
              <a:spcAft>
                <a:spcPts val="0"/>
              </a:spcAft>
              <a:buNone/>
            </a:pPr>
            <a:r>
              <a:rPr lang="en" sz="1800">
                <a:latin typeface="Proxima Nova"/>
                <a:ea typeface="Proxima Nova"/>
                <a:cs typeface="Proxima Nova"/>
                <a:sym typeface="Proxima Nova"/>
              </a:rPr>
              <a:t>DEJA, Jordan Aiko</a:t>
            </a:r>
            <a:endParaRPr sz="1800">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6"/>
          <p:cNvSpPr txBox="1"/>
          <p:nvPr>
            <p:ph idx="1" type="body"/>
          </p:nvPr>
        </p:nvSpPr>
        <p:spPr>
          <a:xfrm>
            <a:off x="311700" y="2739444"/>
            <a:ext cx="8520600" cy="379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Cheerful    							Bravery</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Fearful								Love</a:t>
            </a:r>
            <a:endParaRPr/>
          </a:p>
          <a:p>
            <a:pPr indent="0" lvl="0" marL="0" rtl="0" algn="l">
              <a:spcBef>
                <a:spcPts val="1600"/>
              </a:spcBef>
              <a:spcAft>
                <a:spcPts val="1600"/>
              </a:spcAft>
              <a:buNone/>
            </a:pPr>
            <a:r>
              <a:t/>
            </a:r>
            <a:endParaRPr/>
          </a:p>
        </p:txBody>
      </p:sp>
      <p:sp>
        <p:nvSpPr>
          <p:cNvPr id="174" name="Google Shape;174;p36"/>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5" name="Google Shape;175;p36"/>
          <p:cNvPicPr preferRelativeResize="0"/>
          <p:nvPr/>
        </p:nvPicPr>
        <p:blipFill>
          <a:blip r:embed="rId3">
            <a:alphaModFix/>
          </a:blip>
          <a:stretch>
            <a:fillRect/>
          </a:stretch>
        </p:blipFill>
        <p:spPr>
          <a:xfrm>
            <a:off x="4606175" y="334666"/>
            <a:ext cx="3521771" cy="2319125"/>
          </a:xfrm>
          <a:prstGeom prst="rect">
            <a:avLst/>
          </a:prstGeom>
          <a:noFill/>
          <a:ln>
            <a:noFill/>
          </a:ln>
        </p:spPr>
      </p:pic>
      <p:sp>
        <p:nvSpPr>
          <p:cNvPr id="176" name="Google Shape;176;p36"/>
          <p:cNvSpPr txBox="1"/>
          <p:nvPr/>
        </p:nvSpPr>
        <p:spPr>
          <a:xfrm>
            <a:off x="-454700" y="975083"/>
            <a:ext cx="4631700" cy="128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t>Theme </a:t>
            </a:r>
            <a:endParaRPr sz="3600"/>
          </a:p>
          <a:p>
            <a:pPr indent="0" lvl="0" marL="0" rtl="0" algn="ctr">
              <a:spcBef>
                <a:spcPts val="0"/>
              </a:spcBef>
              <a:spcAft>
                <a:spcPts val="0"/>
              </a:spcAft>
              <a:buNone/>
            </a:pPr>
            <a:r>
              <a:rPr lang="en" sz="3600"/>
              <a:t>Examples</a:t>
            </a:r>
            <a:endParaRPr sz="3600"/>
          </a:p>
          <a:p>
            <a:pPr indent="0" lvl="0" marL="0" rtl="0" algn="ctr">
              <a:spcBef>
                <a:spcPts val="0"/>
              </a:spcBef>
              <a:spcAft>
                <a:spcPts val="0"/>
              </a:spcAft>
              <a:buNone/>
            </a:pPr>
            <a:r>
              <a:t/>
            </a:r>
            <a:endParaRPr/>
          </a:p>
        </p:txBody>
      </p:sp>
      <p:pic>
        <p:nvPicPr>
          <p:cNvPr id="177" name="Google Shape;177;p36" title="CHEERFUL001.mp4">
            <a:hlinkClick r:id="rId4"/>
          </p:cNvPr>
          <p:cNvPicPr preferRelativeResize="0"/>
          <p:nvPr/>
        </p:nvPicPr>
        <p:blipFill>
          <a:blip r:embed="rId5">
            <a:alphaModFix/>
          </a:blip>
          <a:stretch>
            <a:fillRect/>
          </a:stretch>
        </p:blipFill>
        <p:spPr>
          <a:xfrm>
            <a:off x="606025" y="3192367"/>
            <a:ext cx="1218958" cy="914208"/>
          </a:xfrm>
          <a:prstGeom prst="rect">
            <a:avLst/>
          </a:prstGeom>
          <a:noFill/>
          <a:ln>
            <a:noFill/>
          </a:ln>
        </p:spPr>
      </p:pic>
      <p:pic>
        <p:nvPicPr>
          <p:cNvPr id="178" name="Google Shape;178;p36" title="FEARFUL001.mp4">
            <a:hlinkClick r:id="rId6"/>
          </p:cNvPr>
          <p:cNvPicPr preferRelativeResize="0"/>
          <p:nvPr/>
        </p:nvPicPr>
        <p:blipFill>
          <a:blip r:embed="rId5">
            <a:alphaModFix/>
          </a:blip>
          <a:stretch>
            <a:fillRect/>
          </a:stretch>
        </p:blipFill>
        <p:spPr>
          <a:xfrm>
            <a:off x="606025" y="4399771"/>
            <a:ext cx="1218958" cy="91421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7"/>
          <p:cNvSpPr txBox="1"/>
          <p:nvPr/>
        </p:nvSpPr>
        <p:spPr>
          <a:xfrm>
            <a:off x="0" y="795700"/>
            <a:ext cx="3960900" cy="1162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Theoretical Framework : Helping Computers in Classifying Musical Themes</a:t>
            </a:r>
            <a:endParaRPr sz="2400">
              <a:latin typeface="Proxima Nova"/>
              <a:ea typeface="Proxima Nova"/>
              <a:cs typeface="Proxima Nova"/>
              <a:sym typeface="Proxima Nova"/>
            </a:endParaRPr>
          </a:p>
        </p:txBody>
      </p:sp>
      <p:pic>
        <p:nvPicPr>
          <p:cNvPr id="184" name="Google Shape;184;p37"/>
          <p:cNvPicPr preferRelativeResize="0"/>
          <p:nvPr/>
        </p:nvPicPr>
        <p:blipFill rotWithShape="1">
          <a:blip r:embed="rId3">
            <a:alphaModFix/>
          </a:blip>
          <a:srcRect b="0" l="14352" r="29624" t="48982"/>
          <a:stretch/>
        </p:blipFill>
        <p:spPr>
          <a:xfrm>
            <a:off x="1398913" y="852873"/>
            <a:ext cx="7745076" cy="440821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graphicFrame>
        <p:nvGraphicFramePr>
          <p:cNvPr id="189" name="Google Shape;189;p38"/>
          <p:cNvGraphicFramePr/>
          <p:nvPr/>
        </p:nvGraphicFramePr>
        <p:xfrm>
          <a:off x="937250" y="758250"/>
          <a:ext cx="3000000" cy="3000000"/>
        </p:xfrm>
        <a:graphic>
          <a:graphicData uri="http://schemas.openxmlformats.org/drawingml/2006/table">
            <a:tbl>
              <a:tblPr>
                <a:noFill/>
                <a:tableStyleId>{FFF21D9E-71F7-471C-BEDB-F991403C67CB}</a:tableStyleId>
              </a:tblPr>
              <a:tblGrid>
                <a:gridCol w="918975"/>
                <a:gridCol w="1221625"/>
                <a:gridCol w="1406950"/>
                <a:gridCol w="1333375"/>
                <a:gridCol w="1119150"/>
                <a:gridCol w="1269425"/>
              </a:tblGrid>
              <a:tr h="381000">
                <a:tc>
                  <a:txBody>
                    <a:bodyPr/>
                    <a:lstStyle/>
                    <a:p>
                      <a:pPr indent="0" lvl="0" marL="0" rtl="0" algn="ctr">
                        <a:spcBef>
                          <a:spcPts val="0"/>
                        </a:spcBef>
                        <a:spcAft>
                          <a:spcPts val="0"/>
                        </a:spcAft>
                        <a:buNone/>
                      </a:pPr>
                      <a:r>
                        <a:rPr lang="en" sz="1600"/>
                        <a:t>Author</a:t>
                      </a:r>
                      <a:endParaRPr sz="1600"/>
                    </a:p>
                  </a:txBody>
                  <a:tcPr marT="91425" marB="91425" marR="91425" marL="91425"/>
                </a:tc>
                <a:tc>
                  <a:txBody>
                    <a:bodyPr/>
                    <a:lstStyle/>
                    <a:p>
                      <a:pPr indent="0" lvl="0" marL="0" rtl="0" algn="ctr">
                        <a:spcBef>
                          <a:spcPts val="0"/>
                        </a:spcBef>
                        <a:spcAft>
                          <a:spcPts val="0"/>
                        </a:spcAft>
                        <a:buNone/>
                      </a:pPr>
                      <a:r>
                        <a:rPr lang="en" sz="1600"/>
                        <a:t>Regression methods</a:t>
                      </a:r>
                      <a:endParaRPr sz="1600"/>
                    </a:p>
                  </a:txBody>
                  <a:tcPr marT="91425" marB="91425" marR="91425" marL="91425"/>
                </a:tc>
                <a:tc>
                  <a:txBody>
                    <a:bodyPr/>
                    <a:lstStyle/>
                    <a:p>
                      <a:pPr indent="0" lvl="0" marL="0" rtl="0" algn="ctr">
                        <a:spcBef>
                          <a:spcPts val="0"/>
                        </a:spcBef>
                        <a:spcAft>
                          <a:spcPts val="0"/>
                        </a:spcAft>
                        <a:buNone/>
                      </a:pPr>
                      <a:r>
                        <a:rPr lang="en" sz="1600"/>
                        <a:t>Binary Classification</a:t>
                      </a:r>
                      <a:endParaRPr sz="1600"/>
                    </a:p>
                  </a:txBody>
                  <a:tcPr marT="91425" marB="91425" marR="91425" marL="91425"/>
                </a:tc>
                <a:tc>
                  <a:txBody>
                    <a:bodyPr/>
                    <a:lstStyle/>
                    <a:p>
                      <a:pPr indent="0" lvl="0" marL="0" rtl="0" algn="ctr">
                        <a:spcBef>
                          <a:spcPts val="0"/>
                        </a:spcBef>
                        <a:spcAft>
                          <a:spcPts val="0"/>
                        </a:spcAft>
                        <a:buNone/>
                      </a:pPr>
                      <a:r>
                        <a:rPr lang="en" sz="1600"/>
                        <a:t>hierarchical framework for mood detection</a:t>
                      </a:r>
                      <a:endParaRPr sz="1600"/>
                    </a:p>
                  </a:txBody>
                  <a:tcPr marT="91425" marB="91425" marR="91425" marL="91425"/>
                </a:tc>
                <a:tc>
                  <a:txBody>
                    <a:bodyPr/>
                    <a:lstStyle/>
                    <a:p>
                      <a:pPr indent="0" lvl="0" marL="0" rtl="0" algn="ctr">
                        <a:spcBef>
                          <a:spcPts val="0"/>
                        </a:spcBef>
                        <a:spcAft>
                          <a:spcPts val="0"/>
                        </a:spcAft>
                        <a:buNone/>
                      </a:pPr>
                      <a:r>
                        <a:rPr lang="en" sz="1600"/>
                        <a:t>K-Fold Cross Validation</a:t>
                      </a:r>
                      <a:endParaRPr sz="1600"/>
                    </a:p>
                  </a:txBody>
                  <a:tcPr marT="91425" marB="91425" marR="91425" marL="91425"/>
                </a:tc>
                <a:tc>
                  <a:txBody>
                    <a:bodyPr/>
                    <a:lstStyle/>
                    <a:p>
                      <a:pPr indent="0" lvl="0" marL="0" rtl="0" algn="ctr">
                        <a:spcBef>
                          <a:spcPts val="0"/>
                        </a:spcBef>
                        <a:spcAft>
                          <a:spcPts val="0"/>
                        </a:spcAft>
                        <a:buNone/>
                      </a:pPr>
                      <a:r>
                        <a:rPr lang="en" sz="1600"/>
                        <a:t>Rules?</a:t>
                      </a:r>
                      <a:endParaRPr sz="1600"/>
                    </a:p>
                  </a:txBody>
                  <a:tcPr marT="91425" marB="91425" marR="91425" marL="91425"/>
                </a:tc>
              </a:tr>
              <a:tr h="881250">
                <a:tc>
                  <a:txBody>
                    <a:bodyPr/>
                    <a:lstStyle/>
                    <a:p>
                      <a:pPr indent="0" lvl="0" marL="0" rtl="0" algn="ctr">
                        <a:spcBef>
                          <a:spcPts val="0"/>
                        </a:spcBef>
                        <a:spcAft>
                          <a:spcPts val="0"/>
                        </a:spcAft>
                        <a:buNone/>
                      </a:pPr>
                      <a:r>
                        <a:rPr lang="en" sz="1600"/>
                        <a:t>Yang et al. (2008)</a:t>
                      </a:r>
                      <a:endParaRPr sz="1600"/>
                    </a:p>
                  </a:txBody>
                  <a:tcPr marT="91425" marB="91425" marR="91425" marL="91425"/>
                </a:tc>
                <a:tc>
                  <a:txBody>
                    <a:bodyPr/>
                    <a:lstStyle/>
                    <a:p>
                      <a:pPr indent="0" lvl="0" marL="0" rtl="0" algn="ctr">
                        <a:spcBef>
                          <a:spcPts val="0"/>
                        </a:spcBef>
                        <a:spcAft>
                          <a:spcPts val="0"/>
                        </a:spcAft>
                        <a:buNone/>
                      </a:pPr>
                      <a:r>
                        <a:t/>
                      </a:r>
                      <a:endParaRPr sz="1600"/>
                    </a:p>
                  </a:txBody>
                  <a:tcPr marT="91425" marB="91425" marR="91425" marL="91425"/>
                </a:tc>
                <a:tc>
                  <a:txBody>
                    <a:bodyPr/>
                    <a:lstStyle/>
                    <a:p>
                      <a:pPr indent="0" lvl="0" marL="0" rtl="0" algn="ctr">
                        <a:spcBef>
                          <a:spcPts val="0"/>
                        </a:spcBef>
                        <a:spcAft>
                          <a:spcPts val="0"/>
                        </a:spcAft>
                        <a:buNone/>
                      </a:pPr>
                      <a:r>
                        <a:t/>
                      </a:r>
                      <a:endParaRPr sz="1600"/>
                    </a:p>
                  </a:txBody>
                  <a:tcPr marT="91425" marB="91425" marR="91425" marL="91425"/>
                </a:tc>
                <a:tc>
                  <a:txBody>
                    <a:bodyPr/>
                    <a:lstStyle/>
                    <a:p>
                      <a:pPr indent="0" lvl="0" marL="0" rtl="0" algn="ctr">
                        <a:spcBef>
                          <a:spcPts val="0"/>
                        </a:spcBef>
                        <a:spcAft>
                          <a:spcPts val="0"/>
                        </a:spcAft>
                        <a:buNone/>
                      </a:pPr>
                      <a:r>
                        <a:t/>
                      </a:r>
                      <a:endParaRPr sz="1600"/>
                    </a:p>
                  </a:txBody>
                  <a:tcPr marT="91425" marB="91425" marR="91425" marL="91425"/>
                </a:tc>
                <a:tc>
                  <a:txBody>
                    <a:bodyPr/>
                    <a:lstStyle/>
                    <a:p>
                      <a:pPr indent="0" lvl="0" marL="0" rtl="0" algn="ctr">
                        <a:spcBef>
                          <a:spcPts val="0"/>
                        </a:spcBef>
                        <a:spcAft>
                          <a:spcPts val="0"/>
                        </a:spcAft>
                        <a:buNone/>
                      </a:pPr>
                      <a:r>
                        <a:t/>
                      </a:r>
                      <a:endParaRPr sz="1600"/>
                    </a:p>
                  </a:txBody>
                  <a:tcPr marT="91425" marB="91425" marR="91425" marL="91425"/>
                </a:tc>
                <a:tc>
                  <a:txBody>
                    <a:bodyPr/>
                    <a:lstStyle/>
                    <a:p>
                      <a:pPr indent="0" lvl="0" marL="0" rtl="0" algn="ctr">
                        <a:spcBef>
                          <a:spcPts val="0"/>
                        </a:spcBef>
                        <a:spcAft>
                          <a:spcPts val="0"/>
                        </a:spcAft>
                        <a:buNone/>
                      </a:pPr>
                      <a:r>
                        <a:t/>
                      </a:r>
                      <a:endParaRPr sz="1600"/>
                    </a:p>
                  </a:txBody>
                  <a:tcPr marT="91425" marB="91425" marR="91425" marL="91425"/>
                </a:tc>
              </a:tr>
              <a:tr h="843675">
                <a:tc>
                  <a:txBody>
                    <a:bodyPr/>
                    <a:lstStyle/>
                    <a:p>
                      <a:pPr indent="0" lvl="0" marL="0" rtl="0" algn="ctr">
                        <a:spcBef>
                          <a:spcPts val="0"/>
                        </a:spcBef>
                        <a:spcAft>
                          <a:spcPts val="0"/>
                        </a:spcAft>
                        <a:buNone/>
                      </a:pPr>
                      <a:r>
                        <a:rPr lang="en" sz="1600"/>
                        <a:t>Hu and Downie (2010)</a:t>
                      </a:r>
                      <a:endParaRPr sz="1600"/>
                    </a:p>
                  </a:txBody>
                  <a:tcPr marT="91425" marB="91425" marR="91425" marL="91425"/>
                </a:tc>
                <a:tc>
                  <a:txBody>
                    <a:bodyPr/>
                    <a:lstStyle/>
                    <a:p>
                      <a:pPr indent="0" lvl="0" marL="0" rtl="0" algn="ctr">
                        <a:spcBef>
                          <a:spcPts val="0"/>
                        </a:spcBef>
                        <a:spcAft>
                          <a:spcPts val="0"/>
                        </a:spcAft>
                        <a:buNone/>
                      </a:pPr>
                      <a:r>
                        <a:t/>
                      </a:r>
                      <a:endParaRPr sz="1600"/>
                    </a:p>
                  </a:txBody>
                  <a:tcPr marT="91425" marB="91425" marR="91425" marL="91425"/>
                </a:tc>
                <a:tc>
                  <a:txBody>
                    <a:bodyPr/>
                    <a:lstStyle/>
                    <a:p>
                      <a:pPr indent="0" lvl="0" marL="0" rtl="0" algn="ctr">
                        <a:spcBef>
                          <a:spcPts val="0"/>
                        </a:spcBef>
                        <a:spcAft>
                          <a:spcPts val="0"/>
                        </a:spcAft>
                        <a:buNone/>
                      </a:pPr>
                      <a:r>
                        <a:t/>
                      </a:r>
                      <a:endParaRPr sz="1600"/>
                    </a:p>
                  </a:txBody>
                  <a:tcPr marT="91425" marB="91425" marR="91425" marL="91425"/>
                </a:tc>
                <a:tc>
                  <a:txBody>
                    <a:bodyPr/>
                    <a:lstStyle/>
                    <a:p>
                      <a:pPr indent="0" lvl="0" marL="0" rtl="0" algn="ctr">
                        <a:spcBef>
                          <a:spcPts val="0"/>
                        </a:spcBef>
                        <a:spcAft>
                          <a:spcPts val="0"/>
                        </a:spcAft>
                        <a:buNone/>
                      </a:pPr>
                      <a:r>
                        <a:t/>
                      </a:r>
                      <a:endParaRPr sz="1600"/>
                    </a:p>
                  </a:txBody>
                  <a:tcPr marT="91425" marB="91425" marR="91425" marL="91425"/>
                </a:tc>
                <a:tc>
                  <a:txBody>
                    <a:bodyPr/>
                    <a:lstStyle/>
                    <a:p>
                      <a:pPr indent="0" lvl="0" marL="0" rtl="0" algn="ctr">
                        <a:spcBef>
                          <a:spcPts val="0"/>
                        </a:spcBef>
                        <a:spcAft>
                          <a:spcPts val="0"/>
                        </a:spcAft>
                        <a:buNone/>
                      </a:pPr>
                      <a:r>
                        <a:t/>
                      </a:r>
                      <a:endParaRPr sz="1600"/>
                    </a:p>
                  </a:txBody>
                  <a:tcPr marT="91425" marB="91425" marR="91425" marL="91425"/>
                </a:tc>
                <a:tc>
                  <a:txBody>
                    <a:bodyPr/>
                    <a:lstStyle/>
                    <a:p>
                      <a:pPr indent="0" lvl="0" marL="0" rtl="0" algn="ctr">
                        <a:spcBef>
                          <a:spcPts val="0"/>
                        </a:spcBef>
                        <a:spcAft>
                          <a:spcPts val="0"/>
                        </a:spcAft>
                        <a:buNone/>
                      </a:pPr>
                      <a:r>
                        <a:t/>
                      </a:r>
                      <a:endParaRPr sz="1600"/>
                    </a:p>
                  </a:txBody>
                  <a:tcPr marT="91425" marB="91425" marR="91425" marL="91425"/>
                </a:tc>
              </a:tr>
              <a:tr h="1118625">
                <a:tc>
                  <a:txBody>
                    <a:bodyPr/>
                    <a:lstStyle/>
                    <a:p>
                      <a:pPr indent="0" lvl="0" marL="0" rtl="0" algn="ctr">
                        <a:spcBef>
                          <a:spcPts val="0"/>
                        </a:spcBef>
                        <a:spcAft>
                          <a:spcPts val="0"/>
                        </a:spcAft>
                        <a:buNone/>
                      </a:pPr>
                      <a:r>
                        <a:rPr lang="en" sz="1600"/>
                        <a:t>L. Lu, Liu, and Zhang  (2006)</a:t>
                      </a:r>
                      <a:endParaRPr sz="1600"/>
                    </a:p>
                  </a:txBody>
                  <a:tcPr marT="91425" marB="91425" marR="91425" marL="91425"/>
                </a:tc>
                <a:tc>
                  <a:txBody>
                    <a:bodyPr/>
                    <a:lstStyle/>
                    <a:p>
                      <a:pPr indent="0" lvl="0" marL="0" rtl="0" algn="ctr">
                        <a:spcBef>
                          <a:spcPts val="0"/>
                        </a:spcBef>
                        <a:spcAft>
                          <a:spcPts val="0"/>
                        </a:spcAft>
                        <a:buNone/>
                      </a:pPr>
                      <a:r>
                        <a:t/>
                      </a:r>
                      <a:endParaRPr sz="1600"/>
                    </a:p>
                  </a:txBody>
                  <a:tcPr marT="91425" marB="91425" marR="91425" marL="91425"/>
                </a:tc>
                <a:tc>
                  <a:txBody>
                    <a:bodyPr/>
                    <a:lstStyle/>
                    <a:p>
                      <a:pPr indent="0" lvl="0" marL="0" rtl="0" algn="ctr">
                        <a:spcBef>
                          <a:spcPts val="0"/>
                        </a:spcBef>
                        <a:spcAft>
                          <a:spcPts val="0"/>
                        </a:spcAft>
                        <a:buNone/>
                      </a:pPr>
                      <a:r>
                        <a:t/>
                      </a:r>
                      <a:endParaRPr sz="1600"/>
                    </a:p>
                  </a:txBody>
                  <a:tcPr marT="91425" marB="91425" marR="91425" marL="91425"/>
                </a:tc>
                <a:tc>
                  <a:txBody>
                    <a:bodyPr/>
                    <a:lstStyle/>
                    <a:p>
                      <a:pPr indent="0" lvl="0" marL="0" rtl="0" algn="ctr">
                        <a:spcBef>
                          <a:spcPts val="0"/>
                        </a:spcBef>
                        <a:spcAft>
                          <a:spcPts val="0"/>
                        </a:spcAft>
                        <a:buNone/>
                      </a:pPr>
                      <a:r>
                        <a:t/>
                      </a:r>
                      <a:endParaRPr sz="1600"/>
                    </a:p>
                  </a:txBody>
                  <a:tcPr marT="91425" marB="91425" marR="91425" marL="91425"/>
                </a:tc>
                <a:tc>
                  <a:txBody>
                    <a:bodyPr/>
                    <a:lstStyle/>
                    <a:p>
                      <a:pPr indent="0" lvl="0" marL="0" rtl="0" algn="ctr">
                        <a:spcBef>
                          <a:spcPts val="0"/>
                        </a:spcBef>
                        <a:spcAft>
                          <a:spcPts val="0"/>
                        </a:spcAft>
                        <a:buNone/>
                      </a:pPr>
                      <a:r>
                        <a:t/>
                      </a:r>
                      <a:endParaRPr sz="1600"/>
                    </a:p>
                  </a:txBody>
                  <a:tcPr marT="91425" marB="91425" marR="91425" marL="91425"/>
                </a:tc>
                <a:tc>
                  <a:txBody>
                    <a:bodyPr/>
                    <a:lstStyle/>
                    <a:p>
                      <a:pPr indent="0" lvl="0" marL="0" rtl="0" algn="ctr">
                        <a:spcBef>
                          <a:spcPts val="0"/>
                        </a:spcBef>
                        <a:spcAft>
                          <a:spcPts val="0"/>
                        </a:spcAft>
                        <a:buNone/>
                      </a:pPr>
                      <a:r>
                        <a:t/>
                      </a:r>
                      <a:endParaRPr sz="1600"/>
                    </a:p>
                  </a:txBody>
                  <a:tcPr marT="91425" marB="91425" marR="91425" marL="91425"/>
                </a:tc>
              </a:tr>
            </a:tbl>
          </a:graphicData>
        </a:graphic>
      </p:graphicFrame>
      <p:sp>
        <p:nvSpPr>
          <p:cNvPr id="190" name="Google Shape;190;p38"/>
          <p:cNvSpPr/>
          <p:nvPr/>
        </p:nvSpPr>
        <p:spPr>
          <a:xfrm>
            <a:off x="2350888" y="2277663"/>
            <a:ext cx="262200" cy="262200"/>
          </a:xfrm>
          <a:prstGeom prst="donut">
            <a:avLst>
              <a:gd fmla="val 25000" name="adj"/>
            </a:avLst>
          </a:prstGeom>
          <a:solidFill>
            <a:srgbClr val="63D297"/>
          </a:solidFill>
          <a:ln cap="flat" cmpd="sng" w="9525">
            <a:solidFill>
              <a:srgbClr val="4BA1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8"/>
          <p:cNvSpPr/>
          <p:nvPr/>
        </p:nvSpPr>
        <p:spPr>
          <a:xfrm>
            <a:off x="7461000" y="3200100"/>
            <a:ext cx="262200" cy="262200"/>
          </a:xfrm>
          <a:prstGeom prst="noSmoking">
            <a:avLst>
              <a:gd fmla="val 18750" name="adj"/>
            </a:avLst>
          </a:prstGeom>
          <a:solidFill>
            <a:srgbClr val="FF525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8"/>
          <p:cNvSpPr/>
          <p:nvPr/>
        </p:nvSpPr>
        <p:spPr>
          <a:xfrm>
            <a:off x="2350900" y="3200088"/>
            <a:ext cx="262200" cy="262200"/>
          </a:xfrm>
          <a:prstGeom prst="noSmoking">
            <a:avLst>
              <a:gd fmla="val 18750" name="adj"/>
            </a:avLst>
          </a:prstGeom>
          <a:solidFill>
            <a:srgbClr val="FF525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8"/>
          <p:cNvSpPr/>
          <p:nvPr/>
        </p:nvSpPr>
        <p:spPr>
          <a:xfrm>
            <a:off x="6276150" y="2277663"/>
            <a:ext cx="262200" cy="262200"/>
          </a:xfrm>
          <a:prstGeom prst="donut">
            <a:avLst>
              <a:gd fmla="val 25000" name="adj"/>
            </a:avLst>
          </a:prstGeom>
          <a:solidFill>
            <a:srgbClr val="63D297"/>
          </a:solidFill>
          <a:ln cap="flat" cmpd="sng" w="9525">
            <a:solidFill>
              <a:srgbClr val="4BA1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8"/>
          <p:cNvSpPr/>
          <p:nvPr/>
        </p:nvSpPr>
        <p:spPr>
          <a:xfrm>
            <a:off x="3686275" y="2277663"/>
            <a:ext cx="262200" cy="262200"/>
          </a:xfrm>
          <a:prstGeom prst="noSmoking">
            <a:avLst>
              <a:gd fmla="val 18750" name="adj"/>
            </a:avLst>
          </a:prstGeom>
          <a:solidFill>
            <a:srgbClr val="FF525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8"/>
          <p:cNvSpPr/>
          <p:nvPr/>
        </p:nvSpPr>
        <p:spPr>
          <a:xfrm>
            <a:off x="7461000" y="4235350"/>
            <a:ext cx="262200" cy="262200"/>
          </a:xfrm>
          <a:prstGeom prst="noSmoking">
            <a:avLst>
              <a:gd fmla="val 18750" name="adj"/>
            </a:avLst>
          </a:prstGeom>
          <a:solidFill>
            <a:srgbClr val="FF525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8"/>
          <p:cNvSpPr/>
          <p:nvPr/>
        </p:nvSpPr>
        <p:spPr>
          <a:xfrm>
            <a:off x="5021650" y="4235338"/>
            <a:ext cx="262200" cy="262200"/>
          </a:xfrm>
          <a:prstGeom prst="donut">
            <a:avLst>
              <a:gd fmla="val 25000" name="adj"/>
            </a:avLst>
          </a:prstGeom>
          <a:solidFill>
            <a:srgbClr val="63D297"/>
          </a:solidFill>
          <a:ln cap="flat" cmpd="sng" w="9525">
            <a:solidFill>
              <a:srgbClr val="4BA1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8"/>
          <p:cNvSpPr/>
          <p:nvPr/>
        </p:nvSpPr>
        <p:spPr>
          <a:xfrm>
            <a:off x="6276150" y="3200088"/>
            <a:ext cx="262200" cy="262200"/>
          </a:xfrm>
          <a:prstGeom prst="donut">
            <a:avLst>
              <a:gd fmla="val 25000" name="adj"/>
            </a:avLst>
          </a:prstGeom>
          <a:solidFill>
            <a:srgbClr val="63D297"/>
          </a:solidFill>
          <a:ln cap="flat" cmpd="sng" w="9525">
            <a:solidFill>
              <a:srgbClr val="4BA1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8"/>
          <p:cNvSpPr/>
          <p:nvPr/>
        </p:nvSpPr>
        <p:spPr>
          <a:xfrm>
            <a:off x="6276150" y="4235338"/>
            <a:ext cx="262200" cy="262200"/>
          </a:xfrm>
          <a:prstGeom prst="donut">
            <a:avLst>
              <a:gd fmla="val 25000" name="adj"/>
            </a:avLst>
          </a:prstGeom>
          <a:solidFill>
            <a:srgbClr val="63D297"/>
          </a:solidFill>
          <a:ln cap="flat" cmpd="sng" w="9525">
            <a:solidFill>
              <a:srgbClr val="4BA1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8"/>
          <p:cNvSpPr/>
          <p:nvPr/>
        </p:nvSpPr>
        <p:spPr>
          <a:xfrm>
            <a:off x="5021638" y="2277663"/>
            <a:ext cx="262200" cy="262200"/>
          </a:xfrm>
          <a:prstGeom prst="noSmoking">
            <a:avLst>
              <a:gd fmla="val 18750" name="adj"/>
            </a:avLst>
          </a:prstGeom>
          <a:solidFill>
            <a:srgbClr val="FF525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8"/>
          <p:cNvSpPr/>
          <p:nvPr/>
        </p:nvSpPr>
        <p:spPr>
          <a:xfrm>
            <a:off x="5021638" y="3200088"/>
            <a:ext cx="262200" cy="262200"/>
          </a:xfrm>
          <a:prstGeom prst="noSmoking">
            <a:avLst>
              <a:gd fmla="val 18750" name="adj"/>
            </a:avLst>
          </a:prstGeom>
          <a:solidFill>
            <a:srgbClr val="FF525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8"/>
          <p:cNvSpPr/>
          <p:nvPr/>
        </p:nvSpPr>
        <p:spPr>
          <a:xfrm>
            <a:off x="2350888" y="4235338"/>
            <a:ext cx="262200" cy="262200"/>
          </a:xfrm>
          <a:prstGeom prst="noSmoking">
            <a:avLst>
              <a:gd fmla="val 18750" name="adj"/>
            </a:avLst>
          </a:prstGeom>
          <a:solidFill>
            <a:srgbClr val="FF525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8"/>
          <p:cNvSpPr/>
          <p:nvPr/>
        </p:nvSpPr>
        <p:spPr>
          <a:xfrm>
            <a:off x="3686275" y="3200088"/>
            <a:ext cx="262200" cy="262200"/>
          </a:xfrm>
          <a:prstGeom prst="donut">
            <a:avLst>
              <a:gd fmla="val 25000" name="adj"/>
            </a:avLst>
          </a:prstGeom>
          <a:solidFill>
            <a:srgbClr val="63D297"/>
          </a:solidFill>
          <a:ln cap="flat" cmpd="sng" w="9525">
            <a:solidFill>
              <a:srgbClr val="4BA1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8"/>
          <p:cNvSpPr/>
          <p:nvPr/>
        </p:nvSpPr>
        <p:spPr>
          <a:xfrm>
            <a:off x="3686275" y="4235338"/>
            <a:ext cx="262200" cy="262200"/>
          </a:xfrm>
          <a:prstGeom prst="noSmoking">
            <a:avLst>
              <a:gd fmla="val 18750" name="adj"/>
            </a:avLst>
          </a:prstGeom>
          <a:solidFill>
            <a:srgbClr val="FF525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8"/>
          <p:cNvSpPr/>
          <p:nvPr/>
        </p:nvSpPr>
        <p:spPr>
          <a:xfrm>
            <a:off x="7461000" y="2277663"/>
            <a:ext cx="262200" cy="262200"/>
          </a:xfrm>
          <a:prstGeom prst="donut">
            <a:avLst>
              <a:gd fmla="val 25000" name="adj"/>
            </a:avLst>
          </a:prstGeom>
          <a:solidFill>
            <a:srgbClr val="63D297"/>
          </a:solidFill>
          <a:ln cap="flat" cmpd="sng" w="9525">
            <a:solidFill>
              <a:srgbClr val="4BA1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9"/>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Statement of the Problem</a:t>
            </a:r>
            <a:endParaRPr/>
          </a:p>
        </p:txBody>
      </p:sp>
      <p:sp>
        <p:nvSpPr>
          <p:cNvPr id="210" name="Google Shape;210;p39"/>
          <p:cNvSpPr txBox="1"/>
          <p:nvPr>
            <p:ph idx="1" type="body"/>
          </p:nvPr>
        </p:nvSpPr>
        <p:spPr>
          <a:xfrm>
            <a:off x="311700" y="1297194"/>
            <a:ext cx="8520600" cy="265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434343"/>
                </a:solidFill>
              </a:rPr>
              <a:t>With the increasing demand for organization of music information, there are limited studies on rules based on musical features that help computers to objectively classify musical themes.</a:t>
            </a:r>
            <a:endParaRPr sz="2400">
              <a:solidFill>
                <a:srgbClr val="434343"/>
              </a:solidFill>
            </a:endParaRPr>
          </a:p>
          <a:p>
            <a:pPr indent="0" lvl="0" marL="0" rtl="0" algn="l">
              <a:spcBef>
                <a:spcPts val="1600"/>
              </a:spcBef>
              <a:spcAft>
                <a:spcPts val="1600"/>
              </a:spcAft>
              <a:buNone/>
            </a:pPr>
            <a:r>
              <a:t/>
            </a:r>
            <a:endParaRPr sz="2600">
              <a:solidFill>
                <a:srgbClr val="000000"/>
              </a:solidFill>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40"/>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General Objective</a:t>
            </a:r>
            <a:endParaRPr>
              <a:latin typeface="Proxima Nova"/>
              <a:ea typeface="Proxima Nova"/>
              <a:cs typeface="Proxima Nova"/>
              <a:sym typeface="Proxima Nova"/>
            </a:endParaRPr>
          </a:p>
        </p:txBody>
      </p:sp>
      <p:sp>
        <p:nvSpPr>
          <p:cNvPr id="216" name="Google Shape;216;p40"/>
          <p:cNvSpPr txBox="1"/>
          <p:nvPr>
            <p:ph idx="1" type="body"/>
          </p:nvPr>
        </p:nvSpPr>
        <p:spPr>
          <a:xfrm>
            <a:off x="311700" y="1130775"/>
            <a:ext cx="6727500" cy="379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434343"/>
                </a:solidFill>
              </a:rPr>
              <a:t>What music features can be used to define rules in classifying themes?</a:t>
            </a:r>
            <a:endParaRPr sz="2400">
              <a:solidFill>
                <a:srgbClr val="43434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41"/>
          <p:cNvSpPr txBox="1"/>
          <p:nvPr>
            <p:ph type="title"/>
          </p:nvPr>
        </p:nvSpPr>
        <p:spPr>
          <a:xfrm>
            <a:off x="311700" y="494472"/>
            <a:ext cx="32850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Specific Objective 1</a:t>
            </a:r>
            <a:endParaRPr>
              <a:latin typeface="Proxima Nova"/>
              <a:ea typeface="Proxima Nova"/>
              <a:cs typeface="Proxima Nova"/>
              <a:sym typeface="Proxima Nova"/>
            </a:endParaRPr>
          </a:p>
        </p:txBody>
      </p:sp>
      <p:sp>
        <p:nvSpPr>
          <p:cNvPr id="222" name="Google Shape;222;p41"/>
          <p:cNvSpPr txBox="1"/>
          <p:nvPr>
            <p:ph idx="1" type="body"/>
          </p:nvPr>
        </p:nvSpPr>
        <p:spPr>
          <a:xfrm>
            <a:off x="311700" y="1280528"/>
            <a:ext cx="3833100" cy="379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000000"/>
                </a:solidFill>
                <a:latin typeface="Proxima Nova"/>
                <a:ea typeface="Proxima Nova"/>
                <a:cs typeface="Proxima Nova"/>
                <a:sym typeface="Proxima Nova"/>
              </a:rPr>
              <a:t>To identify musical features that can be used in the machine learning task in classifying themes</a:t>
            </a:r>
            <a:endParaRPr sz="2400">
              <a:solidFill>
                <a:srgbClr val="000000"/>
              </a:solidFill>
              <a:latin typeface="Proxima Nova"/>
              <a:ea typeface="Proxima Nova"/>
              <a:cs typeface="Proxima Nova"/>
              <a:sym typeface="Proxima Nova"/>
            </a:endParaRPr>
          </a:p>
        </p:txBody>
      </p:sp>
      <p:sp>
        <p:nvSpPr>
          <p:cNvPr id="223" name="Google Shape;223;p41"/>
          <p:cNvSpPr txBox="1"/>
          <p:nvPr>
            <p:ph type="title"/>
          </p:nvPr>
        </p:nvSpPr>
        <p:spPr>
          <a:xfrm>
            <a:off x="4565400" y="494472"/>
            <a:ext cx="36717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Scope and Limitations</a:t>
            </a:r>
            <a:endParaRPr>
              <a:latin typeface="Proxima Nova"/>
              <a:ea typeface="Proxima Nova"/>
              <a:cs typeface="Proxima Nova"/>
              <a:sym typeface="Proxima Nova"/>
            </a:endParaRPr>
          </a:p>
        </p:txBody>
      </p:sp>
      <p:sp>
        <p:nvSpPr>
          <p:cNvPr id="224" name="Google Shape;224;p41"/>
          <p:cNvSpPr txBox="1"/>
          <p:nvPr>
            <p:ph idx="1" type="body"/>
          </p:nvPr>
        </p:nvSpPr>
        <p:spPr>
          <a:xfrm>
            <a:off x="4274400" y="1280528"/>
            <a:ext cx="4253700" cy="3795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Extracting music samples that embody a specific theme</a:t>
            </a:r>
            <a:endParaRPr sz="2000">
              <a:solidFill>
                <a:srgbClr val="000000"/>
              </a:solidFill>
              <a:latin typeface="Proxima Nova"/>
              <a:ea typeface="Proxima Nova"/>
              <a:cs typeface="Proxima Nova"/>
              <a:sym typeface="Proxima Nova"/>
            </a:endParaRPr>
          </a:p>
          <a:p>
            <a:pPr indent="-355600" lvl="0" marL="4572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The themes will be labelled as in reference to Kim (2019)</a:t>
            </a:r>
            <a:endParaRPr sz="2000">
              <a:solidFill>
                <a:srgbClr val="000000"/>
              </a:solidFill>
              <a:latin typeface="Proxima Nova"/>
              <a:ea typeface="Proxima Nova"/>
              <a:cs typeface="Proxima Nova"/>
              <a:sym typeface="Proxima Nova"/>
            </a:endParaRPr>
          </a:p>
          <a:p>
            <a:pPr indent="-355600" lvl="1" marL="9144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Cheerful</a:t>
            </a:r>
            <a:endParaRPr sz="2000">
              <a:solidFill>
                <a:srgbClr val="000000"/>
              </a:solidFill>
              <a:latin typeface="Proxima Nova"/>
              <a:ea typeface="Proxima Nova"/>
              <a:cs typeface="Proxima Nova"/>
              <a:sym typeface="Proxima Nova"/>
            </a:endParaRPr>
          </a:p>
          <a:p>
            <a:pPr indent="-355600" lvl="1" marL="9144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Brave</a:t>
            </a:r>
            <a:endParaRPr sz="2000">
              <a:solidFill>
                <a:srgbClr val="000000"/>
              </a:solidFill>
              <a:latin typeface="Proxima Nova"/>
              <a:ea typeface="Proxima Nova"/>
              <a:cs typeface="Proxima Nova"/>
              <a:sym typeface="Proxima Nova"/>
            </a:endParaRPr>
          </a:p>
          <a:p>
            <a:pPr indent="-355600" lvl="1" marL="9144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Love</a:t>
            </a:r>
            <a:endParaRPr sz="2000">
              <a:solidFill>
                <a:srgbClr val="000000"/>
              </a:solidFill>
              <a:latin typeface="Proxima Nova"/>
              <a:ea typeface="Proxima Nova"/>
              <a:cs typeface="Proxima Nova"/>
              <a:sym typeface="Proxima Nova"/>
            </a:endParaRPr>
          </a:p>
          <a:p>
            <a:pPr indent="-355600" lvl="1" marL="9144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Fearful.</a:t>
            </a:r>
            <a:endParaRPr sz="2000">
              <a:solidFill>
                <a:srgbClr val="000000"/>
              </a:solidFill>
              <a:latin typeface="Proxima Nova"/>
              <a:ea typeface="Proxima Nova"/>
              <a:cs typeface="Proxima Nova"/>
              <a:sym typeface="Proxima Nova"/>
            </a:endParaRPr>
          </a:p>
          <a:p>
            <a:pPr indent="-355600" lvl="0" marL="4572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The dataset will have at least a total of 400 music samples</a:t>
            </a:r>
            <a:endParaRPr sz="2000">
              <a:solidFill>
                <a:srgbClr val="000000"/>
              </a:solidFill>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42"/>
          <p:cNvSpPr txBox="1"/>
          <p:nvPr>
            <p:ph type="title"/>
          </p:nvPr>
        </p:nvSpPr>
        <p:spPr>
          <a:xfrm>
            <a:off x="311700" y="494472"/>
            <a:ext cx="33600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Specific Objective 2</a:t>
            </a:r>
            <a:endParaRPr>
              <a:latin typeface="Proxima Nova"/>
              <a:ea typeface="Proxima Nova"/>
              <a:cs typeface="Proxima Nova"/>
              <a:sym typeface="Proxima Nova"/>
            </a:endParaRPr>
          </a:p>
        </p:txBody>
      </p:sp>
      <p:sp>
        <p:nvSpPr>
          <p:cNvPr id="230" name="Google Shape;230;p42"/>
          <p:cNvSpPr txBox="1"/>
          <p:nvPr>
            <p:ph idx="1" type="body"/>
          </p:nvPr>
        </p:nvSpPr>
        <p:spPr>
          <a:xfrm>
            <a:off x="311700" y="1280528"/>
            <a:ext cx="3833100" cy="379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000000"/>
                </a:solidFill>
                <a:latin typeface="Proxima Nova"/>
                <a:ea typeface="Proxima Nova"/>
                <a:cs typeface="Proxima Nova"/>
                <a:sym typeface="Proxima Nova"/>
              </a:rPr>
              <a:t>To build &amp; train multiple machine learning models that will classify music in children's stories into four different themes.</a:t>
            </a:r>
            <a:endParaRPr sz="2400">
              <a:solidFill>
                <a:srgbClr val="000000"/>
              </a:solidFill>
              <a:latin typeface="Proxima Nova"/>
              <a:ea typeface="Proxima Nova"/>
              <a:cs typeface="Proxima Nova"/>
              <a:sym typeface="Proxima Nova"/>
            </a:endParaRPr>
          </a:p>
        </p:txBody>
      </p:sp>
      <p:sp>
        <p:nvSpPr>
          <p:cNvPr id="231" name="Google Shape;231;p42"/>
          <p:cNvSpPr txBox="1"/>
          <p:nvPr>
            <p:ph type="title"/>
          </p:nvPr>
        </p:nvSpPr>
        <p:spPr>
          <a:xfrm>
            <a:off x="4565400" y="494472"/>
            <a:ext cx="36717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Scope and Limitations</a:t>
            </a:r>
            <a:endParaRPr>
              <a:latin typeface="Proxima Nova"/>
              <a:ea typeface="Proxima Nova"/>
              <a:cs typeface="Proxima Nova"/>
              <a:sym typeface="Proxima Nova"/>
            </a:endParaRPr>
          </a:p>
        </p:txBody>
      </p:sp>
      <p:sp>
        <p:nvSpPr>
          <p:cNvPr id="232" name="Google Shape;232;p42"/>
          <p:cNvSpPr txBox="1"/>
          <p:nvPr>
            <p:ph idx="1" type="body"/>
          </p:nvPr>
        </p:nvSpPr>
        <p:spPr>
          <a:xfrm>
            <a:off x="4274400" y="1280528"/>
            <a:ext cx="4253700" cy="3795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We will use K-fold cross validation</a:t>
            </a:r>
            <a:endParaRPr sz="2000">
              <a:solidFill>
                <a:srgbClr val="000000"/>
              </a:solidFill>
              <a:latin typeface="Proxima Nova"/>
              <a:ea typeface="Proxima Nova"/>
              <a:cs typeface="Proxima Nova"/>
              <a:sym typeface="Proxima Nova"/>
            </a:endParaRPr>
          </a:p>
          <a:p>
            <a:pPr indent="-355600" lvl="0" marL="4572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The dataset for the model will be split into 3 parts</a:t>
            </a:r>
            <a:endParaRPr sz="2000">
              <a:solidFill>
                <a:srgbClr val="000000"/>
              </a:solidFill>
              <a:latin typeface="Proxima Nova"/>
              <a:ea typeface="Proxima Nova"/>
              <a:cs typeface="Proxima Nova"/>
              <a:sym typeface="Proxima Nova"/>
            </a:endParaRPr>
          </a:p>
          <a:p>
            <a:pPr indent="-355600" lvl="1" marL="9144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Training</a:t>
            </a:r>
            <a:endParaRPr sz="2000">
              <a:solidFill>
                <a:srgbClr val="000000"/>
              </a:solidFill>
              <a:latin typeface="Proxima Nova"/>
              <a:ea typeface="Proxima Nova"/>
              <a:cs typeface="Proxima Nova"/>
              <a:sym typeface="Proxima Nova"/>
            </a:endParaRPr>
          </a:p>
          <a:p>
            <a:pPr indent="-355600" lvl="1" marL="9144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Testing</a:t>
            </a:r>
            <a:endParaRPr sz="2000">
              <a:solidFill>
                <a:srgbClr val="000000"/>
              </a:solidFill>
              <a:latin typeface="Proxima Nova"/>
              <a:ea typeface="Proxima Nova"/>
              <a:cs typeface="Proxima Nova"/>
              <a:sym typeface="Proxima Nova"/>
            </a:endParaRPr>
          </a:p>
          <a:p>
            <a:pPr indent="-355600" lvl="1" marL="9144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Validation</a:t>
            </a:r>
            <a:endParaRPr sz="2000">
              <a:solidFill>
                <a:srgbClr val="000000"/>
              </a:solidFill>
              <a:latin typeface="Proxima Nova"/>
              <a:ea typeface="Proxima Nova"/>
              <a:cs typeface="Proxima Nova"/>
              <a:sym typeface="Proxima Nova"/>
            </a:endParaRPr>
          </a:p>
          <a:p>
            <a:pPr indent="-355600" lvl="0" marL="4572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We will use the experiments done by Kim (2019)</a:t>
            </a:r>
            <a:endParaRPr sz="2000">
              <a:solidFill>
                <a:srgbClr val="000000"/>
              </a:solidFill>
              <a:latin typeface="Proxima Nova"/>
              <a:ea typeface="Proxima Nova"/>
              <a:cs typeface="Proxima Nova"/>
              <a:sym typeface="Proxima Nova"/>
            </a:endParaRPr>
          </a:p>
          <a:p>
            <a:pPr indent="-355600" lvl="1" marL="9144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Neural Networks</a:t>
            </a:r>
            <a:endParaRPr sz="2000">
              <a:solidFill>
                <a:srgbClr val="000000"/>
              </a:solidFill>
              <a:latin typeface="Proxima Nova"/>
              <a:ea typeface="Proxima Nova"/>
              <a:cs typeface="Proxima Nova"/>
              <a:sym typeface="Proxima Nova"/>
            </a:endParaRPr>
          </a:p>
          <a:p>
            <a:pPr indent="-355600" lvl="1" marL="9144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Decision Trees</a:t>
            </a:r>
            <a:endParaRPr sz="2000">
              <a:solidFill>
                <a:srgbClr val="000000"/>
              </a:solidFill>
              <a:latin typeface="Proxima Nova"/>
              <a:ea typeface="Proxima Nova"/>
              <a:cs typeface="Proxima Nova"/>
              <a:sym typeface="Proxima Nova"/>
            </a:endParaRPr>
          </a:p>
          <a:p>
            <a:pPr indent="0" lvl="0" marL="457200" rtl="0" algn="l">
              <a:spcBef>
                <a:spcPts val="1600"/>
              </a:spcBef>
              <a:spcAft>
                <a:spcPts val="1600"/>
              </a:spcAft>
              <a:buNone/>
            </a:pPr>
            <a:r>
              <a:t/>
            </a:r>
            <a:endParaRPr sz="2000">
              <a:solidFill>
                <a:srgbClr val="000000"/>
              </a:solidFill>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43"/>
          <p:cNvSpPr txBox="1"/>
          <p:nvPr>
            <p:ph type="title"/>
          </p:nvPr>
        </p:nvSpPr>
        <p:spPr>
          <a:xfrm>
            <a:off x="311700" y="494472"/>
            <a:ext cx="33600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Specific Objective 3</a:t>
            </a:r>
            <a:endParaRPr>
              <a:latin typeface="Proxima Nova"/>
              <a:ea typeface="Proxima Nova"/>
              <a:cs typeface="Proxima Nova"/>
              <a:sym typeface="Proxima Nova"/>
            </a:endParaRPr>
          </a:p>
        </p:txBody>
      </p:sp>
      <p:sp>
        <p:nvSpPr>
          <p:cNvPr id="238" name="Google Shape;238;p43"/>
          <p:cNvSpPr txBox="1"/>
          <p:nvPr>
            <p:ph idx="1" type="body"/>
          </p:nvPr>
        </p:nvSpPr>
        <p:spPr>
          <a:xfrm>
            <a:off x="311700" y="1280528"/>
            <a:ext cx="3833100" cy="379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000000"/>
                </a:solidFill>
                <a:latin typeface="Proxima Nova"/>
                <a:ea typeface="Proxima Nova"/>
                <a:cs typeface="Proxima Nova"/>
                <a:sym typeface="Proxima Nova"/>
              </a:rPr>
              <a:t>To derive rules that help in classifying musical themes from the results of the machine learning model.</a:t>
            </a:r>
            <a:endParaRPr sz="2400">
              <a:solidFill>
                <a:srgbClr val="000000"/>
              </a:solidFill>
              <a:latin typeface="Proxima Nova"/>
              <a:ea typeface="Proxima Nova"/>
              <a:cs typeface="Proxima Nova"/>
              <a:sym typeface="Proxima Nova"/>
            </a:endParaRPr>
          </a:p>
        </p:txBody>
      </p:sp>
      <p:sp>
        <p:nvSpPr>
          <p:cNvPr id="239" name="Google Shape;239;p43"/>
          <p:cNvSpPr txBox="1"/>
          <p:nvPr>
            <p:ph type="title"/>
          </p:nvPr>
        </p:nvSpPr>
        <p:spPr>
          <a:xfrm>
            <a:off x="4565400" y="494472"/>
            <a:ext cx="36717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Scope and Limitations</a:t>
            </a:r>
            <a:endParaRPr>
              <a:latin typeface="Proxima Nova"/>
              <a:ea typeface="Proxima Nova"/>
              <a:cs typeface="Proxima Nova"/>
              <a:sym typeface="Proxima Nova"/>
            </a:endParaRPr>
          </a:p>
        </p:txBody>
      </p:sp>
      <p:sp>
        <p:nvSpPr>
          <p:cNvPr id="240" name="Google Shape;240;p43"/>
          <p:cNvSpPr txBox="1"/>
          <p:nvPr>
            <p:ph idx="1" type="body"/>
          </p:nvPr>
        </p:nvSpPr>
        <p:spPr>
          <a:xfrm>
            <a:off x="4274400" y="1280525"/>
            <a:ext cx="4869600" cy="4434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Musical features that were</a:t>
            </a:r>
            <a:r>
              <a:rPr lang="en" sz="2000">
                <a:solidFill>
                  <a:srgbClr val="000000"/>
                </a:solidFill>
                <a:latin typeface="Proxima Nova"/>
                <a:ea typeface="Proxima Nova"/>
                <a:cs typeface="Proxima Nova"/>
                <a:sym typeface="Proxima Nova"/>
              </a:rPr>
              <a:t> </a:t>
            </a:r>
            <a:r>
              <a:rPr lang="en" sz="2000">
                <a:solidFill>
                  <a:srgbClr val="000000"/>
                </a:solidFill>
                <a:latin typeface="Proxima Nova"/>
                <a:ea typeface="Proxima Nova"/>
                <a:cs typeface="Proxima Nova"/>
                <a:sym typeface="Proxima Nova"/>
              </a:rPr>
              <a:t>utilized in trying to derive the rules are limited to low level musical features </a:t>
            </a:r>
            <a:endParaRPr sz="2000">
              <a:solidFill>
                <a:srgbClr val="000000"/>
              </a:solidFill>
              <a:latin typeface="Proxima Nova"/>
              <a:ea typeface="Proxima Nova"/>
              <a:cs typeface="Proxima Nova"/>
              <a:sym typeface="Proxima Nova"/>
            </a:endParaRPr>
          </a:p>
          <a:p>
            <a:pPr indent="0" lvl="0" marL="457200" rtl="0" algn="l">
              <a:spcBef>
                <a:spcPts val="1600"/>
              </a:spcBef>
              <a:spcAft>
                <a:spcPts val="0"/>
              </a:spcAft>
              <a:buNone/>
            </a:pPr>
            <a:r>
              <a:t/>
            </a:r>
            <a:endParaRPr sz="100">
              <a:solidFill>
                <a:srgbClr val="000000"/>
              </a:solidFill>
              <a:latin typeface="Proxima Nova"/>
              <a:ea typeface="Proxima Nova"/>
              <a:cs typeface="Proxima Nova"/>
              <a:sym typeface="Proxima Nova"/>
            </a:endParaRPr>
          </a:p>
          <a:p>
            <a:pPr indent="-355600" lvl="0" marL="457200" rtl="0" algn="l">
              <a:spcBef>
                <a:spcPts val="1600"/>
              </a:spcBef>
              <a:spcAft>
                <a:spcPts val="0"/>
              </a:spcAft>
              <a:buClr>
                <a:srgbClr val="000000"/>
              </a:buClr>
              <a:buSzPts val="2000"/>
              <a:buFont typeface="Proxima Nova"/>
              <a:buChar char="●"/>
            </a:pPr>
            <a:r>
              <a:rPr lang="en" sz="2000">
                <a:solidFill>
                  <a:schemeClr val="dk1"/>
                </a:solidFill>
                <a:latin typeface="Proxima Nova"/>
                <a:ea typeface="Proxima Nova"/>
                <a:cs typeface="Proxima Nova"/>
                <a:sym typeface="Proxima Nova"/>
              </a:rPr>
              <a:t>Based on the work of Kim (2019) a comprehensive experiment design with at least 3 musical experts will be conducted to validate the correctness and acceptability of the model’s current iteration.</a:t>
            </a:r>
            <a:endParaRPr sz="2000">
              <a:solidFill>
                <a:srgbClr val="000000"/>
              </a:solidFill>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4"/>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Significance of the Study</a:t>
            </a:r>
            <a:endParaRPr>
              <a:latin typeface="Proxima Nova"/>
              <a:ea typeface="Proxima Nova"/>
              <a:cs typeface="Proxima Nova"/>
              <a:sym typeface="Proxima Nova"/>
            </a:endParaRPr>
          </a:p>
        </p:txBody>
      </p:sp>
      <p:sp>
        <p:nvSpPr>
          <p:cNvPr id="246" name="Google Shape;246;p44"/>
          <p:cNvSpPr txBox="1"/>
          <p:nvPr>
            <p:ph idx="1" type="body"/>
          </p:nvPr>
        </p:nvSpPr>
        <p:spPr>
          <a:xfrm>
            <a:off x="311700" y="1280528"/>
            <a:ext cx="8520600" cy="3795900"/>
          </a:xfrm>
          <a:prstGeom prst="rect">
            <a:avLst/>
          </a:prstGeom>
        </p:spPr>
        <p:txBody>
          <a:bodyPr anchorCtr="0" anchor="t" bIns="91425" lIns="91425" spcFirstLastPara="1" rIns="91425" wrap="square" tIns="91425">
            <a:noAutofit/>
          </a:bodyPr>
          <a:lstStyle/>
          <a:p>
            <a:pPr indent="-381000" lvl="0" marL="457200" rtl="0" algn="l">
              <a:lnSpc>
                <a:spcPct val="200000"/>
              </a:lnSpc>
              <a:spcBef>
                <a:spcPts val="0"/>
              </a:spcBef>
              <a:spcAft>
                <a:spcPts val="0"/>
              </a:spcAft>
              <a:buClr>
                <a:srgbClr val="000000"/>
              </a:buClr>
              <a:buSzPts val="2400"/>
              <a:buFont typeface="Proxima Nova"/>
              <a:buChar char="●"/>
            </a:pPr>
            <a:r>
              <a:rPr lang="en" sz="2400">
                <a:solidFill>
                  <a:srgbClr val="000000"/>
                </a:solidFill>
                <a:latin typeface="Proxima Nova"/>
                <a:ea typeface="Proxima Nova"/>
                <a:cs typeface="Proxima Nova"/>
                <a:sym typeface="Proxima Nova"/>
              </a:rPr>
              <a:t>Educators </a:t>
            </a:r>
            <a:endParaRPr sz="2400">
              <a:solidFill>
                <a:srgbClr val="000000"/>
              </a:solidFill>
              <a:latin typeface="Proxima Nova"/>
              <a:ea typeface="Proxima Nova"/>
              <a:cs typeface="Proxima Nova"/>
              <a:sym typeface="Proxima Nova"/>
            </a:endParaRPr>
          </a:p>
          <a:p>
            <a:pPr indent="-381000" lvl="0" marL="457200" rtl="0" algn="l">
              <a:lnSpc>
                <a:spcPct val="200000"/>
              </a:lnSpc>
              <a:spcBef>
                <a:spcPts val="0"/>
              </a:spcBef>
              <a:spcAft>
                <a:spcPts val="0"/>
              </a:spcAft>
              <a:buClr>
                <a:srgbClr val="000000"/>
              </a:buClr>
              <a:buSzPts val="2400"/>
              <a:buFont typeface="Proxima Nova"/>
              <a:buChar char="●"/>
            </a:pPr>
            <a:r>
              <a:rPr lang="en" sz="2400">
                <a:solidFill>
                  <a:srgbClr val="000000"/>
                </a:solidFill>
                <a:latin typeface="Proxima Nova"/>
                <a:ea typeface="Proxima Nova"/>
                <a:cs typeface="Proxima Nova"/>
                <a:sym typeface="Proxima Nova"/>
              </a:rPr>
              <a:t>Composers</a:t>
            </a:r>
            <a:endParaRPr sz="2400">
              <a:solidFill>
                <a:srgbClr val="000000"/>
              </a:solidFill>
              <a:latin typeface="Proxima Nova"/>
              <a:ea typeface="Proxima Nova"/>
              <a:cs typeface="Proxima Nova"/>
              <a:sym typeface="Proxima Nova"/>
            </a:endParaRPr>
          </a:p>
          <a:p>
            <a:pPr indent="-381000" lvl="0" marL="457200" rtl="0" algn="l">
              <a:lnSpc>
                <a:spcPct val="200000"/>
              </a:lnSpc>
              <a:spcBef>
                <a:spcPts val="0"/>
              </a:spcBef>
              <a:spcAft>
                <a:spcPts val="0"/>
              </a:spcAft>
              <a:buClr>
                <a:srgbClr val="000000"/>
              </a:buClr>
              <a:buSzPts val="2400"/>
              <a:buFont typeface="Proxima Nova"/>
              <a:buChar char="●"/>
            </a:pPr>
            <a:r>
              <a:rPr lang="en" sz="2400">
                <a:solidFill>
                  <a:srgbClr val="000000"/>
                </a:solidFill>
                <a:latin typeface="Proxima Nova"/>
                <a:ea typeface="Proxima Nova"/>
                <a:cs typeface="Proxima Nova"/>
                <a:sym typeface="Proxima Nova"/>
              </a:rPr>
              <a:t>Researchers</a:t>
            </a:r>
            <a:endParaRPr sz="2400">
              <a:solidFill>
                <a:srgbClr val="000000"/>
              </a:solidFill>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pic>
        <p:nvPicPr>
          <p:cNvPr id="251" name="Google Shape;251;p45"/>
          <p:cNvPicPr preferRelativeResize="0"/>
          <p:nvPr/>
        </p:nvPicPr>
        <p:blipFill rotWithShape="1">
          <a:blip r:embed="rId3">
            <a:alphaModFix/>
          </a:blip>
          <a:srcRect b="0" l="0" r="0" t="0"/>
          <a:stretch/>
        </p:blipFill>
        <p:spPr>
          <a:xfrm>
            <a:off x="424025" y="-69925"/>
            <a:ext cx="8070175" cy="6236051"/>
          </a:xfrm>
          <a:prstGeom prst="rect">
            <a:avLst/>
          </a:prstGeom>
          <a:noFill/>
          <a:ln>
            <a:noFill/>
          </a:ln>
        </p:spPr>
      </p:pic>
      <p:sp>
        <p:nvSpPr>
          <p:cNvPr id="252" name="Google Shape;252;p45"/>
          <p:cNvSpPr txBox="1"/>
          <p:nvPr>
            <p:ph type="title"/>
          </p:nvPr>
        </p:nvSpPr>
        <p:spPr>
          <a:xfrm>
            <a:off x="740775" y="22349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Pipeline</a:t>
            </a:r>
            <a:endParaRPr>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8"/>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Outline</a:t>
            </a:r>
            <a:endParaRPr>
              <a:latin typeface="Proxima Nova"/>
              <a:ea typeface="Proxima Nova"/>
              <a:cs typeface="Proxima Nova"/>
              <a:sym typeface="Proxima Nova"/>
            </a:endParaRPr>
          </a:p>
        </p:txBody>
      </p:sp>
      <p:sp>
        <p:nvSpPr>
          <p:cNvPr id="112" name="Google Shape;112;p28"/>
          <p:cNvSpPr txBox="1"/>
          <p:nvPr>
            <p:ph idx="1" type="body"/>
          </p:nvPr>
        </p:nvSpPr>
        <p:spPr>
          <a:xfrm>
            <a:off x="311700" y="1280528"/>
            <a:ext cx="8520600" cy="3795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Font typeface="Proxima Nova"/>
              <a:buAutoNum type="arabicPeriod"/>
            </a:pPr>
            <a:r>
              <a:rPr lang="en">
                <a:latin typeface="Proxima Nova"/>
                <a:ea typeface="Proxima Nova"/>
                <a:cs typeface="Proxima Nova"/>
                <a:sym typeface="Proxima Nova"/>
              </a:rPr>
              <a:t>Overview of Technology</a:t>
            </a:r>
            <a:endParaRPr>
              <a:latin typeface="Proxima Nova"/>
              <a:ea typeface="Proxima Nova"/>
              <a:cs typeface="Proxima Nova"/>
              <a:sym typeface="Proxima Nova"/>
            </a:endParaRPr>
          </a:p>
          <a:p>
            <a:pPr indent="-342900" lvl="0" marL="457200" rtl="0" algn="l">
              <a:spcBef>
                <a:spcPts val="0"/>
              </a:spcBef>
              <a:spcAft>
                <a:spcPts val="0"/>
              </a:spcAft>
              <a:buClr>
                <a:srgbClr val="434343"/>
              </a:buClr>
              <a:buSzPts val="1800"/>
              <a:buFont typeface="Proxima Nova"/>
              <a:buAutoNum type="arabicPeriod"/>
            </a:pPr>
            <a:r>
              <a:rPr lang="en">
                <a:latin typeface="Proxima Nova"/>
                <a:ea typeface="Proxima Nova"/>
                <a:cs typeface="Proxima Nova"/>
                <a:sym typeface="Proxima Nova"/>
              </a:rPr>
              <a:t>Statement of the Problem</a:t>
            </a:r>
            <a:endParaRPr>
              <a:latin typeface="Proxima Nova"/>
              <a:ea typeface="Proxima Nova"/>
              <a:cs typeface="Proxima Nova"/>
              <a:sym typeface="Proxima Nova"/>
            </a:endParaRPr>
          </a:p>
          <a:p>
            <a:pPr indent="-342900" lvl="0" marL="457200" rtl="0" algn="l">
              <a:spcBef>
                <a:spcPts val="0"/>
              </a:spcBef>
              <a:spcAft>
                <a:spcPts val="0"/>
              </a:spcAft>
              <a:buClr>
                <a:srgbClr val="434343"/>
              </a:buClr>
              <a:buSzPts val="1800"/>
              <a:buFont typeface="Proxima Nova"/>
              <a:buAutoNum type="arabicPeriod"/>
            </a:pPr>
            <a:r>
              <a:rPr lang="en">
                <a:latin typeface="Proxima Nova"/>
                <a:ea typeface="Proxima Nova"/>
                <a:cs typeface="Proxima Nova"/>
                <a:sym typeface="Proxima Nova"/>
              </a:rPr>
              <a:t>Objectives, Scopes &amp; Limitations</a:t>
            </a:r>
            <a:endParaRPr>
              <a:latin typeface="Proxima Nova"/>
              <a:ea typeface="Proxima Nova"/>
              <a:cs typeface="Proxima Nova"/>
              <a:sym typeface="Proxima Nova"/>
            </a:endParaRPr>
          </a:p>
          <a:p>
            <a:pPr indent="-342900" lvl="0" marL="457200" rtl="0" algn="l">
              <a:spcBef>
                <a:spcPts val="0"/>
              </a:spcBef>
              <a:spcAft>
                <a:spcPts val="0"/>
              </a:spcAft>
              <a:buClr>
                <a:srgbClr val="434343"/>
              </a:buClr>
              <a:buSzPts val="1800"/>
              <a:buFont typeface="Proxima Nova"/>
              <a:buAutoNum type="arabicPeriod"/>
            </a:pPr>
            <a:r>
              <a:rPr lang="en">
                <a:latin typeface="Proxima Nova"/>
                <a:ea typeface="Proxima Nova"/>
                <a:cs typeface="Proxima Nova"/>
                <a:sym typeface="Proxima Nova"/>
              </a:rPr>
              <a:t>Significance of the Study</a:t>
            </a:r>
            <a:endParaRPr>
              <a:latin typeface="Proxima Nova"/>
              <a:ea typeface="Proxima Nova"/>
              <a:cs typeface="Proxima Nova"/>
              <a:sym typeface="Proxima Nova"/>
            </a:endParaRPr>
          </a:p>
          <a:p>
            <a:pPr indent="-342900" lvl="0" marL="457200" rtl="0" algn="l">
              <a:spcBef>
                <a:spcPts val="0"/>
              </a:spcBef>
              <a:spcAft>
                <a:spcPts val="0"/>
              </a:spcAft>
              <a:buClr>
                <a:srgbClr val="434343"/>
              </a:buClr>
              <a:buSzPts val="1800"/>
              <a:buFont typeface="Proxima Nova"/>
              <a:buAutoNum type="arabicPeriod"/>
            </a:pPr>
            <a:r>
              <a:rPr lang="en">
                <a:latin typeface="Proxima Nova"/>
                <a:ea typeface="Proxima Nova"/>
                <a:cs typeface="Proxima Nova"/>
                <a:sym typeface="Proxima Nova"/>
              </a:rPr>
              <a:t>Theoretical Framework</a:t>
            </a:r>
            <a:endParaRPr>
              <a:latin typeface="Proxima Nova"/>
              <a:ea typeface="Proxima Nova"/>
              <a:cs typeface="Proxima Nova"/>
              <a:sym typeface="Proxima Nova"/>
            </a:endParaRPr>
          </a:p>
          <a:p>
            <a:pPr indent="-342900" lvl="0" marL="457200" rtl="0" algn="l">
              <a:spcBef>
                <a:spcPts val="0"/>
              </a:spcBef>
              <a:spcAft>
                <a:spcPts val="0"/>
              </a:spcAft>
              <a:buClr>
                <a:srgbClr val="434343"/>
              </a:buClr>
              <a:buSzPts val="1800"/>
              <a:buFont typeface="Proxima Nova"/>
              <a:buAutoNum type="arabicPeriod"/>
            </a:pPr>
            <a:r>
              <a:rPr lang="en">
                <a:latin typeface="Proxima Nova"/>
                <a:ea typeface="Proxima Nova"/>
                <a:cs typeface="Proxima Nova"/>
                <a:sym typeface="Proxima Nova"/>
              </a:rPr>
              <a:t>Methodology</a:t>
            </a:r>
            <a:endParaRPr>
              <a:latin typeface="Proxima Nova"/>
              <a:ea typeface="Proxima Nova"/>
              <a:cs typeface="Proxima Nova"/>
              <a:sym typeface="Proxima Nova"/>
            </a:endParaRPr>
          </a:p>
          <a:p>
            <a:pPr indent="-342900" lvl="0" marL="457200" rtl="0" algn="l">
              <a:spcBef>
                <a:spcPts val="0"/>
              </a:spcBef>
              <a:spcAft>
                <a:spcPts val="0"/>
              </a:spcAft>
              <a:buClr>
                <a:srgbClr val="434343"/>
              </a:buClr>
              <a:buSzPts val="1800"/>
              <a:buFont typeface="Proxima Nova"/>
              <a:buAutoNum type="arabicPeriod"/>
            </a:pPr>
            <a:r>
              <a:rPr lang="en">
                <a:latin typeface="Proxima Nova"/>
                <a:ea typeface="Proxima Nova"/>
                <a:cs typeface="Proxima Nova"/>
                <a:sym typeface="Proxima Nova"/>
              </a:rPr>
              <a:t>Preliminary Results</a:t>
            </a:r>
            <a:endParaRPr>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6"/>
          <p:cNvSpPr txBox="1"/>
          <p:nvPr/>
        </p:nvSpPr>
        <p:spPr>
          <a:xfrm>
            <a:off x="0" y="1028425"/>
            <a:ext cx="3461400" cy="157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Theoretical Framework : Machine Learning Techniques Involving Music Models</a:t>
            </a:r>
            <a:endParaRPr sz="2400">
              <a:latin typeface="Proxima Nova"/>
              <a:ea typeface="Proxima Nova"/>
              <a:cs typeface="Proxima Nova"/>
              <a:sym typeface="Proxima Nova"/>
            </a:endParaRPr>
          </a:p>
        </p:txBody>
      </p:sp>
      <p:pic>
        <p:nvPicPr>
          <p:cNvPr id="258" name="Google Shape;258;p46"/>
          <p:cNvPicPr preferRelativeResize="0"/>
          <p:nvPr/>
        </p:nvPicPr>
        <p:blipFill rotWithShape="1">
          <a:blip r:embed="rId3">
            <a:alphaModFix/>
          </a:blip>
          <a:srcRect b="45325" l="56020" r="0" t="0"/>
          <a:stretch/>
        </p:blipFill>
        <p:spPr>
          <a:xfrm>
            <a:off x="3112463" y="1028437"/>
            <a:ext cx="6031526" cy="46865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7"/>
          <p:cNvSpPr txBox="1"/>
          <p:nvPr/>
        </p:nvSpPr>
        <p:spPr>
          <a:xfrm>
            <a:off x="5823300" y="3180769"/>
            <a:ext cx="3320700" cy="5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Theoretical Framework</a:t>
            </a:r>
            <a:endParaRPr sz="2400">
              <a:latin typeface="Proxima Nova"/>
              <a:ea typeface="Proxima Nova"/>
              <a:cs typeface="Proxima Nova"/>
              <a:sym typeface="Proxima Nova"/>
            </a:endParaRPr>
          </a:p>
        </p:txBody>
      </p:sp>
      <p:pic>
        <p:nvPicPr>
          <p:cNvPr id="264" name="Google Shape;264;p47"/>
          <p:cNvPicPr preferRelativeResize="0"/>
          <p:nvPr/>
        </p:nvPicPr>
        <p:blipFill>
          <a:blip r:embed="rId3">
            <a:alphaModFix/>
          </a:blip>
          <a:stretch>
            <a:fillRect/>
          </a:stretch>
        </p:blipFill>
        <p:spPr>
          <a:xfrm>
            <a:off x="0" y="0"/>
            <a:ext cx="9143999" cy="5715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8"/>
          <p:cNvSpPr txBox="1"/>
          <p:nvPr>
            <p:ph type="title"/>
          </p:nvPr>
        </p:nvSpPr>
        <p:spPr>
          <a:xfrm>
            <a:off x="2643900" y="2100150"/>
            <a:ext cx="3856200" cy="151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Preliminary</a:t>
            </a:r>
            <a:r>
              <a:rPr lang="en" sz="4800"/>
              <a:t> Results</a:t>
            </a:r>
            <a:endParaRPr sz="4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9"/>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Collection</a:t>
            </a:r>
            <a:endParaRPr/>
          </a:p>
        </p:txBody>
      </p:sp>
      <p:sp>
        <p:nvSpPr>
          <p:cNvPr id="275" name="Google Shape;275;p49"/>
          <p:cNvSpPr txBox="1"/>
          <p:nvPr>
            <p:ph type="title"/>
          </p:nvPr>
        </p:nvSpPr>
        <p:spPr>
          <a:xfrm>
            <a:off x="311700" y="1130789"/>
            <a:ext cx="8520600" cy="3730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413 samples</a:t>
            </a:r>
            <a:endParaRPr sz="2400"/>
          </a:p>
          <a:p>
            <a:pPr indent="-381000" lvl="0" marL="457200" rtl="0" algn="l">
              <a:spcBef>
                <a:spcPts val="0"/>
              </a:spcBef>
              <a:spcAft>
                <a:spcPts val="0"/>
              </a:spcAft>
              <a:buSzPts val="2400"/>
              <a:buChar char="●"/>
            </a:pPr>
            <a:r>
              <a:rPr lang="en" sz="2400"/>
              <a:t>57 Tracks from the youtube channel “Chinese Fairy Tales” converted to mp3 then chopped in multiple music segments.</a:t>
            </a:r>
            <a:endParaRPr sz="2400"/>
          </a:p>
          <a:p>
            <a:pPr indent="-381000" lvl="0" marL="457200" rtl="0" algn="l">
              <a:spcBef>
                <a:spcPts val="0"/>
              </a:spcBef>
              <a:spcAft>
                <a:spcPts val="0"/>
              </a:spcAft>
              <a:buSzPts val="2400"/>
              <a:buChar char="●"/>
            </a:pPr>
            <a:r>
              <a:rPr lang="en" sz="2400"/>
              <a:t>Audacity</a:t>
            </a:r>
            <a:endParaRPr sz="2400"/>
          </a:p>
          <a:p>
            <a:pPr indent="-381000" lvl="0" marL="457200" rtl="0" algn="l">
              <a:spcBef>
                <a:spcPts val="0"/>
              </a:spcBef>
              <a:spcAft>
                <a:spcPts val="0"/>
              </a:spcAft>
              <a:buSzPts val="2400"/>
              <a:buChar char="●"/>
            </a:pPr>
            <a:r>
              <a:rPr lang="en" sz="2400"/>
              <a:t>4 themes</a:t>
            </a:r>
            <a:endParaRPr sz="2400"/>
          </a:p>
          <a:p>
            <a:pPr indent="-381000" lvl="0" marL="457200" rtl="0" algn="l">
              <a:spcBef>
                <a:spcPts val="0"/>
              </a:spcBef>
              <a:spcAft>
                <a:spcPts val="0"/>
              </a:spcAft>
              <a:buSzPts val="2400"/>
              <a:buChar char="●"/>
            </a:pPr>
            <a:r>
              <a:rPr lang="en" sz="2400"/>
              <a:t>1 sample = 1 theme</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50"/>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Extraction</a:t>
            </a:r>
            <a:endParaRPr/>
          </a:p>
        </p:txBody>
      </p:sp>
      <p:sp>
        <p:nvSpPr>
          <p:cNvPr id="281" name="Google Shape;281;p50"/>
          <p:cNvSpPr txBox="1"/>
          <p:nvPr>
            <p:ph idx="1" type="body"/>
          </p:nvPr>
        </p:nvSpPr>
        <p:spPr>
          <a:xfrm>
            <a:off x="311700" y="1280525"/>
            <a:ext cx="8520600" cy="4052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en" sz="2400">
                <a:solidFill>
                  <a:schemeClr val="dk1"/>
                </a:solidFill>
              </a:rPr>
              <a:t>JAudio to extract the features</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28 features in total</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Default Features of JAudio</a:t>
            </a:r>
            <a:endParaRPr sz="24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51"/>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Statistics</a:t>
            </a:r>
            <a:endParaRPr/>
          </a:p>
          <a:p>
            <a:pPr indent="0" lvl="0" marL="0" rtl="0" algn="l">
              <a:spcBef>
                <a:spcPts val="0"/>
              </a:spcBef>
              <a:spcAft>
                <a:spcPts val="0"/>
              </a:spcAft>
              <a:buNone/>
            </a:pPr>
            <a:r>
              <a:t/>
            </a:r>
            <a:endParaRPr/>
          </a:p>
        </p:txBody>
      </p:sp>
      <p:graphicFrame>
        <p:nvGraphicFramePr>
          <p:cNvPr id="287" name="Google Shape;287;p51"/>
          <p:cNvGraphicFramePr/>
          <p:nvPr/>
        </p:nvGraphicFramePr>
        <p:xfrm>
          <a:off x="952500" y="1895425"/>
          <a:ext cx="3000000" cy="3000000"/>
        </p:xfrm>
        <a:graphic>
          <a:graphicData uri="http://schemas.openxmlformats.org/drawingml/2006/table">
            <a:tbl>
              <a:tblPr>
                <a:noFill/>
                <a:tableStyleId>{FFF21D9E-71F7-471C-BEDB-F991403C67CB}</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en"/>
                        <a:t>Theme </a:t>
                      </a:r>
                      <a:endParaRPr/>
                    </a:p>
                  </a:txBody>
                  <a:tcPr marT="91425" marB="91425" marR="91425" marL="91425"/>
                </a:tc>
                <a:tc>
                  <a:txBody>
                    <a:bodyPr/>
                    <a:lstStyle/>
                    <a:p>
                      <a:pPr indent="0" lvl="0" marL="0" rtl="0" algn="l">
                        <a:spcBef>
                          <a:spcPts val="0"/>
                        </a:spcBef>
                        <a:spcAft>
                          <a:spcPts val="0"/>
                        </a:spcAft>
                        <a:buNone/>
                      </a:pPr>
                      <a:r>
                        <a:rPr lang="en"/>
                        <a:t>File Count</a:t>
                      </a:r>
                      <a:endParaRPr/>
                    </a:p>
                  </a:txBody>
                  <a:tcPr marT="91425" marB="91425" marR="91425" marL="91425"/>
                </a:tc>
                <a:tc>
                  <a:txBody>
                    <a:bodyPr/>
                    <a:lstStyle/>
                    <a:p>
                      <a:pPr indent="0" lvl="0" marL="0" rtl="0" algn="l">
                        <a:spcBef>
                          <a:spcPts val="0"/>
                        </a:spcBef>
                        <a:spcAft>
                          <a:spcPts val="0"/>
                        </a:spcAft>
                        <a:buNone/>
                      </a:pPr>
                      <a:r>
                        <a:rPr lang="en"/>
                        <a:t>Average Time</a:t>
                      </a:r>
                      <a:endParaRPr/>
                    </a:p>
                  </a:txBody>
                  <a:tcPr marT="91425" marB="91425" marR="91425" marL="91425"/>
                </a:tc>
                <a:tc>
                  <a:txBody>
                    <a:bodyPr/>
                    <a:lstStyle/>
                    <a:p>
                      <a:pPr indent="0" lvl="0" marL="0" rtl="0" algn="l">
                        <a:spcBef>
                          <a:spcPts val="0"/>
                        </a:spcBef>
                        <a:spcAft>
                          <a:spcPts val="0"/>
                        </a:spcAft>
                        <a:buNone/>
                      </a:pPr>
                      <a:r>
                        <a:rPr lang="en"/>
                        <a:t>Longest</a:t>
                      </a:r>
                      <a:endParaRPr/>
                    </a:p>
                  </a:txBody>
                  <a:tcPr marT="91425" marB="91425" marR="91425" marL="91425"/>
                </a:tc>
                <a:tc>
                  <a:txBody>
                    <a:bodyPr/>
                    <a:lstStyle/>
                    <a:p>
                      <a:pPr indent="0" lvl="0" marL="0" rtl="0" algn="l">
                        <a:spcBef>
                          <a:spcPts val="0"/>
                        </a:spcBef>
                        <a:spcAft>
                          <a:spcPts val="0"/>
                        </a:spcAft>
                        <a:buNone/>
                      </a:pPr>
                      <a:r>
                        <a:rPr lang="en"/>
                        <a:t>Shortest</a:t>
                      </a:r>
                      <a:endParaRPr/>
                    </a:p>
                  </a:txBody>
                  <a:tcPr marT="91425" marB="91425" marR="91425" marL="91425"/>
                </a:tc>
                <a:tc>
                  <a:txBody>
                    <a:bodyPr/>
                    <a:lstStyle/>
                    <a:p>
                      <a:pPr indent="0" lvl="0" marL="0" rtl="0" algn="l">
                        <a:spcBef>
                          <a:spcPts val="0"/>
                        </a:spcBef>
                        <a:spcAft>
                          <a:spcPts val="0"/>
                        </a:spcAft>
                        <a:buNone/>
                      </a:pPr>
                      <a:r>
                        <a:rPr lang="en"/>
                        <a:t>Standard Deviation</a:t>
                      </a:r>
                      <a:endParaRPr/>
                    </a:p>
                  </a:txBody>
                  <a:tcPr marT="91425" marB="91425" marR="91425" marL="91425"/>
                </a:tc>
              </a:tr>
              <a:tr h="381000">
                <a:tc>
                  <a:txBody>
                    <a:bodyPr/>
                    <a:lstStyle/>
                    <a:p>
                      <a:pPr indent="0" lvl="0" marL="0" rtl="0" algn="l">
                        <a:spcBef>
                          <a:spcPts val="0"/>
                        </a:spcBef>
                        <a:spcAft>
                          <a:spcPts val="0"/>
                        </a:spcAft>
                        <a:buNone/>
                      </a:pPr>
                      <a:r>
                        <a:rPr lang="en"/>
                        <a:t>Love</a:t>
                      </a:r>
                      <a:endParaRPr/>
                    </a:p>
                  </a:txBody>
                  <a:tcPr marT="91425" marB="91425" marR="91425" marL="91425"/>
                </a:tc>
                <a:tc>
                  <a:txBody>
                    <a:bodyPr/>
                    <a:lstStyle/>
                    <a:p>
                      <a:pPr indent="0" lvl="0" marL="0" rtl="0" algn="r">
                        <a:spcBef>
                          <a:spcPts val="0"/>
                        </a:spcBef>
                        <a:spcAft>
                          <a:spcPts val="0"/>
                        </a:spcAft>
                        <a:buNone/>
                      </a:pPr>
                      <a:r>
                        <a:rPr lang="en"/>
                        <a:t>87</a:t>
                      </a:r>
                      <a:endParaRPr/>
                    </a:p>
                  </a:txBody>
                  <a:tcPr marT="91425" marB="91425" marR="91425" marL="91425"/>
                </a:tc>
                <a:tc>
                  <a:txBody>
                    <a:bodyPr/>
                    <a:lstStyle/>
                    <a:p>
                      <a:pPr indent="0" lvl="0" marL="0" rtl="0" algn="r">
                        <a:spcBef>
                          <a:spcPts val="0"/>
                        </a:spcBef>
                        <a:spcAft>
                          <a:spcPts val="0"/>
                        </a:spcAft>
                        <a:buNone/>
                      </a:pPr>
                      <a:r>
                        <a:rPr lang="en"/>
                        <a:t>17.9</a:t>
                      </a:r>
                      <a:endParaRPr/>
                    </a:p>
                  </a:txBody>
                  <a:tcPr marT="91425" marB="91425" marR="91425" marL="91425"/>
                </a:tc>
                <a:tc>
                  <a:txBody>
                    <a:bodyPr/>
                    <a:lstStyle/>
                    <a:p>
                      <a:pPr indent="0" lvl="0" marL="0" rtl="0" algn="r">
                        <a:spcBef>
                          <a:spcPts val="0"/>
                        </a:spcBef>
                        <a:spcAft>
                          <a:spcPts val="0"/>
                        </a:spcAft>
                        <a:buNone/>
                      </a:pPr>
                      <a:r>
                        <a:rPr lang="en"/>
                        <a:t>63</a:t>
                      </a:r>
                      <a:endParaRPr/>
                    </a:p>
                  </a:txBody>
                  <a:tcPr marT="91425" marB="91425" marR="91425" marL="91425"/>
                </a:tc>
                <a:tc>
                  <a:txBody>
                    <a:bodyPr/>
                    <a:lstStyle/>
                    <a:p>
                      <a:pPr indent="0" lvl="0" marL="0" rtl="0" algn="r">
                        <a:spcBef>
                          <a:spcPts val="0"/>
                        </a:spcBef>
                        <a:spcAft>
                          <a:spcPts val="0"/>
                        </a:spcAft>
                        <a:buNone/>
                      </a:pPr>
                      <a:r>
                        <a:rPr lang="en"/>
                        <a:t>4</a:t>
                      </a:r>
                      <a:endParaRPr/>
                    </a:p>
                  </a:txBody>
                  <a:tcPr marT="91425" marB="91425" marR="91425" marL="91425"/>
                </a:tc>
                <a:tc>
                  <a:txBody>
                    <a:bodyPr/>
                    <a:lstStyle/>
                    <a:p>
                      <a:pPr indent="0" lvl="0" marL="0" rtl="0" algn="r">
                        <a:spcBef>
                          <a:spcPts val="0"/>
                        </a:spcBef>
                        <a:spcAft>
                          <a:spcPts val="0"/>
                        </a:spcAft>
                        <a:buNone/>
                      </a:pPr>
                      <a:r>
                        <a:rPr lang="en"/>
                        <a:t>10.6</a:t>
                      </a:r>
                      <a:endParaRPr/>
                    </a:p>
                  </a:txBody>
                  <a:tcPr marT="91425" marB="91425" marR="91425" marL="91425"/>
                </a:tc>
              </a:tr>
              <a:tr h="381000">
                <a:tc>
                  <a:txBody>
                    <a:bodyPr/>
                    <a:lstStyle/>
                    <a:p>
                      <a:pPr indent="0" lvl="0" marL="0" rtl="0" algn="l">
                        <a:spcBef>
                          <a:spcPts val="0"/>
                        </a:spcBef>
                        <a:spcAft>
                          <a:spcPts val="0"/>
                        </a:spcAft>
                        <a:buNone/>
                      </a:pPr>
                      <a:r>
                        <a:rPr lang="en"/>
                        <a:t>Bravery</a:t>
                      </a:r>
                      <a:endParaRPr/>
                    </a:p>
                  </a:txBody>
                  <a:tcPr marT="91425" marB="91425" marR="91425" marL="91425"/>
                </a:tc>
                <a:tc>
                  <a:txBody>
                    <a:bodyPr/>
                    <a:lstStyle/>
                    <a:p>
                      <a:pPr indent="0" lvl="0" marL="0" rtl="0" algn="r">
                        <a:spcBef>
                          <a:spcPts val="0"/>
                        </a:spcBef>
                        <a:spcAft>
                          <a:spcPts val="0"/>
                        </a:spcAft>
                        <a:buNone/>
                      </a:pPr>
                      <a:r>
                        <a:rPr lang="en"/>
                        <a:t>50</a:t>
                      </a:r>
                      <a:endParaRPr/>
                    </a:p>
                  </a:txBody>
                  <a:tcPr marT="91425" marB="91425" marR="91425" marL="91425"/>
                </a:tc>
                <a:tc>
                  <a:txBody>
                    <a:bodyPr/>
                    <a:lstStyle/>
                    <a:p>
                      <a:pPr indent="0" lvl="0" marL="0" rtl="0" algn="r">
                        <a:spcBef>
                          <a:spcPts val="0"/>
                        </a:spcBef>
                        <a:spcAft>
                          <a:spcPts val="0"/>
                        </a:spcAft>
                        <a:buNone/>
                      </a:pPr>
                      <a:r>
                        <a:rPr lang="en"/>
                        <a:t>16.2</a:t>
                      </a:r>
                      <a:endParaRPr/>
                    </a:p>
                  </a:txBody>
                  <a:tcPr marT="91425" marB="91425" marR="91425" marL="91425"/>
                </a:tc>
                <a:tc>
                  <a:txBody>
                    <a:bodyPr/>
                    <a:lstStyle/>
                    <a:p>
                      <a:pPr indent="0" lvl="0" marL="0" rtl="0" algn="r">
                        <a:spcBef>
                          <a:spcPts val="0"/>
                        </a:spcBef>
                        <a:spcAft>
                          <a:spcPts val="0"/>
                        </a:spcAft>
                        <a:buNone/>
                      </a:pPr>
                      <a:r>
                        <a:rPr lang="en"/>
                        <a:t>58</a:t>
                      </a:r>
                      <a:endParaRPr/>
                    </a:p>
                  </a:txBody>
                  <a:tcPr marT="91425" marB="91425" marR="91425" marL="91425"/>
                </a:tc>
                <a:tc>
                  <a:txBody>
                    <a:bodyPr/>
                    <a:lstStyle/>
                    <a:p>
                      <a:pPr indent="0" lvl="0" marL="0" rtl="0" algn="r">
                        <a:spcBef>
                          <a:spcPts val="0"/>
                        </a:spcBef>
                        <a:spcAft>
                          <a:spcPts val="0"/>
                        </a:spcAft>
                        <a:buNone/>
                      </a:pPr>
                      <a:r>
                        <a:rPr lang="en"/>
                        <a:t>4</a:t>
                      </a:r>
                      <a:endParaRPr/>
                    </a:p>
                  </a:txBody>
                  <a:tcPr marT="91425" marB="91425" marR="91425" marL="91425"/>
                </a:tc>
                <a:tc>
                  <a:txBody>
                    <a:bodyPr/>
                    <a:lstStyle/>
                    <a:p>
                      <a:pPr indent="0" lvl="0" marL="0" rtl="0" algn="r">
                        <a:spcBef>
                          <a:spcPts val="0"/>
                        </a:spcBef>
                        <a:spcAft>
                          <a:spcPts val="0"/>
                        </a:spcAft>
                        <a:buNone/>
                      </a:pPr>
                      <a:r>
                        <a:rPr lang="en"/>
                        <a:t>10.0</a:t>
                      </a:r>
                      <a:endParaRPr/>
                    </a:p>
                  </a:txBody>
                  <a:tcPr marT="91425" marB="91425" marR="91425" marL="91425"/>
                </a:tc>
              </a:tr>
              <a:tr h="381000">
                <a:tc>
                  <a:txBody>
                    <a:bodyPr/>
                    <a:lstStyle/>
                    <a:p>
                      <a:pPr indent="0" lvl="0" marL="0" rtl="0" algn="l">
                        <a:spcBef>
                          <a:spcPts val="0"/>
                        </a:spcBef>
                        <a:spcAft>
                          <a:spcPts val="0"/>
                        </a:spcAft>
                        <a:buNone/>
                      </a:pPr>
                      <a:r>
                        <a:rPr lang="en"/>
                        <a:t>Cheerful</a:t>
                      </a:r>
                      <a:endParaRPr/>
                    </a:p>
                  </a:txBody>
                  <a:tcPr marT="91425" marB="91425" marR="91425" marL="91425"/>
                </a:tc>
                <a:tc>
                  <a:txBody>
                    <a:bodyPr/>
                    <a:lstStyle/>
                    <a:p>
                      <a:pPr indent="0" lvl="0" marL="0" rtl="0" algn="r">
                        <a:spcBef>
                          <a:spcPts val="0"/>
                        </a:spcBef>
                        <a:spcAft>
                          <a:spcPts val="0"/>
                        </a:spcAft>
                        <a:buNone/>
                      </a:pPr>
                      <a:r>
                        <a:rPr lang="en"/>
                        <a:t>108</a:t>
                      </a:r>
                      <a:endParaRPr/>
                    </a:p>
                  </a:txBody>
                  <a:tcPr marT="91425" marB="91425" marR="91425" marL="91425"/>
                </a:tc>
                <a:tc>
                  <a:txBody>
                    <a:bodyPr/>
                    <a:lstStyle/>
                    <a:p>
                      <a:pPr indent="0" lvl="0" marL="0" rtl="0" algn="r">
                        <a:spcBef>
                          <a:spcPts val="0"/>
                        </a:spcBef>
                        <a:spcAft>
                          <a:spcPts val="0"/>
                        </a:spcAft>
                        <a:buNone/>
                      </a:pPr>
                      <a:r>
                        <a:rPr lang="en"/>
                        <a:t>17.2</a:t>
                      </a:r>
                      <a:endParaRPr/>
                    </a:p>
                  </a:txBody>
                  <a:tcPr marT="91425" marB="91425" marR="91425" marL="91425"/>
                </a:tc>
                <a:tc>
                  <a:txBody>
                    <a:bodyPr/>
                    <a:lstStyle/>
                    <a:p>
                      <a:pPr indent="0" lvl="0" marL="0" rtl="0" algn="r">
                        <a:spcBef>
                          <a:spcPts val="0"/>
                        </a:spcBef>
                        <a:spcAft>
                          <a:spcPts val="0"/>
                        </a:spcAft>
                        <a:buNone/>
                      </a:pPr>
                      <a:r>
                        <a:rPr lang="en"/>
                        <a:t>65</a:t>
                      </a:r>
                      <a:endParaRPr/>
                    </a:p>
                  </a:txBody>
                  <a:tcPr marT="91425" marB="91425" marR="91425" marL="91425"/>
                </a:tc>
                <a:tc>
                  <a:txBody>
                    <a:bodyPr/>
                    <a:lstStyle/>
                    <a:p>
                      <a:pPr indent="0" lvl="0" marL="0" rtl="0" algn="r">
                        <a:spcBef>
                          <a:spcPts val="0"/>
                        </a:spcBef>
                        <a:spcAft>
                          <a:spcPts val="0"/>
                        </a:spcAft>
                        <a:buNone/>
                      </a:pPr>
                      <a:r>
                        <a:rPr lang="en"/>
                        <a:t>5</a:t>
                      </a:r>
                      <a:endParaRPr/>
                    </a:p>
                  </a:txBody>
                  <a:tcPr marT="91425" marB="91425" marR="91425" marL="91425"/>
                </a:tc>
                <a:tc>
                  <a:txBody>
                    <a:bodyPr/>
                    <a:lstStyle/>
                    <a:p>
                      <a:pPr indent="0" lvl="0" marL="0" rtl="0" algn="r">
                        <a:spcBef>
                          <a:spcPts val="0"/>
                        </a:spcBef>
                        <a:spcAft>
                          <a:spcPts val="0"/>
                        </a:spcAft>
                        <a:buNone/>
                      </a:pPr>
                      <a:r>
                        <a:rPr lang="en"/>
                        <a:t>10.6</a:t>
                      </a:r>
                      <a:endParaRPr/>
                    </a:p>
                  </a:txBody>
                  <a:tcPr marT="91425" marB="91425" marR="91425" marL="91425"/>
                </a:tc>
              </a:tr>
              <a:tr h="381000">
                <a:tc>
                  <a:txBody>
                    <a:bodyPr/>
                    <a:lstStyle/>
                    <a:p>
                      <a:pPr indent="0" lvl="0" marL="0" rtl="0" algn="l">
                        <a:spcBef>
                          <a:spcPts val="0"/>
                        </a:spcBef>
                        <a:spcAft>
                          <a:spcPts val="0"/>
                        </a:spcAft>
                        <a:buNone/>
                      </a:pPr>
                      <a:r>
                        <a:rPr lang="en"/>
                        <a:t>Fearful</a:t>
                      </a:r>
                      <a:endParaRPr/>
                    </a:p>
                  </a:txBody>
                  <a:tcPr marT="91425" marB="91425" marR="91425" marL="91425"/>
                </a:tc>
                <a:tc>
                  <a:txBody>
                    <a:bodyPr/>
                    <a:lstStyle/>
                    <a:p>
                      <a:pPr indent="0" lvl="0" marL="0" rtl="0" algn="r">
                        <a:spcBef>
                          <a:spcPts val="0"/>
                        </a:spcBef>
                        <a:spcAft>
                          <a:spcPts val="0"/>
                        </a:spcAft>
                        <a:buNone/>
                      </a:pPr>
                      <a:r>
                        <a:rPr lang="en"/>
                        <a:t>168</a:t>
                      </a:r>
                      <a:endParaRPr/>
                    </a:p>
                  </a:txBody>
                  <a:tcPr marT="91425" marB="91425" marR="91425" marL="91425"/>
                </a:tc>
                <a:tc>
                  <a:txBody>
                    <a:bodyPr/>
                    <a:lstStyle/>
                    <a:p>
                      <a:pPr indent="0" lvl="0" marL="0" rtl="0" algn="r">
                        <a:spcBef>
                          <a:spcPts val="0"/>
                        </a:spcBef>
                        <a:spcAft>
                          <a:spcPts val="0"/>
                        </a:spcAft>
                        <a:buNone/>
                      </a:pPr>
                      <a:r>
                        <a:rPr lang="en"/>
                        <a:t>16.9</a:t>
                      </a:r>
                      <a:endParaRPr/>
                    </a:p>
                  </a:txBody>
                  <a:tcPr marT="91425" marB="91425" marR="91425" marL="91425"/>
                </a:tc>
                <a:tc>
                  <a:txBody>
                    <a:bodyPr/>
                    <a:lstStyle/>
                    <a:p>
                      <a:pPr indent="0" lvl="0" marL="0" rtl="0" algn="r">
                        <a:spcBef>
                          <a:spcPts val="0"/>
                        </a:spcBef>
                        <a:spcAft>
                          <a:spcPts val="0"/>
                        </a:spcAft>
                        <a:buNone/>
                      </a:pPr>
                      <a:r>
                        <a:rPr lang="en"/>
                        <a:t>71</a:t>
                      </a:r>
                      <a:endParaRPr/>
                    </a:p>
                  </a:txBody>
                  <a:tcPr marT="91425" marB="91425" marR="91425" marL="91425"/>
                </a:tc>
                <a:tc>
                  <a:txBody>
                    <a:bodyPr/>
                    <a:lstStyle/>
                    <a:p>
                      <a:pPr indent="0" lvl="0" marL="0" rtl="0" algn="r">
                        <a:spcBef>
                          <a:spcPts val="0"/>
                        </a:spcBef>
                        <a:spcAft>
                          <a:spcPts val="0"/>
                        </a:spcAft>
                        <a:buNone/>
                      </a:pPr>
                      <a:r>
                        <a:rPr lang="en"/>
                        <a:t>4</a:t>
                      </a:r>
                      <a:endParaRPr/>
                    </a:p>
                  </a:txBody>
                  <a:tcPr marT="91425" marB="91425" marR="91425" marL="91425"/>
                </a:tc>
                <a:tc>
                  <a:txBody>
                    <a:bodyPr/>
                    <a:lstStyle/>
                    <a:p>
                      <a:pPr indent="0" lvl="0" marL="0" rtl="0" algn="r">
                        <a:spcBef>
                          <a:spcPts val="0"/>
                        </a:spcBef>
                        <a:spcAft>
                          <a:spcPts val="0"/>
                        </a:spcAft>
                        <a:buNone/>
                      </a:pPr>
                      <a:r>
                        <a:rPr lang="en"/>
                        <a:t>9.7</a:t>
                      </a:r>
                      <a:endParaRPr/>
                    </a:p>
                  </a:txBody>
                  <a:tcPr marT="91425" marB="91425" marR="91425" marL="91425"/>
                </a:tc>
              </a:tr>
            </a:tbl>
          </a:graphicData>
        </a:graphic>
      </p:graphicFrame>
      <p:sp>
        <p:nvSpPr>
          <p:cNvPr id="288" name="Google Shape;288;p51"/>
          <p:cNvSpPr txBox="1"/>
          <p:nvPr>
            <p:ph type="title"/>
          </p:nvPr>
        </p:nvSpPr>
        <p:spPr>
          <a:xfrm>
            <a:off x="311700" y="1130772"/>
            <a:ext cx="8520600" cy="63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Theme Statistics</a:t>
            </a:r>
            <a:endParaRPr sz="2400"/>
          </a:p>
        </p:txBody>
      </p:sp>
      <p:sp>
        <p:nvSpPr>
          <p:cNvPr id="289" name="Google Shape;289;p51"/>
          <p:cNvSpPr txBox="1"/>
          <p:nvPr>
            <p:ph type="title"/>
          </p:nvPr>
        </p:nvSpPr>
        <p:spPr>
          <a:xfrm>
            <a:off x="3984450" y="4195325"/>
            <a:ext cx="1175100" cy="35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(In Seconds)</a:t>
            </a:r>
            <a:endParaRPr sz="1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52"/>
          <p:cNvSpPr txBox="1"/>
          <p:nvPr>
            <p:ph type="title"/>
          </p:nvPr>
        </p:nvSpPr>
        <p:spPr>
          <a:xfrm>
            <a:off x="311700" y="4333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Results</a:t>
            </a:r>
            <a:endParaRPr/>
          </a:p>
        </p:txBody>
      </p:sp>
      <p:sp>
        <p:nvSpPr>
          <p:cNvPr id="295" name="Google Shape;295;p52"/>
          <p:cNvSpPr txBox="1"/>
          <p:nvPr>
            <p:ph idx="1" type="body"/>
          </p:nvPr>
        </p:nvSpPr>
        <p:spPr>
          <a:xfrm>
            <a:off x="311713" y="1069652"/>
            <a:ext cx="8180400" cy="41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Decision Trees (J48 - Weka) &amp; (Scikit-learn):</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graphicFrame>
        <p:nvGraphicFramePr>
          <p:cNvPr id="296" name="Google Shape;296;p52"/>
          <p:cNvGraphicFramePr/>
          <p:nvPr/>
        </p:nvGraphicFramePr>
        <p:xfrm>
          <a:off x="782388" y="1546875"/>
          <a:ext cx="3000000" cy="3000000"/>
        </p:xfrm>
        <a:graphic>
          <a:graphicData uri="http://schemas.openxmlformats.org/drawingml/2006/table">
            <a:tbl>
              <a:tblPr>
                <a:noFill/>
                <a:tableStyleId>{FFF21D9E-71F7-471C-BEDB-F991403C67CB}</a:tableStyleId>
              </a:tblPr>
              <a:tblGrid>
                <a:gridCol w="3824225"/>
                <a:gridCol w="1707400"/>
                <a:gridCol w="17074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r">
                        <a:spcBef>
                          <a:spcPts val="0"/>
                        </a:spcBef>
                        <a:spcAft>
                          <a:spcPts val="0"/>
                        </a:spcAft>
                        <a:buNone/>
                      </a:pPr>
                      <a:r>
                        <a:rPr lang="en"/>
                        <a:t>Weka</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spcBef>
                          <a:spcPts val="0"/>
                        </a:spcBef>
                        <a:spcAft>
                          <a:spcPts val="0"/>
                        </a:spcAft>
                        <a:buNone/>
                      </a:pPr>
                      <a:r>
                        <a:rPr lang="en"/>
                        <a:t>Scikit-learn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Instances</a:t>
                      </a:r>
                      <a:endParaRPr/>
                    </a:p>
                  </a:txBody>
                  <a:tcPr marT="91425" marB="91425" marR="91425" marL="91425"/>
                </a:tc>
                <a:tc>
                  <a:txBody>
                    <a:bodyPr/>
                    <a:lstStyle/>
                    <a:p>
                      <a:pPr indent="0" lvl="0" marL="0" rtl="0" algn="r">
                        <a:spcBef>
                          <a:spcPts val="0"/>
                        </a:spcBef>
                        <a:spcAft>
                          <a:spcPts val="0"/>
                        </a:spcAft>
                        <a:buNone/>
                      </a:pPr>
                      <a:r>
                        <a:rPr lang="en"/>
                        <a:t>200</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spcBef>
                          <a:spcPts val="0"/>
                        </a:spcBef>
                        <a:spcAft>
                          <a:spcPts val="0"/>
                        </a:spcAft>
                        <a:buNone/>
                      </a:pPr>
                      <a:r>
                        <a:rPr lang="en"/>
                        <a:t>200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Features</a:t>
                      </a:r>
                      <a:endParaRPr/>
                    </a:p>
                  </a:txBody>
                  <a:tcPr marT="91425" marB="91425" marR="91425" marL="91425"/>
                </a:tc>
                <a:tc>
                  <a:txBody>
                    <a:bodyPr/>
                    <a:lstStyle/>
                    <a:p>
                      <a:pPr indent="0" lvl="0" marL="0" rtl="0" algn="r">
                        <a:spcBef>
                          <a:spcPts val="0"/>
                        </a:spcBef>
                        <a:spcAft>
                          <a:spcPts val="0"/>
                        </a:spcAft>
                        <a:buNone/>
                      </a:pPr>
                      <a:r>
                        <a:rPr lang="en"/>
                        <a:t>29</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spcBef>
                          <a:spcPts val="0"/>
                        </a:spcBef>
                        <a:spcAft>
                          <a:spcPts val="0"/>
                        </a:spcAft>
                        <a:buNone/>
                      </a:pPr>
                      <a:r>
                        <a:rPr lang="en"/>
                        <a:t>29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Correctly Classified Instances</a:t>
                      </a:r>
                      <a:endParaRPr/>
                    </a:p>
                  </a:txBody>
                  <a:tcPr marT="91425" marB="91425" marR="91425" marL="91425"/>
                </a:tc>
                <a:tc>
                  <a:txBody>
                    <a:bodyPr/>
                    <a:lstStyle/>
                    <a:p>
                      <a:pPr indent="0" lvl="0" marL="0" rtl="0" algn="r">
                        <a:spcBef>
                          <a:spcPts val="0"/>
                        </a:spcBef>
                        <a:spcAft>
                          <a:spcPts val="0"/>
                        </a:spcAft>
                        <a:buNone/>
                      </a:pPr>
                      <a:r>
                        <a:rPr lang="en"/>
                        <a:t>197 (98.5%)</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spcBef>
                          <a:spcPts val="0"/>
                        </a:spcBef>
                        <a:spcAft>
                          <a:spcPts val="0"/>
                        </a:spcAft>
                        <a:buNone/>
                      </a:pPr>
                      <a:r>
                        <a:rPr lang="en"/>
                        <a:t>195 (97.50%)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Incorrectly Classified Instances</a:t>
                      </a:r>
                      <a:endParaRPr/>
                    </a:p>
                  </a:txBody>
                  <a:tcPr marT="91425" marB="91425" marR="91425" marL="91425"/>
                </a:tc>
                <a:tc>
                  <a:txBody>
                    <a:bodyPr/>
                    <a:lstStyle/>
                    <a:p>
                      <a:pPr indent="0" lvl="0" marL="0" rtl="0" algn="r">
                        <a:spcBef>
                          <a:spcPts val="0"/>
                        </a:spcBef>
                        <a:spcAft>
                          <a:spcPts val="0"/>
                        </a:spcAft>
                        <a:buNone/>
                      </a:pPr>
                      <a:r>
                        <a:rPr lang="en"/>
                        <a:t>3(1.5%)</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spcBef>
                          <a:spcPts val="0"/>
                        </a:spcBef>
                        <a:spcAft>
                          <a:spcPts val="0"/>
                        </a:spcAft>
                        <a:buNone/>
                      </a:pPr>
                      <a:r>
                        <a:rPr lang="en"/>
                        <a:t>5 (2.50 %)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Kappa statistics</a:t>
                      </a:r>
                      <a:endParaRPr/>
                    </a:p>
                  </a:txBody>
                  <a:tcPr marT="91425" marB="91425" marR="91425" marL="91425"/>
                </a:tc>
                <a:tc>
                  <a:txBody>
                    <a:bodyPr/>
                    <a:lstStyle/>
                    <a:p>
                      <a:pPr indent="0" lvl="0" marL="0" rtl="0" algn="r">
                        <a:spcBef>
                          <a:spcPts val="0"/>
                        </a:spcBef>
                        <a:spcAft>
                          <a:spcPts val="0"/>
                        </a:spcAft>
                        <a:buNone/>
                      </a:pPr>
                      <a:r>
                        <a:rPr lang="en"/>
                        <a:t>0.980</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spcBef>
                          <a:spcPts val="0"/>
                        </a:spcBef>
                        <a:spcAft>
                          <a:spcPts val="0"/>
                        </a:spcAft>
                        <a:buNone/>
                      </a:pPr>
                      <a:r>
                        <a:rPr lang="en"/>
                        <a:t>0.96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Mean absolute error</a:t>
                      </a:r>
                      <a:endParaRPr/>
                    </a:p>
                  </a:txBody>
                  <a:tcPr marT="91425" marB="91425" marR="91425" marL="91425"/>
                </a:tc>
                <a:tc>
                  <a:txBody>
                    <a:bodyPr/>
                    <a:lstStyle/>
                    <a:p>
                      <a:pPr indent="0" lvl="0" marL="0" rtl="0" algn="r">
                        <a:spcBef>
                          <a:spcPts val="0"/>
                        </a:spcBef>
                        <a:spcAft>
                          <a:spcPts val="0"/>
                        </a:spcAft>
                        <a:buNone/>
                      </a:pPr>
                      <a:r>
                        <a:rPr lang="en"/>
                        <a:t>0.007</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spcBef>
                          <a:spcPts val="0"/>
                        </a:spcBef>
                        <a:spcAft>
                          <a:spcPts val="0"/>
                        </a:spcAft>
                        <a:buNone/>
                      </a:pPr>
                      <a:r>
                        <a:rPr lang="en"/>
                        <a:t>0.02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Root mean squared error</a:t>
                      </a:r>
                      <a:endParaRPr/>
                    </a:p>
                  </a:txBody>
                  <a:tcPr marT="91425" marB="91425" marR="91425" marL="91425"/>
                </a:tc>
                <a:tc>
                  <a:txBody>
                    <a:bodyPr/>
                    <a:lstStyle/>
                    <a:p>
                      <a:pPr indent="0" lvl="0" marL="0" rtl="0" algn="r">
                        <a:spcBef>
                          <a:spcPts val="0"/>
                        </a:spcBef>
                        <a:spcAft>
                          <a:spcPts val="0"/>
                        </a:spcAft>
                        <a:buNone/>
                      </a:pPr>
                      <a:r>
                        <a:rPr lang="en"/>
                        <a:t>0.086</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spcBef>
                          <a:spcPts val="0"/>
                        </a:spcBef>
                        <a:spcAft>
                          <a:spcPts val="0"/>
                        </a:spcAft>
                        <a:buNone/>
                      </a:pPr>
                      <a:r>
                        <a:rPr lang="en"/>
                        <a:t>0.15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Relative absolute error</a:t>
                      </a:r>
                      <a:endParaRPr/>
                    </a:p>
                  </a:txBody>
                  <a:tcPr marT="91425" marB="91425" marR="91425" marL="91425"/>
                </a:tc>
                <a:tc>
                  <a:txBody>
                    <a:bodyPr/>
                    <a:lstStyle/>
                    <a:p>
                      <a:pPr indent="0" lvl="0" marL="0" rtl="0" algn="r">
                        <a:spcBef>
                          <a:spcPts val="0"/>
                        </a:spcBef>
                        <a:spcAft>
                          <a:spcPts val="0"/>
                        </a:spcAft>
                        <a:buNone/>
                      </a:pPr>
                      <a:r>
                        <a:rPr lang="en"/>
                        <a:t>2.000%</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spcBef>
                          <a:spcPts val="0"/>
                        </a:spcBef>
                        <a:spcAft>
                          <a:spcPts val="0"/>
                        </a:spcAft>
                        <a:buNone/>
                      </a:pPr>
                      <a:r>
                        <a:rPr lang="en"/>
                        <a:t>N/A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Root relative squared error</a:t>
                      </a:r>
                      <a:endParaRPr/>
                    </a:p>
                  </a:txBody>
                  <a:tcPr marT="91425" marB="91425" marR="91425" marL="91425"/>
                </a:tc>
                <a:tc>
                  <a:txBody>
                    <a:bodyPr/>
                    <a:lstStyle/>
                    <a:p>
                      <a:pPr indent="0" lvl="0" marL="0" rtl="0" algn="r">
                        <a:spcBef>
                          <a:spcPts val="0"/>
                        </a:spcBef>
                        <a:spcAft>
                          <a:spcPts val="0"/>
                        </a:spcAft>
                        <a:buNone/>
                      </a:pPr>
                      <a:r>
                        <a:rPr lang="en"/>
                        <a:t>20.000%</a:t>
                      </a:r>
                      <a:endParaRPr/>
                    </a:p>
                  </a:txBody>
                  <a:tcPr marT="91425" marB="91425" marR="91425" marL="91425"/>
                </a:tc>
                <a:tc>
                  <a:txBody>
                    <a:bodyPr/>
                    <a:lstStyle/>
                    <a:p>
                      <a:pPr indent="0" lvl="0" marL="0" rtl="0" algn="r">
                        <a:spcBef>
                          <a:spcPts val="0"/>
                        </a:spcBef>
                        <a:spcAft>
                          <a:spcPts val="0"/>
                        </a:spcAft>
                        <a:buNone/>
                      </a:pPr>
                      <a:r>
                        <a:rPr lang="en"/>
                        <a:t>N/A</a:t>
                      </a:r>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graphicFrame>
        <p:nvGraphicFramePr>
          <p:cNvPr id="297" name="Google Shape;297;p52"/>
          <p:cNvGraphicFramePr/>
          <p:nvPr/>
        </p:nvGraphicFramePr>
        <p:xfrm>
          <a:off x="-8017700" y="2579575"/>
          <a:ext cx="3000000" cy="3000000"/>
        </p:xfrm>
        <a:graphic>
          <a:graphicData uri="http://schemas.openxmlformats.org/drawingml/2006/table">
            <a:tbl>
              <a:tblPr>
                <a:noFill/>
                <a:tableStyleId>{FFF21D9E-71F7-471C-BEDB-F991403C67CB}</a:tableStyleId>
              </a:tblPr>
              <a:tblGrid>
                <a:gridCol w="5004600"/>
                <a:gridCol w="2234400"/>
              </a:tblGrid>
              <a:tr h="381000">
                <a:tc>
                  <a:txBody>
                    <a:bodyPr/>
                    <a:lstStyle/>
                    <a:p>
                      <a:pPr indent="0" lvl="0" marL="0" rtl="0" algn="l">
                        <a:spcBef>
                          <a:spcPts val="0"/>
                        </a:spcBef>
                        <a:spcAft>
                          <a:spcPts val="0"/>
                        </a:spcAft>
                        <a:buNone/>
                      </a:pPr>
                      <a:r>
                        <a:rPr lang="en"/>
                        <a:t>Instances</a:t>
                      </a:r>
                      <a:endParaRPr/>
                    </a:p>
                  </a:txBody>
                  <a:tcPr marT="91425" marB="91425" marR="91425" marL="91425"/>
                </a:tc>
                <a:tc>
                  <a:txBody>
                    <a:bodyPr/>
                    <a:lstStyle/>
                    <a:p>
                      <a:pPr indent="0" lvl="0" marL="0" rtl="0" algn="r">
                        <a:spcBef>
                          <a:spcPts val="0"/>
                        </a:spcBef>
                        <a:spcAft>
                          <a:spcPts val="0"/>
                        </a:spcAft>
                        <a:buNone/>
                      </a:pPr>
                      <a:r>
                        <a:rPr lang="en"/>
                        <a:t>200</a:t>
                      </a:r>
                      <a:endParaRPr/>
                    </a:p>
                  </a:txBody>
                  <a:tcPr marT="91425" marB="91425" marR="91425" marL="91425"/>
                </a:tc>
              </a:tr>
              <a:tr h="381000">
                <a:tc>
                  <a:txBody>
                    <a:bodyPr/>
                    <a:lstStyle/>
                    <a:p>
                      <a:pPr indent="0" lvl="0" marL="0" rtl="0" algn="l">
                        <a:spcBef>
                          <a:spcPts val="0"/>
                        </a:spcBef>
                        <a:spcAft>
                          <a:spcPts val="0"/>
                        </a:spcAft>
                        <a:buNone/>
                      </a:pPr>
                      <a:r>
                        <a:rPr lang="en"/>
                        <a:t>Features</a:t>
                      </a:r>
                      <a:endParaRPr/>
                    </a:p>
                  </a:txBody>
                  <a:tcPr marT="91425" marB="91425" marR="91425" marL="91425"/>
                </a:tc>
                <a:tc>
                  <a:txBody>
                    <a:bodyPr/>
                    <a:lstStyle/>
                    <a:p>
                      <a:pPr indent="0" lvl="0" marL="0" rtl="0" algn="r">
                        <a:spcBef>
                          <a:spcPts val="0"/>
                        </a:spcBef>
                        <a:spcAft>
                          <a:spcPts val="0"/>
                        </a:spcAft>
                        <a:buNone/>
                      </a:pPr>
                      <a:r>
                        <a:rPr lang="en"/>
                        <a:t>29</a:t>
                      </a:r>
                      <a:endParaRPr/>
                    </a:p>
                  </a:txBody>
                  <a:tcPr marT="91425" marB="91425" marR="91425" marL="91425"/>
                </a:tc>
              </a:tr>
              <a:tr h="381000">
                <a:tc>
                  <a:txBody>
                    <a:bodyPr/>
                    <a:lstStyle/>
                    <a:p>
                      <a:pPr indent="0" lvl="0" marL="0" rtl="0" algn="l">
                        <a:spcBef>
                          <a:spcPts val="0"/>
                        </a:spcBef>
                        <a:spcAft>
                          <a:spcPts val="0"/>
                        </a:spcAft>
                        <a:buNone/>
                      </a:pPr>
                      <a:r>
                        <a:rPr lang="en"/>
                        <a:t>Correctly Classified Instances</a:t>
                      </a:r>
                      <a:endParaRPr/>
                    </a:p>
                  </a:txBody>
                  <a:tcPr marT="91425" marB="91425" marR="91425" marL="91425"/>
                </a:tc>
                <a:tc>
                  <a:txBody>
                    <a:bodyPr/>
                    <a:lstStyle/>
                    <a:p>
                      <a:pPr indent="0" lvl="0" marL="0" rtl="0" algn="r">
                        <a:spcBef>
                          <a:spcPts val="0"/>
                        </a:spcBef>
                        <a:spcAft>
                          <a:spcPts val="0"/>
                        </a:spcAft>
                        <a:buNone/>
                      </a:pPr>
                      <a:r>
                        <a:rPr lang="en"/>
                        <a:t>197 (98.5%)</a:t>
                      </a:r>
                      <a:endParaRPr/>
                    </a:p>
                  </a:txBody>
                  <a:tcPr marT="91425" marB="91425" marR="91425" marL="91425"/>
                </a:tc>
              </a:tr>
              <a:tr h="381000">
                <a:tc>
                  <a:txBody>
                    <a:bodyPr/>
                    <a:lstStyle/>
                    <a:p>
                      <a:pPr indent="0" lvl="0" marL="0" rtl="0" algn="l">
                        <a:spcBef>
                          <a:spcPts val="0"/>
                        </a:spcBef>
                        <a:spcAft>
                          <a:spcPts val="0"/>
                        </a:spcAft>
                        <a:buNone/>
                      </a:pPr>
                      <a:r>
                        <a:rPr lang="en"/>
                        <a:t>Incorrectly Classified Instances</a:t>
                      </a:r>
                      <a:endParaRPr/>
                    </a:p>
                  </a:txBody>
                  <a:tcPr marT="91425" marB="91425" marR="91425" marL="91425"/>
                </a:tc>
                <a:tc>
                  <a:txBody>
                    <a:bodyPr/>
                    <a:lstStyle/>
                    <a:p>
                      <a:pPr indent="0" lvl="0" marL="0" rtl="0" algn="r">
                        <a:spcBef>
                          <a:spcPts val="0"/>
                        </a:spcBef>
                        <a:spcAft>
                          <a:spcPts val="0"/>
                        </a:spcAft>
                        <a:buNone/>
                      </a:pPr>
                      <a:r>
                        <a:rPr lang="en"/>
                        <a:t>3(1.5%)</a:t>
                      </a:r>
                      <a:endParaRPr/>
                    </a:p>
                  </a:txBody>
                  <a:tcPr marT="91425" marB="91425" marR="91425" marL="91425"/>
                </a:tc>
              </a:tr>
              <a:tr h="381000">
                <a:tc>
                  <a:txBody>
                    <a:bodyPr/>
                    <a:lstStyle/>
                    <a:p>
                      <a:pPr indent="0" lvl="0" marL="0" rtl="0" algn="l">
                        <a:spcBef>
                          <a:spcPts val="0"/>
                        </a:spcBef>
                        <a:spcAft>
                          <a:spcPts val="0"/>
                        </a:spcAft>
                        <a:buNone/>
                      </a:pPr>
                      <a:r>
                        <a:rPr lang="en"/>
                        <a:t>Kappa statistics</a:t>
                      </a:r>
                      <a:endParaRPr/>
                    </a:p>
                  </a:txBody>
                  <a:tcPr marT="91425" marB="91425" marR="91425" marL="91425"/>
                </a:tc>
                <a:tc>
                  <a:txBody>
                    <a:bodyPr/>
                    <a:lstStyle/>
                    <a:p>
                      <a:pPr indent="0" lvl="0" marL="0" rtl="0" algn="r">
                        <a:spcBef>
                          <a:spcPts val="0"/>
                        </a:spcBef>
                        <a:spcAft>
                          <a:spcPts val="0"/>
                        </a:spcAft>
                        <a:buNone/>
                      </a:pPr>
                      <a:r>
                        <a:rPr lang="en"/>
                        <a:t>0.980</a:t>
                      </a:r>
                      <a:endParaRPr/>
                    </a:p>
                  </a:txBody>
                  <a:tcPr marT="91425" marB="91425" marR="91425" marL="91425"/>
                </a:tc>
              </a:tr>
              <a:tr h="381000">
                <a:tc>
                  <a:txBody>
                    <a:bodyPr/>
                    <a:lstStyle/>
                    <a:p>
                      <a:pPr indent="0" lvl="0" marL="0" rtl="0" algn="l">
                        <a:spcBef>
                          <a:spcPts val="0"/>
                        </a:spcBef>
                        <a:spcAft>
                          <a:spcPts val="0"/>
                        </a:spcAft>
                        <a:buNone/>
                      </a:pPr>
                      <a:r>
                        <a:rPr lang="en"/>
                        <a:t>Mean absolute error</a:t>
                      </a:r>
                      <a:endParaRPr/>
                    </a:p>
                  </a:txBody>
                  <a:tcPr marT="91425" marB="91425" marR="91425" marL="91425"/>
                </a:tc>
                <a:tc>
                  <a:txBody>
                    <a:bodyPr/>
                    <a:lstStyle/>
                    <a:p>
                      <a:pPr indent="0" lvl="0" marL="0" rtl="0" algn="r">
                        <a:spcBef>
                          <a:spcPts val="0"/>
                        </a:spcBef>
                        <a:spcAft>
                          <a:spcPts val="0"/>
                        </a:spcAft>
                        <a:buNone/>
                      </a:pPr>
                      <a:r>
                        <a:rPr lang="en"/>
                        <a:t>0.007</a:t>
                      </a:r>
                      <a:endParaRPr/>
                    </a:p>
                  </a:txBody>
                  <a:tcPr marT="91425" marB="91425" marR="91425" marL="91425"/>
                </a:tc>
              </a:tr>
              <a:tr h="381000">
                <a:tc>
                  <a:txBody>
                    <a:bodyPr/>
                    <a:lstStyle/>
                    <a:p>
                      <a:pPr indent="0" lvl="0" marL="0" rtl="0" algn="l">
                        <a:spcBef>
                          <a:spcPts val="0"/>
                        </a:spcBef>
                        <a:spcAft>
                          <a:spcPts val="0"/>
                        </a:spcAft>
                        <a:buNone/>
                      </a:pPr>
                      <a:r>
                        <a:rPr lang="en"/>
                        <a:t>Root mean squared error</a:t>
                      </a:r>
                      <a:endParaRPr/>
                    </a:p>
                  </a:txBody>
                  <a:tcPr marT="91425" marB="91425" marR="91425" marL="91425"/>
                </a:tc>
                <a:tc>
                  <a:txBody>
                    <a:bodyPr/>
                    <a:lstStyle/>
                    <a:p>
                      <a:pPr indent="0" lvl="0" marL="0" rtl="0" algn="r">
                        <a:spcBef>
                          <a:spcPts val="0"/>
                        </a:spcBef>
                        <a:spcAft>
                          <a:spcPts val="0"/>
                        </a:spcAft>
                        <a:buNone/>
                      </a:pPr>
                      <a:r>
                        <a:rPr lang="en"/>
                        <a:t>0.086</a:t>
                      </a:r>
                      <a:endParaRPr/>
                    </a:p>
                  </a:txBody>
                  <a:tcPr marT="91425" marB="91425" marR="91425" marL="91425"/>
                </a:tc>
              </a:tr>
              <a:tr h="381000">
                <a:tc>
                  <a:txBody>
                    <a:bodyPr/>
                    <a:lstStyle/>
                    <a:p>
                      <a:pPr indent="0" lvl="0" marL="0" rtl="0" algn="l">
                        <a:spcBef>
                          <a:spcPts val="0"/>
                        </a:spcBef>
                        <a:spcAft>
                          <a:spcPts val="0"/>
                        </a:spcAft>
                        <a:buNone/>
                      </a:pPr>
                      <a:r>
                        <a:rPr lang="en"/>
                        <a:t>Relative absolute error</a:t>
                      </a:r>
                      <a:endParaRPr/>
                    </a:p>
                  </a:txBody>
                  <a:tcPr marT="91425" marB="91425" marR="91425" marL="91425"/>
                </a:tc>
                <a:tc>
                  <a:txBody>
                    <a:bodyPr/>
                    <a:lstStyle/>
                    <a:p>
                      <a:pPr indent="0" lvl="0" marL="0" rtl="0" algn="r">
                        <a:spcBef>
                          <a:spcPts val="0"/>
                        </a:spcBef>
                        <a:spcAft>
                          <a:spcPts val="0"/>
                        </a:spcAft>
                        <a:buNone/>
                      </a:pPr>
                      <a:r>
                        <a:rPr lang="en"/>
                        <a:t>2.000%</a:t>
                      </a:r>
                      <a:endParaRPr/>
                    </a:p>
                  </a:txBody>
                  <a:tcPr marT="91425" marB="91425" marR="91425" marL="91425"/>
                </a:tc>
              </a:tr>
              <a:tr h="381000">
                <a:tc>
                  <a:txBody>
                    <a:bodyPr/>
                    <a:lstStyle/>
                    <a:p>
                      <a:pPr indent="0" lvl="0" marL="0" rtl="0" algn="l">
                        <a:spcBef>
                          <a:spcPts val="0"/>
                        </a:spcBef>
                        <a:spcAft>
                          <a:spcPts val="0"/>
                        </a:spcAft>
                        <a:buNone/>
                      </a:pPr>
                      <a:r>
                        <a:rPr lang="en"/>
                        <a:t>Root relative squared error</a:t>
                      </a:r>
                      <a:endParaRPr/>
                    </a:p>
                  </a:txBody>
                  <a:tcPr marT="91425" marB="91425" marR="91425" marL="91425"/>
                </a:tc>
                <a:tc>
                  <a:txBody>
                    <a:bodyPr/>
                    <a:lstStyle/>
                    <a:p>
                      <a:pPr indent="0" lvl="0" marL="0" rtl="0" algn="r">
                        <a:spcBef>
                          <a:spcPts val="0"/>
                        </a:spcBef>
                        <a:spcAft>
                          <a:spcPts val="0"/>
                        </a:spcAft>
                        <a:buNone/>
                      </a:pPr>
                      <a:r>
                        <a:rPr lang="en"/>
                        <a:t>20.000%</a:t>
                      </a:r>
                      <a:endParaRPr/>
                    </a:p>
                  </a:txBody>
                  <a:tcPr marT="91425" marB="91425" marR="91425" marL="91425"/>
                </a:tc>
              </a:tr>
            </a:tbl>
          </a:graphicData>
        </a:graphic>
      </p:graphicFrame>
      <p:graphicFrame>
        <p:nvGraphicFramePr>
          <p:cNvPr id="298" name="Google Shape;298;p52"/>
          <p:cNvGraphicFramePr/>
          <p:nvPr/>
        </p:nvGraphicFramePr>
        <p:xfrm>
          <a:off x="9922700" y="2579575"/>
          <a:ext cx="3000000" cy="3000000"/>
        </p:xfrm>
        <a:graphic>
          <a:graphicData uri="http://schemas.openxmlformats.org/drawingml/2006/table">
            <a:tbl>
              <a:tblPr>
                <a:noFill/>
                <a:tableStyleId>{FFF21D9E-71F7-471C-BEDB-F991403C67CB}</a:tableStyleId>
              </a:tblPr>
              <a:tblGrid>
                <a:gridCol w="3003875"/>
                <a:gridCol w="1258075"/>
              </a:tblGrid>
              <a:tr h="381000">
                <a:tc>
                  <a:txBody>
                    <a:bodyPr/>
                    <a:lstStyle/>
                    <a:p>
                      <a:pPr indent="0" lvl="0" marL="0" rtl="0" algn="l">
                        <a:spcBef>
                          <a:spcPts val="0"/>
                        </a:spcBef>
                        <a:spcAft>
                          <a:spcPts val="0"/>
                        </a:spcAft>
                        <a:buNone/>
                      </a:pPr>
                      <a:r>
                        <a:rPr lang="en"/>
                        <a:t>Instances</a:t>
                      </a:r>
                      <a:endParaRPr/>
                    </a:p>
                  </a:txBody>
                  <a:tcPr marT="91425" marB="91425" marR="91425" marL="91425"/>
                </a:tc>
                <a:tc>
                  <a:txBody>
                    <a:bodyPr/>
                    <a:lstStyle/>
                    <a:p>
                      <a:pPr indent="0" lvl="0" marL="0" rtl="0" algn="r">
                        <a:spcBef>
                          <a:spcPts val="0"/>
                        </a:spcBef>
                        <a:spcAft>
                          <a:spcPts val="0"/>
                        </a:spcAft>
                        <a:buNone/>
                      </a:pPr>
                      <a:r>
                        <a:rPr lang="en"/>
                        <a:t>200</a:t>
                      </a:r>
                      <a:endParaRPr/>
                    </a:p>
                  </a:txBody>
                  <a:tcPr marT="91425" marB="91425" marR="91425" marL="91425"/>
                </a:tc>
              </a:tr>
              <a:tr h="381000">
                <a:tc>
                  <a:txBody>
                    <a:bodyPr/>
                    <a:lstStyle/>
                    <a:p>
                      <a:pPr indent="0" lvl="0" marL="0" rtl="0" algn="l">
                        <a:spcBef>
                          <a:spcPts val="0"/>
                        </a:spcBef>
                        <a:spcAft>
                          <a:spcPts val="0"/>
                        </a:spcAft>
                        <a:buNone/>
                      </a:pPr>
                      <a:r>
                        <a:rPr lang="en"/>
                        <a:t>Features</a:t>
                      </a:r>
                      <a:endParaRPr/>
                    </a:p>
                  </a:txBody>
                  <a:tcPr marT="91425" marB="91425" marR="91425" marL="91425"/>
                </a:tc>
                <a:tc>
                  <a:txBody>
                    <a:bodyPr/>
                    <a:lstStyle/>
                    <a:p>
                      <a:pPr indent="0" lvl="0" marL="0" rtl="0" algn="r">
                        <a:spcBef>
                          <a:spcPts val="0"/>
                        </a:spcBef>
                        <a:spcAft>
                          <a:spcPts val="0"/>
                        </a:spcAft>
                        <a:buNone/>
                      </a:pPr>
                      <a:r>
                        <a:rPr lang="en"/>
                        <a:t>29</a:t>
                      </a:r>
                      <a:endParaRPr/>
                    </a:p>
                  </a:txBody>
                  <a:tcPr marT="91425" marB="91425" marR="91425" marL="91425"/>
                </a:tc>
              </a:tr>
              <a:tr h="381000">
                <a:tc>
                  <a:txBody>
                    <a:bodyPr/>
                    <a:lstStyle/>
                    <a:p>
                      <a:pPr indent="0" lvl="0" marL="0" rtl="0" algn="l">
                        <a:spcBef>
                          <a:spcPts val="0"/>
                        </a:spcBef>
                        <a:spcAft>
                          <a:spcPts val="0"/>
                        </a:spcAft>
                        <a:buNone/>
                      </a:pPr>
                      <a:r>
                        <a:rPr lang="en"/>
                        <a:t>Correctly Classified Instances </a:t>
                      </a:r>
                      <a:endParaRPr/>
                    </a:p>
                  </a:txBody>
                  <a:tcPr marT="91425" marB="91425" marR="91425" marL="91425"/>
                </a:tc>
                <a:tc>
                  <a:txBody>
                    <a:bodyPr/>
                    <a:lstStyle/>
                    <a:p>
                      <a:pPr indent="0" lvl="0" marL="0" rtl="0" algn="r">
                        <a:spcBef>
                          <a:spcPts val="0"/>
                        </a:spcBef>
                        <a:spcAft>
                          <a:spcPts val="0"/>
                        </a:spcAft>
                        <a:buNone/>
                      </a:pPr>
                      <a:r>
                        <a:rPr lang="en"/>
                        <a:t>195 (97.50%)</a:t>
                      </a:r>
                      <a:endParaRPr/>
                    </a:p>
                  </a:txBody>
                  <a:tcPr marT="91425" marB="91425" marR="91425" marL="91425"/>
                </a:tc>
              </a:tr>
              <a:tr h="381000">
                <a:tc>
                  <a:txBody>
                    <a:bodyPr/>
                    <a:lstStyle/>
                    <a:p>
                      <a:pPr indent="0" lvl="0" marL="0" rtl="0" algn="l">
                        <a:spcBef>
                          <a:spcPts val="0"/>
                        </a:spcBef>
                        <a:spcAft>
                          <a:spcPts val="0"/>
                        </a:spcAft>
                        <a:buNone/>
                      </a:pPr>
                      <a:r>
                        <a:rPr lang="en"/>
                        <a:t>Incorrectly Classified Instances  </a:t>
                      </a:r>
                      <a:endParaRPr/>
                    </a:p>
                  </a:txBody>
                  <a:tcPr marT="91425" marB="91425" marR="91425" marL="91425"/>
                </a:tc>
                <a:tc>
                  <a:txBody>
                    <a:bodyPr/>
                    <a:lstStyle/>
                    <a:p>
                      <a:pPr indent="0" lvl="0" marL="0" rtl="0" algn="r">
                        <a:spcBef>
                          <a:spcPts val="0"/>
                        </a:spcBef>
                        <a:spcAft>
                          <a:spcPts val="0"/>
                        </a:spcAft>
                        <a:buNone/>
                      </a:pPr>
                      <a:r>
                        <a:rPr lang="en"/>
                        <a:t>5 (2.50 %)</a:t>
                      </a:r>
                      <a:endParaRPr/>
                    </a:p>
                  </a:txBody>
                  <a:tcPr marT="91425" marB="91425" marR="91425" marL="91425"/>
                </a:tc>
              </a:tr>
              <a:tr h="381000">
                <a:tc>
                  <a:txBody>
                    <a:bodyPr/>
                    <a:lstStyle/>
                    <a:p>
                      <a:pPr indent="0" lvl="0" marL="0" rtl="0" algn="l">
                        <a:spcBef>
                          <a:spcPts val="0"/>
                        </a:spcBef>
                        <a:spcAft>
                          <a:spcPts val="0"/>
                        </a:spcAft>
                        <a:buNone/>
                      </a:pPr>
                      <a:r>
                        <a:rPr lang="en"/>
                        <a:t>Kappa statistic</a:t>
                      </a:r>
                      <a:endParaRPr/>
                    </a:p>
                  </a:txBody>
                  <a:tcPr marT="91425" marB="91425" marR="91425" marL="91425"/>
                </a:tc>
                <a:tc>
                  <a:txBody>
                    <a:bodyPr/>
                    <a:lstStyle/>
                    <a:p>
                      <a:pPr indent="0" lvl="0" marL="0" rtl="0" algn="r">
                        <a:spcBef>
                          <a:spcPts val="0"/>
                        </a:spcBef>
                        <a:spcAft>
                          <a:spcPts val="0"/>
                        </a:spcAft>
                        <a:buNone/>
                      </a:pPr>
                      <a:r>
                        <a:rPr lang="en"/>
                        <a:t>0.96</a:t>
                      </a:r>
                      <a:endParaRPr/>
                    </a:p>
                  </a:txBody>
                  <a:tcPr marT="91425" marB="91425" marR="91425" marL="91425"/>
                </a:tc>
              </a:tr>
              <a:tr h="381000">
                <a:tc>
                  <a:txBody>
                    <a:bodyPr/>
                    <a:lstStyle/>
                    <a:p>
                      <a:pPr indent="0" lvl="0" marL="0" rtl="0" algn="l">
                        <a:spcBef>
                          <a:spcPts val="0"/>
                        </a:spcBef>
                        <a:spcAft>
                          <a:spcPts val="0"/>
                        </a:spcAft>
                        <a:buNone/>
                      </a:pPr>
                      <a:r>
                        <a:rPr lang="en"/>
                        <a:t>Mean absolute error                      </a:t>
                      </a:r>
                      <a:endParaRPr/>
                    </a:p>
                  </a:txBody>
                  <a:tcPr marT="91425" marB="91425" marR="91425" marL="91425"/>
                </a:tc>
                <a:tc>
                  <a:txBody>
                    <a:bodyPr/>
                    <a:lstStyle/>
                    <a:p>
                      <a:pPr indent="0" lvl="0" marL="0" rtl="0" algn="r">
                        <a:spcBef>
                          <a:spcPts val="0"/>
                        </a:spcBef>
                        <a:spcAft>
                          <a:spcPts val="0"/>
                        </a:spcAft>
                        <a:buNone/>
                      </a:pPr>
                      <a:r>
                        <a:rPr lang="en"/>
                        <a:t>0.02</a:t>
                      </a:r>
                      <a:endParaRPr/>
                    </a:p>
                  </a:txBody>
                  <a:tcPr marT="91425" marB="91425" marR="91425" marL="91425"/>
                </a:tc>
              </a:tr>
              <a:tr h="381000">
                <a:tc>
                  <a:txBody>
                    <a:bodyPr/>
                    <a:lstStyle/>
                    <a:p>
                      <a:pPr indent="0" lvl="0" marL="0" rtl="0" algn="l">
                        <a:spcBef>
                          <a:spcPts val="0"/>
                        </a:spcBef>
                        <a:spcAft>
                          <a:spcPts val="0"/>
                        </a:spcAft>
                        <a:buNone/>
                      </a:pPr>
                      <a:r>
                        <a:rPr lang="en"/>
                        <a:t>Mean square error</a:t>
                      </a:r>
                      <a:endParaRPr/>
                    </a:p>
                  </a:txBody>
                  <a:tcPr marT="91425" marB="91425" marR="91425" marL="91425"/>
                </a:tc>
                <a:tc>
                  <a:txBody>
                    <a:bodyPr/>
                    <a:lstStyle/>
                    <a:p>
                      <a:pPr indent="0" lvl="0" marL="0" rtl="0" algn="r">
                        <a:spcBef>
                          <a:spcPts val="0"/>
                        </a:spcBef>
                        <a:spcAft>
                          <a:spcPts val="0"/>
                        </a:spcAft>
                        <a:buNone/>
                      </a:pPr>
                      <a:r>
                        <a:rPr lang="en"/>
                        <a:t>0.02</a:t>
                      </a:r>
                      <a:endParaRPr/>
                    </a:p>
                  </a:txBody>
                  <a:tcPr marT="91425" marB="91425" marR="91425" marL="91425"/>
                </a:tc>
              </a:tr>
              <a:tr h="381000">
                <a:tc>
                  <a:txBody>
                    <a:bodyPr/>
                    <a:lstStyle/>
                    <a:p>
                      <a:pPr indent="0" lvl="0" marL="0" rtl="0" algn="l">
                        <a:spcBef>
                          <a:spcPts val="0"/>
                        </a:spcBef>
                        <a:spcAft>
                          <a:spcPts val="0"/>
                        </a:spcAft>
                        <a:buNone/>
                      </a:pPr>
                      <a:r>
                        <a:rPr lang="en"/>
                        <a:t>Root mean squared error                  </a:t>
                      </a:r>
                      <a:endParaRPr/>
                    </a:p>
                  </a:txBody>
                  <a:tcPr marT="91425" marB="91425" marR="91425" marL="91425"/>
                </a:tc>
                <a:tc>
                  <a:txBody>
                    <a:bodyPr/>
                    <a:lstStyle/>
                    <a:p>
                      <a:pPr indent="0" lvl="0" marL="0" rtl="0" algn="r">
                        <a:spcBef>
                          <a:spcPts val="0"/>
                        </a:spcBef>
                        <a:spcAft>
                          <a:spcPts val="0"/>
                        </a:spcAft>
                        <a:buNone/>
                      </a:pPr>
                      <a:r>
                        <a:rPr lang="en"/>
                        <a:t>0.15</a:t>
                      </a:r>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53"/>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Results</a:t>
            </a:r>
            <a:endParaRPr/>
          </a:p>
        </p:txBody>
      </p:sp>
      <p:sp>
        <p:nvSpPr>
          <p:cNvPr id="304" name="Google Shape;304;p53"/>
          <p:cNvSpPr txBox="1"/>
          <p:nvPr>
            <p:ph idx="1" type="body"/>
          </p:nvPr>
        </p:nvSpPr>
        <p:spPr>
          <a:xfrm>
            <a:off x="311700" y="1280527"/>
            <a:ext cx="8180400" cy="41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Decision Trees (J48) Confusion Matrix(Weka):</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graphicFrame>
        <p:nvGraphicFramePr>
          <p:cNvPr id="305" name="Google Shape;305;p53"/>
          <p:cNvGraphicFramePr/>
          <p:nvPr/>
        </p:nvGraphicFramePr>
        <p:xfrm>
          <a:off x="952500" y="1905000"/>
          <a:ext cx="3000000" cy="3000000"/>
        </p:xfrm>
        <a:graphic>
          <a:graphicData uri="http://schemas.openxmlformats.org/drawingml/2006/table">
            <a:tbl>
              <a:tblPr>
                <a:noFill/>
                <a:tableStyleId>{FFF21D9E-71F7-471C-BEDB-F991403C67CB}</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en"/>
                        <a:t>a</a:t>
                      </a:r>
                      <a:endParaRPr/>
                    </a:p>
                  </a:txBody>
                  <a:tcPr marT="91425" marB="91425" marR="91425" marL="91425"/>
                </a:tc>
                <a:tc>
                  <a:txBody>
                    <a:bodyPr/>
                    <a:lstStyle/>
                    <a:p>
                      <a:pPr indent="0" lvl="0" marL="0" rtl="0" algn="l">
                        <a:spcBef>
                          <a:spcPts val="0"/>
                        </a:spcBef>
                        <a:spcAft>
                          <a:spcPts val="0"/>
                        </a:spcAft>
                        <a:buNone/>
                      </a:pPr>
                      <a:r>
                        <a:rPr lang="en"/>
                        <a:t>b</a:t>
                      </a:r>
                      <a:endParaRPr/>
                    </a:p>
                  </a:txBody>
                  <a:tcPr marT="91425" marB="91425" marR="91425" marL="91425"/>
                </a:tc>
                <a:tc>
                  <a:txBody>
                    <a:bodyPr/>
                    <a:lstStyle/>
                    <a:p>
                      <a:pPr indent="0" lvl="0" marL="0" rtl="0" algn="l">
                        <a:spcBef>
                          <a:spcPts val="0"/>
                        </a:spcBef>
                        <a:spcAft>
                          <a:spcPts val="0"/>
                        </a:spcAft>
                        <a:buNone/>
                      </a:pPr>
                      <a:r>
                        <a:rPr lang="en"/>
                        <a:t>c</a:t>
                      </a:r>
                      <a:endParaRPr/>
                    </a:p>
                  </a:txBody>
                  <a:tcPr marT="91425" marB="91425" marR="91425" marL="91425"/>
                </a:tc>
                <a:tc>
                  <a:txBody>
                    <a:bodyPr/>
                    <a:lstStyle/>
                    <a:p>
                      <a:pPr indent="0" lvl="0" marL="0" rtl="0" algn="l">
                        <a:spcBef>
                          <a:spcPts val="0"/>
                        </a:spcBef>
                        <a:spcAft>
                          <a:spcPts val="0"/>
                        </a:spcAft>
                        <a:buNone/>
                      </a:pPr>
                      <a:r>
                        <a:rPr lang="en"/>
                        <a:t>d</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r">
                        <a:spcBef>
                          <a:spcPts val="0"/>
                        </a:spcBef>
                        <a:spcAft>
                          <a:spcPts val="0"/>
                        </a:spcAft>
                        <a:buNone/>
                      </a:pPr>
                      <a:r>
                        <a:rPr lang="en"/>
                        <a:t>49</a:t>
                      </a:r>
                      <a:endParaRPr/>
                    </a:p>
                  </a:txBody>
                  <a:tcPr marT="91425" marB="91425" marR="91425" marL="91425"/>
                </a:tc>
                <a:tc>
                  <a:txBody>
                    <a:bodyPr/>
                    <a:lstStyle/>
                    <a:p>
                      <a:pPr indent="0" lvl="0" marL="0" rtl="0" algn="r">
                        <a:spcBef>
                          <a:spcPts val="0"/>
                        </a:spcBef>
                        <a:spcAft>
                          <a:spcPts val="0"/>
                        </a:spcAft>
                        <a:buNone/>
                      </a:pPr>
                      <a:r>
                        <a:rPr lang="en"/>
                        <a:t>1</a:t>
                      </a:r>
                      <a:endParaRPr/>
                    </a:p>
                  </a:txBody>
                  <a:tcPr marT="91425" marB="91425" marR="91425" marL="91425"/>
                </a:tc>
                <a:tc>
                  <a:txBody>
                    <a:bodyPr/>
                    <a:lstStyle/>
                    <a:p>
                      <a:pPr indent="0" lvl="0" marL="0" rtl="0" algn="r">
                        <a:spcBef>
                          <a:spcPts val="0"/>
                        </a:spcBef>
                        <a:spcAft>
                          <a:spcPts val="0"/>
                        </a:spcAft>
                        <a:buNone/>
                      </a:pPr>
                      <a:r>
                        <a:rPr lang="en"/>
                        <a:t>0</a:t>
                      </a:r>
                      <a:endParaRPr/>
                    </a:p>
                  </a:txBody>
                  <a:tcPr marT="91425" marB="91425" marR="91425" marL="91425"/>
                </a:tc>
                <a:tc>
                  <a:txBody>
                    <a:bodyPr/>
                    <a:lstStyle/>
                    <a:p>
                      <a:pPr indent="0" lvl="0" marL="0" rtl="0" algn="r">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a = Bravery</a:t>
                      </a:r>
                      <a:endParaRPr/>
                    </a:p>
                  </a:txBody>
                  <a:tcPr marT="91425" marB="91425" marR="91425" marL="91425"/>
                </a:tc>
              </a:tr>
              <a:tr h="381000">
                <a:tc>
                  <a:txBody>
                    <a:bodyPr/>
                    <a:lstStyle/>
                    <a:p>
                      <a:pPr indent="0" lvl="0" marL="0" rtl="0" algn="r">
                        <a:spcBef>
                          <a:spcPts val="0"/>
                        </a:spcBef>
                        <a:spcAft>
                          <a:spcPts val="0"/>
                        </a:spcAft>
                        <a:buNone/>
                      </a:pPr>
                      <a:r>
                        <a:rPr lang="en"/>
                        <a:t>0</a:t>
                      </a:r>
                      <a:endParaRPr/>
                    </a:p>
                  </a:txBody>
                  <a:tcPr marT="91425" marB="91425" marR="91425" marL="91425"/>
                </a:tc>
                <a:tc>
                  <a:txBody>
                    <a:bodyPr/>
                    <a:lstStyle/>
                    <a:p>
                      <a:pPr indent="0" lvl="0" marL="0" rtl="0" algn="r">
                        <a:spcBef>
                          <a:spcPts val="0"/>
                        </a:spcBef>
                        <a:spcAft>
                          <a:spcPts val="0"/>
                        </a:spcAft>
                        <a:buNone/>
                      </a:pPr>
                      <a:r>
                        <a:rPr lang="en"/>
                        <a:t>49</a:t>
                      </a:r>
                      <a:endParaRPr/>
                    </a:p>
                  </a:txBody>
                  <a:tcPr marT="91425" marB="91425" marR="91425" marL="91425"/>
                </a:tc>
                <a:tc>
                  <a:txBody>
                    <a:bodyPr/>
                    <a:lstStyle/>
                    <a:p>
                      <a:pPr indent="0" lvl="0" marL="0" rtl="0" algn="r">
                        <a:spcBef>
                          <a:spcPts val="0"/>
                        </a:spcBef>
                        <a:spcAft>
                          <a:spcPts val="0"/>
                        </a:spcAft>
                        <a:buNone/>
                      </a:pPr>
                      <a:r>
                        <a:rPr lang="en"/>
                        <a:t>1</a:t>
                      </a:r>
                      <a:endParaRPr/>
                    </a:p>
                  </a:txBody>
                  <a:tcPr marT="91425" marB="91425" marR="91425" marL="91425"/>
                </a:tc>
                <a:tc>
                  <a:txBody>
                    <a:bodyPr/>
                    <a:lstStyle/>
                    <a:p>
                      <a:pPr indent="0" lvl="0" marL="0" rtl="0" algn="r">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b</a:t>
                      </a:r>
                      <a:r>
                        <a:rPr lang="en"/>
                        <a:t> = Cheerful</a:t>
                      </a:r>
                      <a:endParaRPr/>
                    </a:p>
                  </a:txBody>
                  <a:tcPr marT="91425" marB="91425" marR="91425" marL="91425"/>
                </a:tc>
              </a:tr>
              <a:tr h="381000">
                <a:tc>
                  <a:txBody>
                    <a:bodyPr/>
                    <a:lstStyle/>
                    <a:p>
                      <a:pPr indent="0" lvl="0" marL="0" rtl="0" algn="r">
                        <a:spcBef>
                          <a:spcPts val="0"/>
                        </a:spcBef>
                        <a:spcAft>
                          <a:spcPts val="0"/>
                        </a:spcAft>
                        <a:buNone/>
                      </a:pPr>
                      <a:r>
                        <a:rPr lang="en"/>
                        <a:t>0</a:t>
                      </a:r>
                      <a:endParaRPr/>
                    </a:p>
                  </a:txBody>
                  <a:tcPr marT="91425" marB="91425" marR="91425" marL="91425"/>
                </a:tc>
                <a:tc>
                  <a:txBody>
                    <a:bodyPr/>
                    <a:lstStyle/>
                    <a:p>
                      <a:pPr indent="0" lvl="0" marL="0" rtl="0" algn="r">
                        <a:spcBef>
                          <a:spcPts val="0"/>
                        </a:spcBef>
                        <a:spcAft>
                          <a:spcPts val="0"/>
                        </a:spcAft>
                        <a:buNone/>
                      </a:pPr>
                      <a:r>
                        <a:rPr lang="en"/>
                        <a:t>0</a:t>
                      </a:r>
                      <a:endParaRPr/>
                    </a:p>
                  </a:txBody>
                  <a:tcPr marT="91425" marB="91425" marR="91425" marL="91425"/>
                </a:tc>
                <a:tc>
                  <a:txBody>
                    <a:bodyPr/>
                    <a:lstStyle/>
                    <a:p>
                      <a:pPr indent="0" lvl="0" marL="0" rtl="0" algn="r">
                        <a:spcBef>
                          <a:spcPts val="0"/>
                        </a:spcBef>
                        <a:spcAft>
                          <a:spcPts val="0"/>
                        </a:spcAft>
                        <a:buNone/>
                      </a:pPr>
                      <a:r>
                        <a:rPr lang="en"/>
                        <a:t>49</a:t>
                      </a:r>
                      <a:endParaRPr/>
                    </a:p>
                  </a:txBody>
                  <a:tcPr marT="91425" marB="91425" marR="91425" marL="91425"/>
                </a:tc>
                <a:tc>
                  <a:txBody>
                    <a:bodyPr/>
                    <a:lstStyle/>
                    <a:p>
                      <a:pPr indent="0" lvl="0" marL="0" rtl="0" algn="r">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c</a:t>
                      </a:r>
                      <a:r>
                        <a:rPr lang="en"/>
                        <a:t> = Fearful</a:t>
                      </a:r>
                      <a:endParaRPr/>
                    </a:p>
                  </a:txBody>
                  <a:tcPr marT="91425" marB="91425" marR="91425" marL="91425"/>
                </a:tc>
              </a:tr>
              <a:tr h="381000">
                <a:tc>
                  <a:txBody>
                    <a:bodyPr/>
                    <a:lstStyle/>
                    <a:p>
                      <a:pPr indent="0" lvl="0" marL="0" rtl="0" algn="r">
                        <a:spcBef>
                          <a:spcPts val="0"/>
                        </a:spcBef>
                        <a:spcAft>
                          <a:spcPts val="0"/>
                        </a:spcAft>
                        <a:buNone/>
                      </a:pPr>
                      <a:r>
                        <a:rPr lang="en"/>
                        <a:t>0</a:t>
                      </a:r>
                      <a:endParaRPr/>
                    </a:p>
                  </a:txBody>
                  <a:tcPr marT="91425" marB="91425" marR="91425" marL="91425"/>
                </a:tc>
                <a:tc>
                  <a:txBody>
                    <a:bodyPr/>
                    <a:lstStyle/>
                    <a:p>
                      <a:pPr indent="0" lvl="0" marL="0" rtl="0" algn="r">
                        <a:spcBef>
                          <a:spcPts val="0"/>
                        </a:spcBef>
                        <a:spcAft>
                          <a:spcPts val="0"/>
                        </a:spcAft>
                        <a:buNone/>
                      </a:pPr>
                      <a:r>
                        <a:rPr lang="en"/>
                        <a:t>0</a:t>
                      </a:r>
                      <a:endParaRPr/>
                    </a:p>
                  </a:txBody>
                  <a:tcPr marT="91425" marB="91425" marR="91425" marL="91425"/>
                </a:tc>
                <a:tc>
                  <a:txBody>
                    <a:bodyPr/>
                    <a:lstStyle/>
                    <a:p>
                      <a:pPr indent="0" lvl="0" marL="0" rtl="0" algn="r">
                        <a:spcBef>
                          <a:spcPts val="0"/>
                        </a:spcBef>
                        <a:spcAft>
                          <a:spcPts val="0"/>
                        </a:spcAft>
                        <a:buNone/>
                      </a:pPr>
                      <a:r>
                        <a:rPr lang="en"/>
                        <a:t>0</a:t>
                      </a:r>
                      <a:endParaRPr/>
                    </a:p>
                  </a:txBody>
                  <a:tcPr marT="91425" marB="91425" marR="91425" marL="91425"/>
                </a:tc>
                <a:tc>
                  <a:txBody>
                    <a:bodyPr/>
                    <a:lstStyle/>
                    <a:p>
                      <a:pPr indent="0" lvl="0" marL="0" rtl="0" algn="r">
                        <a:spcBef>
                          <a:spcPts val="0"/>
                        </a:spcBef>
                        <a:spcAft>
                          <a:spcPts val="0"/>
                        </a:spcAft>
                        <a:buNone/>
                      </a:pPr>
                      <a:r>
                        <a:rPr lang="en"/>
                        <a:t>50</a:t>
                      </a:r>
                      <a:endParaRPr/>
                    </a:p>
                  </a:txBody>
                  <a:tcPr marT="91425" marB="91425" marR="91425" marL="91425"/>
                </a:tc>
                <a:tc>
                  <a:txBody>
                    <a:bodyPr/>
                    <a:lstStyle/>
                    <a:p>
                      <a:pPr indent="0" lvl="0" marL="0" rtl="0" algn="l">
                        <a:spcBef>
                          <a:spcPts val="0"/>
                        </a:spcBef>
                        <a:spcAft>
                          <a:spcPts val="0"/>
                        </a:spcAft>
                        <a:buNone/>
                      </a:pPr>
                      <a:r>
                        <a:rPr lang="en"/>
                        <a:t>d</a:t>
                      </a:r>
                      <a:r>
                        <a:rPr lang="en"/>
                        <a:t> = Love</a:t>
                      </a:r>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graphicFrame>
        <p:nvGraphicFramePr>
          <p:cNvPr id="310" name="Google Shape;310;p54"/>
          <p:cNvGraphicFramePr/>
          <p:nvPr/>
        </p:nvGraphicFramePr>
        <p:xfrm>
          <a:off x="952500" y="2095500"/>
          <a:ext cx="3000000" cy="3000000"/>
        </p:xfrm>
        <a:graphic>
          <a:graphicData uri="http://schemas.openxmlformats.org/drawingml/2006/table">
            <a:tbl>
              <a:tblPr>
                <a:noFill/>
                <a:tableStyleId>{FFF21D9E-71F7-471C-BEDB-F991403C67CB}</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en"/>
                        <a:t>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b</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c</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d</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r">
                        <a:spcBef>
                          <a:spcPts val="0"/>
                        </a:spcBef>
                        <a:spcAft>
                          <a:spcPts val="0"/>
                        </a:spcAft>
                        <a:buNone/>
                      </a:pPr>
                      <a:r>
                        <a:rPr lang="en"/>
                        <a:t>11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a = Bravery</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r">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spcBef>
                          <a:spcPts val="0"/>
                        </a:spcBef>
                        <a:spcAft>
                          <a:spcPts val="0"/>
                        </a:spcAft>
                        <a:buNone/>
                      </a:pPr>
                      <a:r>
                        <a:rPr lang="en"/>
                        <a:t>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b = Cheerful</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r">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spcBef>
                          <a:spcPts val="0"/>
                        </a:spcBef>
                        <a:spcAft>
                          <a:spcPts val="0"/>
                        </a:spcAft>
                        <a:buNone/>
                      </a:pPr>
                      <a:r>
                        <a:rPr lang="en"/>
                        <a:t>10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c = Fearful</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r">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spcBef>
                          <a:spcPts val="0"/>
                        </a:spcBef>
                        <a:spcAft>
                          <a:spcPts val="0"/>
                        </a:spcAft>
                        <a:buNone/>
                      </a:pPr>
                      <a:r>
                        <a:rPr lang="en"/>
                        <a:t>11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d = Love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311" name="Google Shape;311;p54"/>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Results</a:t>
            </a:r>
            <a:endParaRPr/>
          </a:p>
        </p:txBody>
      </p:sp>
      <p:sp>
        <p:nvSpPr>
          <p:cNvPr id="312" name="Google Shape;312;p54"/>
          <p:cNvSpPr txBox="1"/>
          <p:nvPr>
            <p:ph idx="1" type="body"/>
          </p:nvPr>
        </p:nvSpPr>
        <p:spPr>
          <a:xfrm>
            <a:off x="311700" y="1280527"/>
            <a:ext cx="8180400" cy="41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Decision Tree Classifier Confusion Matrix (Scikit-learn)</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graphicFrame>
        <p:nvGraphicFramePr>
          <p:cNvPr id="317" name="Google Shape;317;p55"/>
          <p:cNvGraphicFramePr/>
          <p:nvPr/>
        </p:nvGraphicFramePr>
        <p:xfrm>
          <a:off x="952500" y="1518075"/>
          <a:ext cx="3000000" cy="3000000"/>
        </p:xfrm>
        <a:graphic>
          <a:graphicData uri="http://schemas.openxmlformats.org/drawingml/2006/table">
            <a:tbl>
              <a:tblPr>
                <a:noFill/>
                <a:tableStyleId>{FFF21D9E-71F7-471C-BEDB-F991403C67CB}</a:tableStyleId>
              </a:tblPr>
              <a:tblGrid>
                <a:gridCol w="3807400"/>
                <a:gridCol w="1715800"/>
                <a:gridCol w="17158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r">
                        <a:spcBef>
                          <a:spcPts val="0"/>
                        </a:spcBef>
                        <a:spcAft>
                          <a:spcPts val="0"/>
                        </a:spcAft>
                        <a:buNone/>
                      </a:pPr>
                      <a:r>
                        <a:rPr lang="en"/>
                        <a:t>Weka</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spcBef>
                          <a:spcPts val="0"/>
                        </a:spcBef>
                        <a:spcAft>
                          <a:spcPts val="0"/>
                        </a:spcAft>
                        <a:buNone/>
                      </a:pPr>
                      <a:r>
                        <a:rPr lang="en"/>
                        <a:t>Scikit-learn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Instances</a:t>
                      </a:r>
                      <a:endParaRPr/>
                    </a:p>
                  </a:txBody>
                  <a:tcPr marT="91425" marB="91425" marR="91425" marL="91425"/>
                </a:tc>
                <a:tc>
                  <a:txBody>
                    <a:bodyPr/>
                    <a:lstStyle/>
                    <a:p>
                      <a:pPr indent="0" lvl="0" marL="0" rtl="0" algn="r">
                        <a:spcBef>
                          <a:spcPts val="0"/>
                        </a:spcBef>
                        <a:spcAft>
                          <a:spcPts val="0"/>
                        </a:spcAft>
                        <a:buNone/>
                      </a:pPr>
                      <a:r>
                        <a:rPr lang="en"/>
                        <a:t>200</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spcBef>
                          <a:spcPts val="0"/>
                        </a:spcBef>
                        <a:spcAft>
                          <a:spcPts val="0"/>
                        </a:spcAft>
                        <a:buNone/>
                      </a:pPr>
                      <a:r>
                        <a:rPr lang="en"/>
                        <a:t>200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Features</a:t>
                      </a:r>
                      <a:endParaRPr/>
                    </a:p>
                  </a:txBody>
                  <a:tcPr marT="91425" marB="91425" marR="91425" marL="91425"/>
                </a:tc>
                <a:tc>
                  <a:txBody>
                    <a:bodyPr/>
                    <a:lstStyle/>
                    <a:p>
                      <a:pPr indent="0" lvl="0" marL="0" rtl="0" algn="r">
                        <a:spcBef>
                          <a:spcPts val="0"/>
                        </a:spcBef>
                        <a:spcAft>
                          <a:spcPts val="0"/>
                        </a:spcAft>
                        <a:buNone/>
                      </a:pPr>
                      <a:r>
                        <a:rPr lang="en"/>
                        <a:t>29</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spcBef>
                          <a:spcPts val="0"/>
                        </a:spcBef>
                        <a:spcAft>
                          <a:spcPts val="0"/>
                        </a:spcAft>
                        <a:buNone/>
                      </a:pPr>
                      <a:r>
                        <a:rPr lang="en"/>
                        <a:t>29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Correctly Classified Instances</a:t>
                      </a:r>
                      <a:endParaRPr/>
                    </a:p>
                  </a:txBody>
                  <a:tcPr marT="91425" marB="91425" marR="91425" marL="91425"/>
                </a:tc>
                <a:tc>
                  <a:txBody>
                    <a:bodyPr/>
                    <a:lstStyle/>
                    <a:p>
                      <a:pPr indent="0" lvl="0" marL="0" rtl="0" algn="r">
                        <a:spcBef>
                          <a:spcPts val="0"/>
                        </a:spcBef>
                        <a:spcAft>
                          <a:spcPts val="0"/>
                        </a:spcAft>
                        <a:buNone/>
                      </a:pPr>
                      <a:r>
                        <a:rPr lang="en"/>
                        <a:t>192 (96%)</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spcBef>
                          <a:spcPts val="0"/>
                        </a:spcBef>
                        <a:spcAft>
                          <a:spcPts val="0"/>
                        </a:spcAft>
                        <a:buNone/>
                      </a:pPr>
                      <a:r>
                        <a:rPr lang="en"/>
                        <a:t>195 (97.50%)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Incorrectly Classified Instances</a:t>
                      </a:r>
                      <a:endParaRPr/>
                    </a:p>
                  </a:txBody>
                  <a:tcPr marT="91425" marB="91425" marR="91425" marL="91425"/>
                </a:tc>
                <a:tc>
                  <a:txBody>
                    <a:bodyPr/>
                    <a:lstStyle/>
                    <a:p>
                      <a:pPr indent="0" lvl="0" marL="0" rtl="0" algn="r">
                        <a:spcBef>
                          <a:spcPts val="0"/>
                        </a:spcBef>
                        <a:spcAft>
                          <a:spcPts val="0"/>
                        </a:spcAft>
                        <a:buNone/>
                      </a:pPr>
                      <a:r>
                        <a:rPr lang="en"/>
                        <a:t>8 </a:t>
                      </a:r>
                      <a:r>
                        <a:rPr lang="en"/>
                        <a:t>(4%)</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spcBef>
                          <a:spcPts val="0"/>
                        </a:spcBef>
                        <a:spcAft>
                          <a:spcPts val="0"/>
                        </a:spcAft>
                        <a:buNone/>
                      </a:pPr>
                      <a:r>
                        <a:rPr lang="en"/>
                        <a:t>5 (2.50 %)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Kappa statistics</a:t>
                      </a:r>
                      <a:endParaRPr/>
                    </a:p>
                  </a:txBody>
                  <a:tcPr marT="91425" marB="91425" marR="91425" marL="91425"/>
                </a:tc>
                <a:tc>
                  <a:txBody>
                    <a:bodyPr/>
                    <a:lstStyle/>
                    <a:p>
                      <a:pPr indent="0" lvl="0" marL="0" rtl="0" algn="r">
                        <a:spcBef>
                          <a:spcPts val="0"/>
                        </a:spcBef>
                        <a:spcAft>
                          <a:spcPts val="0"/>
                        </a:spcAft>
                        <a:buNone/>
                      </a:pPr>
                      <a:r>
                        <a:rPr lang="en"/>
                        <a:t>0.9</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spcBef>
                          <a:spcPts val="0"/>
                        </a:spcBef>
                        <a:spcAft>
                          <a:spcPts val="0"/>
                        </a:spcAft>
                        <a:buNone/>
                      </a:pPr>
                      <a:r>
                        <a:rPr lang="en"/>
                        <a:t>0.96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Mean absolute error</a:t>
                      </a:r>
                      <a:endParaRPr/>
                    </a:p>
                  </a:txBody>
                  <a:tcPr marT="91425" marB="91425" marR="91425" marL="91425"/>
                </a:tc>
                <a:tc>
                  <a:txBody>
                    <a:bodyPr/>
                    <a:lstStyle/>
                    <a:p>
                      <a:pPr indent="0" lvl="0" marL="0" rtl="0" algn="r">
                        <a:spcBef>
                          <a:spcPts val="0"/>
                        </a:spcBef>
                        <a:spcAft>
                          <a:spcPts val="0"/>
                        </a:spcAft>
                        <a:buNone/>
                      </a:pPr>
                      <a:r>
                        <a:rPr lang="en"/>
                        <a:t>0.1</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spcBef>
                          <a:spcPts val="0"/>
                        </a:spcBef>
                        <a:spcAft>
                          <a:spcPts val="0"/>
                        </a:spcAft>
                        <a:buNone/>
                      </a:pPr>
                      <a:r>
                        <a:rPr lang="en"/>
                        <a:t>0.02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Root mean squared error</a:t>
                      </a:r>
                      <a:endParaRPr/>
                    </a:p>
                  </a:txBody>
                  <a:tcPr marT="91425" marB="91425" marR="91425" marL="91425"/>
                </a:tc>
                <a:tc>
                  <a:txBody>
                    <a:bodyPr/>
                    <a:lstStyle/>
                    <a:p>
                      <a:pPr indent="0" lvl="0" marL="0" rtl="0" algn="r">
                        <a:spcBef>
                          <a:spcPts val="0"/>
                        </a:spcBef>
                        <a:spcAft>
                          <a:spcPts val="0"/>
                        </a:spcAft>
                        <a:buNone/>
                      </a:pPr>
                      <a:r>
                        <a:rPr lang="en"/>
                        <a:t>0.2</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spcBef>
                          <a:spcPts val="0"/>
                        </a:spcBef>
                        <a:spcAft>
                          <a:spcPts val="0"/>
                        </a:spcAft>
                        <a:buNone/>
                      </a:pPr>
                      <a:r>
                        <a:rPr lang="en"/>
                        <a:t>0.02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Relative absolute error</a:t>
                      </a:r>
                      <a:endParaRPr/>
                    </a:p>
                  </a:txBody>
                  <a:tcPr marT="91425" marB="91425" marR="91425" marL="91425"/>
                </a:tc>
                <a:tc>
                  <a:txBody>
                    <a:bodyPr/>
                    <a:lstStyle/>
                    <a:p>
                      <a:pPr indent="0" lvl="0" marL="0" rtl="0" algn="r">
                        <a:spcBef>
                          <a:spcPts val="0"/>
                        </a:spcBef>
                        <a:spcAft>
                          <a:spcPts val="0"/>
                        </a:spcAft>
                        <a:buNone/>
                      </a:pPr>
                      <a:r>
                        <a:rPr lang="en"/>
                        <a:t>42.5</a:t>
                      </a:r>
                      <a:r>
                        <a:rPr lang="en"/>
                        <a:t>%</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r">
                        <a:spcBef>
                          <a:spcPts val="0"/>
                        </a:spcBef>
                        <a:spcAft>
                          <a:spcPts val="0"/>
                        </a:spcAft>
                        <a:buNone/>
                      </a:pPr>
                      <a:r>
                        <a:rPr lang="en"/>
                        <a:t>N/A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Root relative squared error</a:t>
                      </a:r>
                      <a:endParaRPr/>
                    </a:p>
                  </a:txBody>
                  <a:tcPr marT="91425" marB="91425" marR="91425" marL="91425"/>
                </a:tc>
                <a:tc>
                  <a:txBody>
                    <a:bodyPr/>
                    <a:lstStyle/>
                    <a:p>
                      <a:pPr indent="0" lvl="0" marL="0" rtl="0" algn="r">
                        <a:spcBef>
                          <a:spcPts val="0"/>
                        </a:spcBef>
                        <a:spcAft>
                          <a:spcPts val="0"/>
                        </a:spcAft>
                        <a:buNone/>
                      </a:pPr>
                      <a:r>
                        <a:rPr lang="en"/>
                        <a:t>49.7</a:t>
                      </a:r>
                      <a:r>
                        <a:rPr lang="en"/>
                        <a:t>%</a:t>
                      </a:r>
                      <a:endParaRPr/>
                    </a:p>
                  </a:txBody>
                  <a:tcPr marT="91425" marB="91425" marR="91425" marL="91425"/>
                </a:tc>
                <a:tc>
                  <a:txBody>
                    <a:bodyPr/>
                    <a:lstStyle/>
                    <a:p>
                      <a:pPr indent="0" lvl="0" marL="0" rtl="0" algn="r">
                        <a:spcBef>
                          <a:spcPts val="0"/>
                        </a:spcBef>
                        <a:spcAft>
                          <a:spcPts val="0"/>
                        </a:spcAft>
                        <a:buNone/>
                      </a:pPr>
                      <a:r>
                        <a:rPr lang="en">
                          <a:solidFill>
                            <a:schemeClr val="dk1"/>
                          </a:solidFill>
                        </a:rPr>
                        <a:t>0.15</a:t>
                      </a:r>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graphicFrame>
        <p:nvGraphicFramePr>
          <p:cNvPr id="318" name="Google Shape;318;p55"/>
          <p:cNvGraphicFramePr/>
          <p:nvPr/>
        </p:nvGraphicFramePr>
        <p:xfrm>
          <a:off x="10237600" y="2579575"/>
          <a:ext cx="3000000" cy="3000000"/>
        </p:xfrm>
        <a:graphic>
          <a:graphicData uri="http://schemas.openxmlformats.org/drawingml/2006/table">
            <a:tbl>
              <a:tblPr>
                <a:noFill/>
                <a:tableStyleId>{FFF21D9E-71F7-471C-BEDB-F991403C67CB}</a:tableStyleId>
              </a:tblPr>
              <a:tblGrid>
                <a:gridCol w="2658950"/>
                <a:gridCol w="1477800"/>
              </a:tblGrid>
              <a:tr h="381000">
                <a:tc>
                  <a:txBody>
                    <a:bodyPr/>
                    <a:lstStyle/>
                    <a:p>
                      <a:pPr indent="0" lvl="0" marL="0" rtl="0" algn="l">
                        <a:spcBef>
                          <a:spcPts val="0"/>
                        </a:spcBef>
                        <a:spcAft>
                          <a:spcPts val="0"/>
                        </a:spcAft>
                        <a:buNone/>
                      </a:pPr>
                      <a:r>
                        <a:rPr lang="en"/>
                        <a:t>Instances</a:t>
                      </a:r>
                      <a:endParaRPr/>
                    </a:p>
                  </a:txBody>
                  <a:tcPr marT="91425" marB="91425" marR="91425" marL="91425"/>
                </a:tc>
                <a:tc>
                  <a:txBody>
                    <a:bodyPr/>
                    <a:lstStyle/>
                    <a:p>
                      <a:pPr indent="0" lvl="0" marL="0" rtl="0" algn="r">
                        <a:spcBef>
                          <a:spcPts val="0"/>
                        </a:spcBef>
                        <a:spcAft>
                          <a:spcPts val="0"/>
                        </a:spcAft>
                        <a:buNone/>
                      </a:pPr>
                      <a:r>
                        <a:rPr lang="en"/>
                        <a:t>200</a:t>
                      </a:r>
                      <a:endParaRPr/>
                    </a:p>
                  </a:txBody>
                  <a:tcPr marT="91425" marB="91425" marR="91425" marL="91425"/>
                </a:tc>
              </a:tr>
              <a:tr h="381000">
                <a:tc>
                  <a:txBody>
                    <a:bodyPr/>
                    <a:lstStyle/>
                    <a:p>
                      <a:pPr indent="0" lvl="0" marL="0" rtl="0" algn="l">
                        <a:spcBef>
                          <a:spcPts val="0"/>
                        </a:spcBef>
                        <a:spcAft>
                          <a:spcPts val="0"/>
                        </a:spcAft>
                        <a:buNone/>
                      </a:pPr>
                      <a:r>
                        <a:rPr lang="en"/>
                        <a:t>Features</a:t>
                      </a:r>
                      <a:endParaRPr/>
                    </a:p>
                  </a:txBody>
                  <a:tcPr marT="91425" marB="91425" marR="91425" marL="91425"/>
                </a:tc>
                <a:tc>
                  <a:txBody>
                    <a:bodyPr/>
                    <a:lstStyle/>
                    <a:p>
                      <a:pPr indent="0" lvl="0" marL="0" rtl="0" algn="r">
                        <a:spcBef>
                          <a:spcPts val="0"/>
                        </a:spcBef>
                        <a:spcAft>
                          <a:spcPts val="0"/>
                        </a:spcAft>
                        <a:buNone/>
                      </a:pPr>
                      <a:r>
                        <a:rPr lang="en"/>
                        <a:t>29</a:t>
                      </a:r>
                      <a:endParaRPr/>
                    </a:p>
                  </a:txBody>
                  <a:tcPr marT="91425" marB="91425" marR="91425" marL="91425"/>
                </a:tc>
              </a:tr>
              <a:tr h="381000">
                <a:tc>
                  <a:txBody>
                    <a:bodyPr/>
                    <a:lstStyle/>
                    <a:p>
                      <a:pPr indent="0" lvl="0" marL="0" rtl="0" algn="l">
                        <a:spcBef>
                          <a:spcPts val="0"/>
                        </a:spcBef>
                        <a:spcAft>
                          <a:spcPts val="0"/>
                        </a:spcAft>
                        <a:buNone/>
                      </a:pPr>
                      <a:r>
                        <a:rPr lang="en"/>
                        <a:t>Correctly Classified Instances </a:t>
                      </a:r>
                      <a:endParaRPr/>
                    </a:p>
                  </a:txBody>
                  <a:tcPr marT="91425" marB="91425" marR="91425" marL="91425"/>
                </a:tc>
                <a:tc>
                  <a:txBody>
                    <a:bodyPr/>
                    <a:lstStyle/>
                    <a:p>
                      <a:pPr indent="0" lvl="0" marL="0" rtl="0" algn="r">
                        <a:spcBef>
                          <a:spcPts val="0"/>
                        </a:spcBef>
                        <a:spcAft>
                          <a:spcPts val="0"/>
                        </a:spcAft>
                        <a:buNone/>
                      </a:pPr>
                      <a:r>
                        <a:rPr lang="en"/>
                        <a:t>195 (97.50%)</a:t>
                      </a:r>
                      <a:endParaRPr/>
                    </a:p>
                  </a:txBody>
                  <a:tcPr marT="91425" marB="91425" marR="91425" marL="91425"/>
                </a:tc>
              </a:tr>
              <a:tr h="381000">
                <a:tc>
                  <a:txBody>
                    <a:bodyPr/>
                    <a:lstStyle/>
                    <a:p>
                      <a:pPr indent="0" lvl="0" marL="0" rtl="0" algn="l">
                        <a:spcBef>
                          <a:spcPts val="0"/>
                        </a:spcBef>
                        <a:spcAft>
                          <a:spcPts val="0"/>
                        </a:spcAft>
                        <a:buNone/>
                      </a:pPr>
                      <a:r>
                        <a:rPr lang="en"/>
                        <a:t>Incorrectly Classified Instances  </a:t>
                      </a:r>
                      <a:endParaRPr/>
                    </a:p>
                  </a:txBody>
                  <a:tcPr marT="91425" marB="91425" marR="91425" marL="91425"/>
                </a:tc>
                <a:tc>
                  <a:txBody>
                    <a:bodyPr/>
                    <a:lstStyle/>
                    <a:p>
                      <a:pPr indent="0" lvl="0" marL="0" rtl="0" algn="r">
                        <a:spcBef>
                          <a:spcPts val="0"/>
                        </a:spcBef>
                        <a:spcAft>
                          <a:spcPts val="0"/>
                        </a:spcAft>
                        <a:buNone/>
                      </a:pPr>
                      <a:r>
                        <a:rPr lang="en"/>
                        <a:t>5 (2.50 %)</a:t>
                      </a:r>
                      <a:endParaRPr/>
                    </a:p>
                  </a:txBody>
                  <a:tcPr marT="91425" marB="91425" marR="91425" marL="91425"/>
                </a:tc>
              </a:tr>
              <a:tr h="381000">
                <a:tc>
                  <a:txBody>
                    <a:bodyPr/>
                    <a:lstStyle/>
                    <a:p>
                      <a:pPr indent="0" lvl="0" marL="0" rtl="0" algn="l">
                        <a:spcBef>
                          <a:spcPts val="0"/>
                        </a:spcBef>
                        <a:spcAft>
                          <a:spcPts val="0"/>
                        </a:spcAft>
                        <a:buNone/>
                      </a:pPr>
                      <a:r>
                        <a:rPr lang="en"/>
                        <a:t>Kappa statistic</a:t>
                      </a:r>
                      <a:endParaRPr/>
                    </a:p>
                  </a:txBody>
                  <a:tcPr marT="91425" marB="91425" marR="91425" marL="91425"/>
                </a:tc>
                <a:tc>
                  <a:txBody>
                    <a:bodyPr/>
                    <a:lstStyle/>
                    <a:p>
                      <a:pPr indent="0" lvl="0" marL="0" rtl="0" algn="r">
                        <a:spcBef>
                          <a:spcPts val="0"/>
                        </a:spcBef>
                        <a:spcAft>
                          <a:spcPts val="0"/>
                        </a:spcAft>
                        <a:buNone/>
                      </a:pPr>
                      <a:r>
                        <a:rPr lang="en"/>
                        <a:t>0.96</a:t>
                      </a:r>
                      <a:endParaRPr/>
                    </a:p>
                  </a:txBody>
                  <a:tcPr marT="91425" marB="91425" marR="91425" marL="91425"/>
                </a:tc>
              </a:tr>
              <a:tr h="381000">
                <a:tc>
                  <a:txBody>
                    <a:bodyPr/>
                    <a:lstStyle/>
                    <a:p>
                      <a:pPr indent="0" lvl="0" marL="0" rtl="0" algn="l">
                        <a:spcBef>
                          <a:spcPts val="0"/>
                        </a:spcBef>
                        <a:spcAft>
                          <a:spcPts val="0"/>
                        </a:spcAft>
                        <a:buNone/>
                      </a:pPr>
                      <a:r>
                        <a:rPr lang="en"/>
                        <a:t>Mean absolute error                      </a:t>
                      </a:r>
                      <a:endParaRPr/>
                    </a:p>
                  </a:txBody>
                  <a:tcPr marT="91425" marB="91425" marR="91425" marL="91425"/>
                </a:tc>
                <a:tc>
                  <a:txBody>
                    <a:bodyPr/>
                    <a:lstStyle/>
                    <a:p>
                      <a:pPr indent="0" lvl="0" marL="0" rtl="0" algn="r">
                        <a:spcBef>
                          <a:spcPts val="0"/>
                        </a:spcBef>
                        <a:spcAft>
                          <a:spcPts val="0"/>
                        </a:spcAft>
                        <a:buNone/>
                      </a:pPr>
                      <a:r>
                        <a:rPr lang="en"/>
                        <a:t>0.02</a:t>
                      </a:r>
                      <a:endParaRPr/>
                    </a:p>
                  </a:txBody>
                  <a:tcPr marT="91425" marB="91425" marR="91425" marL="91425"/>
                </a:tc>
              </a:tr>
              <a:tr h="381000">
                <a:tc>
                  <a:txBody>
                    <a:bodyPr/>
                    <a:lstStyle/>
                    <a:p>
                      <a:pPr indent="0" lvl="0" marL="0" rtl="0" algn="l">
                        <a:spcBef>
                          <a:spcPts val="0"/>
                        </a:spcBef>
                        <a:spcAft>
                          <a:spcPts val="0"/>
                        </a:spcAft>
                        <a:buNone/>
                      </a:pPr>
                      <a:r>
                        <a:rPr lang="en"/>
                        <a:t>Mean square error</a:t>
                      </a:r>
                      <a:endParaRPr/>
                    </a:p>
                  </a:txBody>
                  <a:tcPr marT="91425" marB="91425" marR="91425" marL="91425"/>
                </a:tc>
                <a:tc>
                  <a:txBody>
                    <a:bodyPr/>
                    <a:lstStyle/>
                    <a:p>
                      <a:pPr indent="0" lvl="0" marL="0" rtl="0" algn="r">
                        <a:spcBef>
                          <a:spcPts val="0"/>
                        </a:spcBef>
                        <a:spcAft>
                          <a:spcPts val="0"/>
                        </a:spcAft>
                        <a:buNone/>
                      </a:pPr>
                      <a:r>
                        <a:rPr lang="en"/>
                        <a:t>0.02</a:t>
                      </a:r>
                      <a:endParaRPr/>
                    </a:p>
                  </a:txBody>
                  <a:tcPr marT="91425" marB="91425" marR="91425" marL="91425"/>
                </a:tc>
              </a:tr>
              <a:tr h="381000">
                <a:tc>
                  <a:txBody>
                    <a:bodyPr/>
                    <a:lstStyle/>
                    <a:p>
                      <a:pPr indent="0" lvl="0" marL="0" rtl="0" algn="l">
                        <a:spcBef>
                          <a:spcPts val="0"/>
                        </a:spcBef>
                        <a:spcAft>
                          <a:spcPts val="0"/>
                        </a:spcAft>
                        <a:buNone/>
                      </a:pPr>
                      <a:r>
                        <a:rPr lang="en"/>
                        <a:t>Root mean squared error                  </a:t>
                      </a:r>
                      <a:endParaRPr/>
                    </a:p>
                  </a:txBody>
                  <a:tcPr marT="91425" marB="91425" marR="91425" marL="91425"/>
                </a:tc>
                <a:tc>
                  <a:txBody>
                    <a:bodyPr/>
                    <a:lstStyle/>
                    <a:p>
                      <a:pPr indent="0" lvl="0" marL="0" rtl="0" algn="r">
                        <a:spcBef>
                          <a:spcPts val="0"/>
                        </a:spcBef>
                        <a:spcAft>
                          <a:spcPts val="0"/>
                        </a:spcAft>
                        <a:buNone/>
                      </a:pPr>
                      <a:r>
                        <a:rPr lang="en"/>
                        <a:t>0.15</a:t>
                      </a:r>
                      <a:endParaRPr/>
                    </a:p>
                  </a:txBody>
                  <a:tcPr marT="91425" marB="91425" marR="91425" marL="91425"/>
                </a:tc>
              </a:tr>
            </a:tbl>
          </a:graphicData>
        </a:graphic>
      </p:graphicFrame>
      <p:graphicFrame>
        <p:nvGraphicFramePr>
          <p:cNvPr id="319" name="Google Shape;319;p55"/>
          <p:cNvGraphicFramePr/>
          <p:nvPr/>
        </p:nvGraphicFramePr>
        <p:xfrm>
          <a:off x="-8332600" y="2183400"/>
          <a:ext cx="3000000" cy="3000000"/>
        </p:xfrm>
        <a:graphic>
          <a:graphicData uri="http://schemas.openxmlformats.org/drawingml/2006/table">
            <a:tbl>
              <a:tblPr>
                <a:noFill/>
                <a:tableStyleId>{FFF21D9E-71F7-471C-BEDB-F991403C67CB}</a:tableStyleId>
              </a:tblPr>
              <a:tblGrid>
                <a:gridCol w="4990175"/>
                <a:gridCol w="2248825"/>
              </a:tblGrid>
              <a:tr h="381000">
                <a:tc>
                  <a:txBody>
                    <a:bodyPr/>
                    <a:lstStyle/>
                    <a:p>
                      <a:pPr indent="0" lvl="0" marL="0" rtl="0" algn="l">
                        <a:spcBef>
                          <a:spcPts val="0"/>
                        </a:spcBef>
                        <a:spcAft>
                          <a:spcPts val="0"/>
                        </a:spcAft>
                        <a:buNone/>
                      </a:pPr>
                      <a:r>
                        <a:rPr lang="en"/>
                        <a:t>Instances</a:t>
                      </a:r>
                      <a:endParaRPr/>
                    </a:p>
                  </a:txBody>
                  <a:tcPr marT="91425" marB="91425" marR="91425" marL="91425"/>
                </a:tc>
                <a:tc>
                  <a:txBody>
                    <a:bodyPr/>
                    <a:lstStyle/>
                    <a:p>
                      <a:pPr indent="0" lvl="0" marL="0" rtl="0" algn="r">
                        <a:spcBef>
                          <a:spcPts val="0"/>
                        </a:spcBef>
                        <a:spcAft>
                          <a:spcPts val="0"/>
                        </a:spcAft>
                        <a:buNone/>
                      </a:pPr>
                      <a:r>
                        <a:rPr lang="en"/>
                        <a:t>200</a:t>
                      </a:r>
                      <a:endParaRPr/>
                    </a:p>
                  </a:txBody>
                  <a:tcPr marT="91425" marB="91425" marR="91425" marL="91425"/>
                </a:tc>
              </a:tr>
              <a:tr h="381000">
                <a:tc>
                  <a:txBody>
                    <a:bodyPr/>
                    <a:lstStyle/>
                    <a:p>
                      <a:pPr indent="0" lvl="0" marL="0" rtl="0" algn="l">
                        <a:spcBef>
                          <a:spcPts val="0"/>
                        </a:spcBef>
                        <a:spcAft>
                          <a:spcPts val="0"/>
                        </a:spcAft>
                        <a:buNone/>
                      </a:pPr>
                      <a:r>
                        <a:rPr lang="en"/>
                        <a:t>Features</a:t>
                      </a:r>
                      <a:endParaRPr/>
                    </a:p>
                  </a:txBody>
                  <a:tcPr marT="91425" marB="91425" marR="91425" marL="91425"/>
                </a:tc>
                <a:tc>
                  <a:txBody>
                    <a:bodyPr/>
                    <a:lstStyle/>
                    <a:p>
                      <a:pPr indent="0" lvl="0" marL="0" rtl="0" algn="r">
                        <a:spcBef>
                          <a:spcPts val="0"/>
                        </a:spcBef>
                        <a:spcAft>
                          <a:spcPts val="0"/>
                        </a:spcAft>
                        <a:buNone/>
                      </a:pPr>
                      <a:r>
                        <a:rPr lang="en"/>
                        <a:t>29</a:t>
                      </a:r>
                      <a:endParaRPr/>
                    </a:p>
                  </a:txBody>
                  <a:tcPr marT="91425" marB="91425" marR="91425" marL="91425"/>
                </a:tc>
              </a:tr>
              <a:tr h="381000">
                <a:tc>
                  <a:txBody>
                    <a:bodyPr/>
                    <a:lstStyle/>
                    <a:p>
                      <a:pPr indent="0" lvl="0" marL="0" rtl="0" algn="l">
                        <a:spcBef>
                          <a:spcPts val="0"/>
                        </a:spcBef>
                        <a:spcAft>
                          <a:spcPts val="0"/>
                        </a:spcAft>
                        <a:buNone/>
                      </a:pPr>
                      <a:r>
                        <a:rPr lang="en"/>
                        <a:t>Correctly Classified Instances</a:t>
                      </a:r>
                      <a:endParaRPr/>
                    </a:p>
                  </a:txBody>
                  <a:tcPr marT="91425" marB="91425" marR="91425" marL="91425"/>
                </a:tc>
                <a:tc>
                  <a:txBody>
                    <a:bodyPr/>
                    <a:lstStyle/>
                    <a:p>
                      <a:pPr indent="0" lvl="0" marL="0" rtl="0" algn="r">
                        <a:spcBef>
                          <a:spcPts val="0"/>
                        </a:spcBef>
                        <a:spcAft>
                          <a:spcPts val="0"/>
                        </a:spcAft>
                        <a:buNone/>
                      </a:pPr>
                      <a:r>
                        <a:rPr lang="en"/>
                        <a:t>192 (96%)</a:t>
                      </a:r>
                      <a:endParaRPr/>
                    </a:p>
                  </a:txBody>
                  <a:tcPr marT="91425" marB="91425" marR="91425" marL="91425"/>
                </a:tc>
              </a:tr>
              <a:tr h="381000">
                <a:tc>
                  <a:txBody>
                    <a:bodyPr/>
                    <a:lstStyle/>
                    <a:p>
                      <a:pPr indent="0" lvl="0" marL="0" rtl="0" algn="l">
                        <a:spcBef>
                          <a:spcPts val="0"/>
                        </a:spcBef>
                        <a:spcAft>
                          <a:spcPts val="0"/>
                        </a:spcAft>
                        <a:buNone/>
                      </a:pPr>
                      <a:r>
                        <a:rPr lang="en"/>
                        <a:t>Incorrectly Classified Instances</a:t>
                      </a:r>
                      <a:endParaRPr/>
                    </a:p>
                  </a:txBody>
                  <a:tcPr marT="91425" marB="91425" marR="91425" marL="91425"/>
                </a:tc>
                <a:tc>
                  <a:txBody>
                    <a:bodyPr/>
                    <a:lstStyle/>
                    <a:p>
                      <a:pPr indent="0" lvl="0" marL="0" rtl="0" algn="r">
                        <a:spcBef>
                          <a:spcPts val="0"/>
                        </a:spcBef>
                        <a:spcAft>
                          <a:spcPts val="0"/>
                        </a:spcAft>
                        <a:buNone/>
                      </a:pPr>
                      <a:r>
                        <a:rPr lang="en"/>
                        <a:t>8 (4%)</a:t>
                      </a:r>
                      <a:endParaRPr/>
                    </a:p>
                  </a:txBody>
                  <a:tcPr marT="91425" marB="91425" marR="91425" marL="91425"/>
                </a:tc>
              </a:tr>
              <a:tr h="381000">
                <a:tc>
                  <a:txBody>
                    <a:bodyPr/>
                    <a:lstStyle/>
                    <a:p>
                      <a:pPr indent="0" lvl="0" marL="0" rtl="0" algn="l">
                        <a:spcBef>
                          <a:spcPts val="0"/>
                        </a:spcBef>
                        <a:spcAft>
                          <a:spcPts val="0"/>
                        </a:spcAft>
                        <a:buNone/>
                      </a:pPr>
                      <a:r>
                        <a:rPr lang="en"/>
                        <a:t>Kappa statistics</a:t>
                      </a:r>
                      <a:endParaRPr/>
                    </a:p>
                  </a:txBody>
                  <a:tcPr marT="91425" marB="91425" marR="91425" marL="91425"/>
                </a:tc>
                <a:tc>
                  <a:txBody>
                    <a:bodyPr/>
                    <a:lstStyle/>
                    <a:p>
                      <a:pPr indent="0" lvl="0" marL="0" rtl="0" algn="r">
                        <a:spcBef>
                          <a:spcPts val="0"/>
                        </a:spcBef>
                        <a:spcAft>
                          <a:spcPts val="0"/>
                        </a:spcAft>
                        <a:buNone/>
                      </a:pPr>
                      <a:r>
                        <a:rPr lang="en"/>
                        <a:t>0.9</a:t>
                      </a:r>
                      <a:endParaRPr/>
                    </a:p>
                  </a:txBody>
                  <a:tcPr marT="91425" marB="91425" marR="91425" marL="91425"/>
                </a:tc>
              </a:tr>
              <a:tr h="381000">
                <a:tc>
                  <a:txBody>
                    <a:bodyPr/>
                    <a:lstStyle/>
                    <a:p>
                      <a:pPr indent="0" lvl="0" marL="0" rtl="0" algn="l">
                        <a:spcBef>
                          <a:spcPts val="0"/>
                        </a:spcBef>
                        <a:spcAft>
                          <a:spcPts val="0"/>
                        </a:spcAft>
                        <a:buNone/>
                      </a:pPr>
                      <a:r>
                        <a:rPr lang="en"/>
                        <a:t>Mean absolute error</a:t>
                      </a:r>
                      <a:endParaRPr/>
                    </a:p>
                  </a:txBody>
                  <a:tcPr marT="91425" marB="91425" marR="91425" marL="91425"/>
                </a:tc>
                <a:tc>
                  <a:txBody>
                    <a:bodyPr/>
                    <a:lstStyle/>
                    <a:p>
                      <a:pPr indent="0" lvl="0" marL="0" rtl="0" algn="r">
                        <a:spcBef>
                          <a:spcPts val="0"/>
                        </a:spcBef>
                        <a:spcAft>
                          <a:spcPts val="0"/>
                        </a:spcAft>
                        <a:buNone/>
                      </a:pPr>
                      <a:r>
                        <a:rPr lang="en"/>
                        <a:t>0.1</a:t>
                      </a:r>
                      <a:endParaRPr/>
                    </a:p>
                  </a:txBody>
                  <a:tcPr marT="91425" marB="91425" marR="91425" marL="91425"/>
                </a:tc>
              </a:tr>
              <a:tr h="381000">
                <a:tc>
                  <a:txBody>
                    <a:bodyPr/>
                    <a:lstStyle/>
                    <a:p>
                      <a:pPr indent="0" lvl="0" marL="0" rtl="0" algn="l">
                        <a:spcBef>
                          <a:spcPts val="0"/>
                        </a:spcBef>
                        <a:spcAft>
                          <a:spcPts val="0"/>
                        </a:spcAft>
                        <a:buNone/>
                      </a:pPr>
                      <a:r>
                        <a:rPr lang="en"/>
                        <a:t>Root mean squared error</a:t>
                      </a:r>
                      <a:endParaRPr/>
                    </a:p>
                  </a:txBody>
                  <a:tcPr marT="91425" marB="91425" marR="91425" marL="91425"/>
                </a:tc>
                <a:tc>
                  <a:txBody>
                    <a:bodyPr/>
                    <a:lstStyle/>
                    <a:p>
                      <a:pPr indent="0" lvl="0" marL="0" rtl="0" algn="r">
                        <a:spcBef>
                          <a:spcPts val="0"/>
                        </a:spcBef>
                        <a:spcAft>
                          <a:spcPts val="0"/>
                        </a:spcAft>
                        <a:buNone/>
                      </a:pPr>
                      <a:r>
                        <a:rPr lang="en"/>
                        <a:t>0.2</a:t>
                      </a:r>
                      <a:endParaRPr/>
                    </a:p>
                  </a:txBody>
                  <a:tcPr marT="91425" marB="91425" marR="91425" marL="91425"/>
                </a:tc>
              </a:tr>
              <a:tr h="381000">
                <a:tc>
                  <a:txBody>
                    <a:bodyPr/>
                    <a:lstStyle/>
                    <a:p>
                      <a:pPr indent="0" lvl="0" marL="0" rtl="0" algn="l">
                        <a:spcBef>
                          <a:spcPts val="0"/>
                        </a:spcBef>
                        <a:spcAft>
                          <a:spcPts val="0"/>
                        </a:spcAft>
                        <a:buNone/>
                      </a:pPr>
                      <a:r>
                        <a:rPr lang="en"/>
                        <a:t>Relative absolute error</a:t>
                      </a:r>
                      <a:endParaRPr/>
                    </a:p>
                  </a:txBody>
                  <a:tcPr marT="91425" marB="91425" marR="91425" marL="91425"/>
                </a:tc>
                <a:tc>
                  <a:txBody>
                    <a:bodyPr/>
                    <a:lstStyle/>
                    <a:p>
                      <a:pPr indent="0" lvl="0" marL="0" rtl="0" algn="r">
                        <a:spcBef>
                          <a:spcPts val="0"/>
                        </a:spcBef>
                        <a:spcAft>
                          <a:spcPts val="0"/>
                        </a:spcAft>
                        <a:buNone/>
                      </a:pPr>
                      <a:r>
                        <a:rPr lang="en"/>
                        <a:t>42.5%</a:t>
                      </a:r>
                      <a:endParaRPr/>
                    </a:p>
                  </a:txBody>
                  <a:tcPr marT="91425" marB="91425" marR="91425" marL="91425"/>
                </a:tc>
              </a:tr>
              <a:tr h="381000">
                <a:tc>
                  <a:txBody>
                    <a:bodyPr/>
                    <a:lstStyle/>
                    <a:p>
                      <a:pPr indent="0" lvl="0" marL="0" rtl="0" algn="l">
                        <a:spcBef>
                          <a:spcPts val="0"/>
                        </a:spcBef>
                        <a:spcAft>
                          <a:spcPts val="0"/>
                        </a:spcAft>
                        <a:buNone/>
                      </a:pPr>
                      <a:r>
                        <a:rPr lang="en"/>
                        <a:t>Root relative squared error</a:t>
                      </a:r>
                      <a:endParaRPr/>
                    </a:p>
                  </a:txBody>
                  <a:tcPr marT="91425" marB="91425" marR="91425" marL="91425"/>
                </a:tc>
                <a:tc>
                  <a:txBody>
                    <a:bodyPr/>
                    <a:lstStyle/>
                    <a:p>
                      <a:pPr indent="0" lvl="0" marL="0" rtl="0" algn="r">
                        <a:spcBef>
                          <a:spcPts val="0"/>
                        </a:spcBef>
                        <a:spcAft>
                          <a:spcPts val="0"/>
                        </a:spcAft>
                        <a:buNone/>
                      </a:pPr>
                      <a:r>
                        <a:rPr lang="en"/>
                        <a:t>49.7%</a:t>
                      </a:r>
                      <a:endParaRPr/>
                    </a:p>
                  </a:txBody>
                  <a:tcPr marT="91425" marB="91425" marR="91425" marL="91425"/>
                </a:tc>
              </a:tr>
            </a:tbl>
          </a:graphicData>
        </a:graphic>
      </p:graphicFrame>
      <p:sp>
        <p:nvSpPr>
          <p:cNvPr id="320" name="Google Shape;320;p55"/>
          <p:cNvSpPr txBox="1"/>
          <p:nvPr>
            <p:ph type="title"/>
          </p:nvPr>
        </p:nvSpPr>
        <p:spPr>
          <a:xfrm>
            <a:off x="311700" y="4333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Results</a:t>
            </a:r>
            <a:endParaRPr/>
          </a:p>
        </p:txBody>
      </p:sp>
      <p:sp>
        <p:nvSpPr>
          <p:cNvPr id="321" name="Google Shape;321;p55"/>
          <p:cNvSpPr txBox="1"/>
          <p:nvPr>
            <p:ph idx="1" type="body"/>
          </p:nvPr>
        </p:nvSpPr>
        <p:spPr>
          <a:xfrm>
            <a:off x="311713" y="1069652"/>
            <a:ext cx="8180400" cy="41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Random Forest (</a:t>
            </a:r>
            <a:r>
              <a:rPr b="1" lang="en"/>
              <a:t>Weka) &amp; (Scikit-learn):</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9"/>
          <p:cNvSpPr/>
          <p:nvPr/>
        </p:nvSpPr>
        <p:spPr>
          <a:xfrm>
            <a:off x="2676900" y="1208638"/>
            <a:ext cx="3790200" cy="15369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t>MUSIC</a:t>
            </a:r>
            <a:endParaRPr sz="3000"/>
          </a:p>
        </p:txBody>
      </p:sp>
      <p:sp>
        <p:nvSpPr>
          <p:cNvPr id="118" name="Google Shape;118;p29"/>
          <p:cNvSpPr/>
          <p:nvPr/>
        </p:nvSpPr>
        <p:spPr>
          <a:xfrm>
            <a:off x="428263" y="3044025"/>
            <a:ext cx="2088000" cy="15369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Combination of notes</a:t>
            </a:r>
            <a:endParaRPr sz="1800"/>
          </a:p>
        </p:txBody>
      </p:sp>
      <p:sp>
        <p:nvSpPr>
          <p:cNvPr id="119" name="Google Shape;119;p29"/>
          <p:cNvSpPr/>
          <p:nvPr/>
        </p:nvSpPr>
        <p:spPr>
          <a:xfrm>
            <a:off x="3527996" y="3044025"/>
            <a:ext cx="2088000" cy="15369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Harmony</a:t>
            </a:r>
            <a:endParaRPr sz="1800"/>
          </a:p>
        </p:txBody>
      </p:sp>
      <p:sp>
        <p:nvSpPr>
          <p:cNvPr id="120" name="Google Shape;120;p29"/>
          <p:cNvSpPr/>
          <p:nvPr/>
        </p:nvSpPr>
        <p:spPr>
          <a:xfrm>
            <a:off x="6627729" y="3044025"/>
            <a:ext cx="2088000" cy="15369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Expression</a:t>
            </a:r>
            <a:endParaRPr sz="1800"/>
          </a:p>
        </p:txBody>
      </p:sp>
      <p:sp>
        <p:nvSpPr>
          <p:cNvPr id="121" name="Google Shape;121;p29"/>
          <p:cNvSpPr/>
          <p:nvPr/>
        </p:nvSpPr>
        <p:spPr>
          <a:xfrm>
            <a:off x="2648038" y="3625863"/>
            <a:ext cx="748200" cy="373200"/>
          </a:xfrm>
          <a:prstGeom prst="right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9"/>
          <p:cNvSpPr/>
          <p:nvPr/>
        </p:nvSpPr>
        <p:spPr>
          <a:xfrm>
            <a:off x="5747763" y="3625863"/>
            <a:ext cx="748200" cy="373200"/>
          </a:xfrm>
          <a:prstGeom prst="right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56"/>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Results</a:t>
            </a:r>
            <a:endParaRPr/>
          </a:p>
        </p:txBody>
      </p:sp>
      <p:sp>
        <p:nvSpPr>
          <p:cNvPr id="327" name="Google Shape;327;p56"/>
          <p:cNvSpPr txBox="1"/>
          <p:nvPr>
            <p:ph idx="1" type="body"/>
          </p:nvPr>
        </p:nvSpPr>
        <p:spPr>
          <a:xfrm>
            <a:off x="311700" y="1130777"/>
            <a:ext cx="8520600" cy="38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Random Forests Confusion Matrix(Weka)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graphicFrame>
        <p:nvGraphicFramePr>
          <p:cNvPr id="328" name="Google Shape;328;p56"/>
          <p:cNvGraphicFramePr/>
          <p:nvPr/>
        </p:nvGraphicFramePr>
        <p:xfrm>
          <a:off x="952500" y="1905000"/>
          <a:ext cx="3000000" cy="3000000"/>
        </p:xfrm>
        <a:graphic>
          <a:graphicData uri="http://schemas.openxmlformats.org/drawingml/2006/table">
            <a:tbl>
              <a:tblPr>
                <a:noFill/>
                <a:tableStyleId>{FFF21D9E-71F7-471C-BEDB-F991403C67CB}</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en"/>
                        <a:t>a</a:t>
                      </a:r>
                      <a:endParaRPr/>
                    </a:p>
                  </a:txBody>
                  <a:tcPr marT="91425" marB="91425" marR="91425" marL="91425"/>
                </a:tc>
                <a:tc>
                  <a:txBody>
                    <a:bodyPr/>
                    <a:lstStyle/>
                    <a:p>
                      <a:pPr indent="0" lvl="0" marL="0" rtl="0" algn="l">
                        <a:spcBef>
                          <a:spcPts val="0"/>
                        </a:spcBef>
                        <a:spcAft>
                          <a:spcPts val="0"/>
                        </a:spcAft>
                        <a:buNone/>
                      </a:pPr>
                      <a:r>
                        <a:rPr lang="en"/>
                        <a:t>b</a:t>
                      </a:r>
                      <a:endParaRPr/>
                    </a:p>
                  </a:txBody>
                  <a:tcPr marT="91425" marB="91425" marR="91425" marL="91425"/>
                </a:tc>
                <a:tc>
                  <a:txBody>
                    <a:bodyPr/>
                    <a:lstStyle/>
                    <a:p>
                      <a:pPr indent="0" lvl="0" marL="0" rtl="0" algn="l">
                        <a:spcBef>
                          <a:spcPts val="0"/>
                        </a:spcBef>
                        <a:spcAft>
                          <a:spcPts val="0"/>
                        </a:spcAft>
                        <a:buNone/>
                      </a:pPr>
                      <a:r>
                        <a:rPr lang="en"/>
                        <a:t>c</a:t>
                      </a:r>
                      <a:endParaRPr/>
                    </a:p>
                  </a:txBody>
                  <a:tcPr marT="91425" marB="91425" marR="91425" marL="91425"/>
                </a:tc>
                <a:tc>
                  <a:txBody>
                    <a:bodyPr/>
                    <a:lstStyle/>
                    <a:p>
                      <a:pPr indent="0" lvl="0" marL="0" rtl="0" algn="l">
                        <a:spcBef>
                          <a:spcPts val="0"/>
                        </a:spcBef>
                        <a:spcAft>
                          <a:spcPts val="0"/>
                        </a:spcAft>
                        <a:buNone/>
                      </a:pPr>
                      <a:r>
                        <a:rPr lang="en"/>
                        <a:t>d</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r">
                        <a:spcBef>
                          <a:spcPts val="0"/>
                        </a:spcBef>
                        <a:spcAft>
                          <a:spcPts val="0"/>
                        </a:spcAft>
                        <a:buNone/>
                      </a:pPr>
                      <a:r>
                        <a:rPr lang="en"/>
                        <a:t>48</a:t>
                      </a:r>
                      <a:endParaRPr/>
                    </a:p>
                  </a:txBody>
                  <a:tcPr marT="91425" marB="91425" marR="91425" marL="91425"/>
                </a:tc>
                <a:tc>
                  <a:txBody>
                    <a:bodyPr/>
                    <a:lstStyle/>
                    <a:p>
                      <a:pPr indent="0" lvl="0" marL="0" rtl="0" algn="r">
                        <a:spcBef>
                          <a:spcPts val="0"/>
                        </a:spcBef>
                        <a:spcAft>
                          <a:spcPts val="0"/>
                        </a:spcAft>
                        <a:buNone/>
                      </a:pPr>
                      <a:r>
                        <a:rPr lang="en"/>
                        <a:t>2</a:t>
                      </a:r>
                      <a:endParaRPr/>
                    </a:p>
                  </a:txBody>
                  <a:tcPr marT="91425" marB="91425" marR="91425" marL="91425"/>
                </a:tc>
                <a:tc>
                  <a:txBody>
                    <a:bodyPr/>
                    <a:lstStyle/>
                    <a:p>
                      <a:pPr indent="0" lvl="0" marL="0" rtl="0" algn="r">
                        <a:spcBef>
                          <a:spcPts val="0"/>
                        </a:spcBef>
                        <a:spcAft>
                          <a:spcPts val="0"/>
                        </a:spcAft>
                        <a:buNone/>
                      </a:pPr>
                      <a:r>
                        <a:rPr lang="en"/>
                        <a:t>0</a:t>
                      </a:r>
                      <a:endParaRPr/>
                    </a:p>
                  </a:txBody>
                  <a:tcPr marT="91425" marB="91425" marR="91425" marL="91425"/>
                </a:tc>
                <a:tc>
                  <a:txBody>
                    <a:bodyPr/>
                    <a:lstStyle/>
                    <a:p>
                      <a:pPr indent="0" lvl="0" marL="0" rtl="0" algn="r">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a = Bravery</a:t>
                      </a:r>
                      <a:endParaRPr/>
                    </a:p>
                  </a:txBody>
                  <a:tcPr marT="91425" marB="91425" marR="91425" marL="91425"/>
                </a:tc>
              </a:tr>
              <a:tr h="381000">
                <a:tc>
                  <a:txBody>
                    <a:bodyPr/>
                    <a:lstStyle/>
                    <a:p>
                      <a:pPr indent="0" lvl="0" marL="0" rtl="0" algn="r">
                        <a:spcBef>
                          <a:spcPts val="0"/>
                        </a:spcBef>
                        <a:spcAft>
                          <a:spcPts val="0"/>
                        </a:spcAft>
                        <a:buNone/>
                      </a:pPr>
                      <a:r>
                        <a:rPr lang="en"/>
                        <a:t>0</a:t>
                      </a:r>
                      <a:endParaRPr/>
                    </a:p>
                  </a:txBody>
                  <a:tcPr marT="91425" marB="91425" marR="91425" marL="91425"/>
                </a:tc>
                <a:tc>
                  <a:txBody>
                    <a:bodyPr/>
                    <a:lstStyle/>
                    <a:p>
                      <a:pPr indent="0" lvl="0" marL="0" rtl="0" algn="r">
                        <a:spcBef>
                          <a:spcPts val="0"/>
                        </a:spcBef>
                        <a:spcAft>
                          <a:spcPts val="0"/>
                        </a:spcAft>
                        <a:buNone/>
                      </a:pPr>
                      <a:r>
                        <a:rPr lang="en"/>
                        <a:t>48</a:t>
                      </a:r>
                      <a:endParaRPr/>
                    </a:p>
                  </a:txBody>
                  <a:tcPr marT="91425" marB="91425" marR="91425" marL="91425"/>
                </a:tc>
                <a:tc>
                  <a:txBody>
                    <a:bodyPr/>
                    <a:lstStyle/>
                    <a:p>
                      <a:pPr indent="0" lvl="0" marL="0" rtl="0" algn="r">
                        <a:spcBef>
                          <a:spcPts val="0"/>
                        </a:spcBef>
                        <a:spcAft>
                          <a:spcPts val="0"/>
                        </a:spcAft>
                        <a:buNone/>
                      </a:pPr>
                      <a:r>
                        <a:rPr lang="en"/>
                        <a:t>2</a:t>
                      </a:r>
                      <a:endParaRPr/>
                    </a:p>
                  </a:txBody>
                  <a:tcPr marT="91425" marB="91425" marR="91425" marL="91425"/>
                </a:tc>
                <a:tc>
                  <a:txBody>
                    <a:bodyPr/>
                    <a:lstStyle/>
                    <a:p>
                      <a:pPr indent="0" lvl="0" marL="0" rtl="0" algn="r">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b = Cheerful</a:t>
                      </a:r>
                      <a:endParaRPr/>
                    </a:p>
                  </a:txBody>
                  <a:tcPr marT="91425" marB="91425" marR="91425" marL="91425"/>
                </a:tc>
              </a:tr>
              <a:tr h="381000">
                <a:tc>
                  <a:txBody>
                    <a:bodyPr/>
                    <a:lstStyle/>
                    <a:p>
                      <a:pPr indent="0" lvl="0" marL="0" rtl="0" algn="r">
                        <a:spcBef>
                          <a:spcPts val="0"/>
                        </a:spcBef>
                        <a:spcAft>
                          <a:spcPts val="0"/>
                        </a:spcAft>
                        <a:buNone/>
                      </a:pPr>
                      <a:r>
                        <a:rPr lang="en"/>
                        <a:t>0</a:t>
                      </a:r>
                      <a:endParaRPr/>
                    </a:p>
                  </a:txBody>
                  <a:tcPr marT="91425" marB="91425" marR="91425" marL="91425"/>
                </a:tc>
                <a:tc>
                  <a:txBody>
                    <a:bodyPr/>
                    <a:lstStyle/>
                    <a:p>
                      <a:pPr indent="0" lvl="0" marL="0" rtl="0" algn="r">
                        <a:spcBef>
                          <a:spcPts val="0"/>
                        </a:spcBef>
                        <a:spcAft>
                          <a:spcPts val="0"/>
                        </a:spcAft>
                        <a:buNone/>
                      </a:pPr>
                      <a:r>
                        <a:rPr lang="en"/>
                        <a:t>0</a:t>
                      </a:r>
                      <a:endParaRPr/>
                    </a:p>
                  </a:txBody>
                  <a:tcPr marT="91425" marB="91425" marR="91425" marL="91425"/>
                </a:tc>
                <a:tc>
                  <a:txBody>
                    <a:bodyPr/>
                    <a:lstStyle/>
                    <a:p>
                      <a:pPr indent="0" lvl="0" marL="0" rtl="0" algn="r">
                        <a:spcBef>
                          <a:spcPts val="0"/>
                        </a:spcBef>
                        <a:spcAft>
                          <a:spcPts val="0"/>
                        </a:spcAft>
                        <a:buNone/>
                      </a:pPr>
                      <a:r>
                        <a:rPr lang="en"/>
                        <a:t>49</a:t>
                      </a:r>
                      <a:endParaRPr/>
                    </a:p>
                  </a:txBody>
                  <a:tcPr marT="91425" marB="91425" marR="91425" marL="91425"/>
                </a:tc>
                <a:tc>
                  <a:txBody>
                    <a:bodyPr/>
                    <a:lstStyle/>
                    <a:p>
                      <a:pPr indent="0" lvl="0" marL="0" rtl="0" algn="r">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c = Fearful</a:t>
                      </a:r>
                      <a:endParaRPr/>
                    </a:p>
                  </a:txBody>
                  <a:tcPr marT="91425" marB="91425" marR="91425" marL="91425"/>
                </a:tc>
              </a:tr>
              <a:tr h="381000">
                <a:tc>
                  <a:txBody>
                    <a:bodyPr/>
                    <a:lstStyle/>
                    <a:p>
                      <a:pPr indent="0" lvl="0" marL="0" rtl="0" algn="r">
                        <a:spcBef>
                          <a:spcPts val="0"/>
                        </a:spcBef>
                        <a:spcAft>
                          <a:spcPts val="0"/>
                        </a:spcAft>
                        <a:buNone/>
                      </a:pPr>
                      <a:r>
                        <a:rPr lang="en"/>
                        <a:t>0</a:t>
                      </a:r>
                      <a:endParaRPr/>
                    </a:p>
                  </a:txBody>
                  <a:tcPr marT="91425" marB="91425" marR="91425" marL="91425"/>
                </a:tc>
                <a:tc>
                  <a:txBody>
                    <a:bodyPr/>
                    <a:lstStyle/>
                    <a:p>
                      <a:pPr indent="0" lvl="0" marL="0" rtl="0" algn="r">
                        <a:spcBef>
                          <a:spcPts val="0"/>
                        </a:spcBef>
                        <a:spcAft>
                          <a:spcPts val="0"/>
                        </a:spcAft>
                        <a:buNone/>
                      </a:pPr>
                      <a:r>
                        <a:rPr lang="en"/>
                        <a:t>0</a:t>
                      </a:r>
                      <a:endParaRPr/>
                    </a:p>
                  </a:txBody>
                  <a:tcPr marT="91425" marB="91425" marR="91425" marL="91425"/>
                </a:tc>
                <a:tc>
                  <a:txBody>
                    <a:bodyPr/>
                    <a:lstStyle/>
                    <a:p>
                      <a:pPr indent="0" lvl="0" marL="0" rtl="0" algn="r">
                        <a:spcBef>
                          <a:spcPts val="0"/>
                        </a:spcBef>
                        <a:spcAft>
                          <a:spcPts val="0"/>
                        </a:spcAft>
                        <a:buNone/>
                      </a:pPr>
                      <a:r>
                        <a:rPr lang="en"/>
                        <a:t>3</a:t>
                      </a:r>
                      <a:endParaRPr/>
                    </a:p>
                  </a:txBody>
                  <a:tcPr marT="91425" marB="91425" marR="91425" marL="91425"/>
                </a:tc>
                <a:tc>
                  <a:txBody>
                    <a:bodyPr/>
                    <a:lstStyle/>
                    <a:p>
                      <a:pPr indent="0" lvl="0" marL="0" rtl="0" algn="r">
                        <a:spcBef>
                          <a:spcPts val="0"/>
                        </a:spcBef>
                        <a:spcAft>
                          <a:spcPts val="0"/>
                        </a:spcAft>
                        <a:buNone/>
                      </a:pPr>
                      <a:r>
                        <a:rPr lang="en"/>
                        <a:t>47</a:t>
                      </a:r>
                      <a:endParaRPr/>
                    </a:p>
                  </a:txBody>
                  <a:tcPr marT="91425" marB="91425" marR="91425" marL="91425"/>
                </a:tc>
                <a:tc>
                  <a:txBody>
                    <a:bodyPr/>
                    <a:lstStyle/>
                    <a:p>
                      <a:pPr indent="0" lvl="0" marL="0" rtl="0" algn="l">
                        <a:spcBef>
                          <a:spcPts val="0"/>
                        </a:spcBef>
                        <a:spcAft>
                          <a:spcPts val="0"/>
                        </a:spcAft>
                        <a:buNone/>
                      </a:pPr>
                      <a:r>
                        <a:rPr lang="en"/>
                        <a:t>d = Love</a:t>
                      </a:r>
                      <a:endParaRPr/>
                    </a:p>
                  </a:txBody>
                  <a:tcPr marT="91425" marB="91425" marR="91425" marL="9142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graphicFrame>
        <p:nvGraphicFramePr>
          <p:cNvPr id="333" name="Google Shape;333;p57"/>
          <p:cNvGraphicFramePr/>
          <p:nvPr/>
        </p:nvGraphicFramePr>
        <p:xfrm>
          <a:off x="952500" y="2095500"/>
          <a:ext cx="3000000" cy="3000000"/>
        </p:xfrm>
        <a:graphic>
          <a:graphicData uri="http://schemas.openxmlformats.org/drawingml/2006/table">
            <a:tbl>
              <a:tblPr>
                <a:noFill/>
                <a:tableStyleId>{FFF21D9E-71F7-471C-BEDB-F991403C67CB}</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en"/>
                        <a:t>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b</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c</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d</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r">
                        <a:spcBef>
                          <a:spcPts val="0"/>
                        </a:spcBef>
                        <a:spcAft>
                          <a:spcPts val="0"/>
                        </a:spcAft>
                        <a:buNone/>
                      </a:pPr>
                      <a:r>
                        <a:rPr lang="en"/>
                        <a:t>11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a = Bravery</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spcBef>
                          <a:spcPts val="0"/>
                        </a:spcBef>
                        <a:spcAft>
                          <a:spcPts val="0"/>
                        </a:spcAft>
                        <a:buNone/>
                      </a:pPr>
                      <a:r>
                        <a:rPr lang="en"/>
                        <a:t>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b = Cheerful</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r">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spcBef>
                          <a:spcPts val="0"/>
                        </a:spcBef>
                        <a:spcAft>
                          <a:spcPts val="0"/>
                        </a:spcAft>
                        <a:buNone/>
                      </a:pPr>
                      <a:r>
                        <a:rPr lang="en"/>
                        <a:t>10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c = Fearful</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r">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spcBef>
                          <a:spcPts val="0"/>
                        </a:spcBef>
                        <a:spcAft>
                          <a:spcPts val="0"/>
                        </a:spcAft>
                        <a:buNone/>
                      </a:pPr>
                      <a:r>
                        <a:rPr lang="en"/>
                        <a:t>12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d = Love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334" name="Google Shape;334;p57"/>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Results</a:t>
            </a:r>
            <a:endParaRPr/>
          </a:p>
        </p:txBody>
      </p:sp>
      <p:sp>
        <p:nvSpPr>
          <p:cNvPr id="335" name="Google Shape;335;p57"/>
          <p:cNvSpPr txBox="1"/>
          <p:nvPr>
            <p:ph idx="1" type="body"/>
          </p:nvPr>
        </p:nvSpPr>
        <p:spPr>
          <a:xfrm>
            <a:off x="311700" y="1130777"/>
            <a:ext cx="8520600" cy="38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Random Forest Classifier Confusion Matrix (Scikit-learn)</a:t>
            </a:r>
            <a:endParaRPr b="1"/>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58"/>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J48 Decision Tree(Weka)</a:t>
            </a:r>
            <a:endParaRPr/>
          </a:p>
        </p:txBody>
      </p:sp>
      <p:sp>
        <p:nvSpPr>
          <p:cNvPr id="341" name="Google Shape;341;p58"/>
          <p:cNvSpPr txBox="1"/>
          <p:nvPr>
            <p:ph idx="1" type="body"/>
          </p:nvPr>
        </p:nvSpPr>
        <p:spPr>
          <a:xfrm>
            <a:off x="311700" y="1280528"/>
            <a:ext cx="8520600" cy="379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42" name="Google Shape;342;p58"/>
          <p:cNvPicPr preferRelativeResize="0"/>
          <p:nvPr/>
        </p:nvPicPr>
        <p:blipFill>
          <a:blip r:embed="rId3">
            <a:alphaModFix/>
          </a:blip>
          <a:stretch>
            <a:fillRect/>
          </a:stretch>
        </p:blipFill>
        <p:spPr>
          <a:xfrm>
            <a:off x="1059225" y="-763650"/>
            <a:ext cx="9784474" cy="636760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graphicFrame>
        <p:nvGraphicFramePr>
          <p:cNvPr id="347" name="Google Shape;347;p59"/>
          <p:cNvGraphicFramePr/>
          <p:nvPr/>
        </p:nvGraphicFramePr>
        <p:xfrm>
          <a:off x="1968650" y="452850"/>
          <a:ext cx="3000000" cy="3000000"/>
        </p:xfrm>
        <a:graphic>
          <a:graphicData uri="http://schemas.openxmlformats.org/drawingml/2006/table">
            <a:tbl>
              <a:tblPr>
                <a:noFill/>
                <a:tableStyleId>{FFF21D9E-71F7-471C-BEDB-F991403C67CB}</a:tableStyleId>
              </a:tblPr>
              <a:tblGrid>
                <a:gridCol w="2603350"/>
                <a:gridCol w="2603350"/>
              </a:tblGrid>
              <a:tr h="653200">
                <a:tc>
                  <a:txBody>
                    <a:bodyPr/>
                    <a:lstStyle/>
                    <a:p>
                      <a:pPr indent="0" lvl="0" marL="0" rtl="0" algn="ctr">
                        <a:spcBef>
                          <a:spcPts val="0"/>
                        </a:spcBef>
                        <a:spcAft>
                          <a:spcPts val="0"/>
                        </a:spcAft>
                        <a:buNone/>
                      </a:pPr>
                      <a:r>
                        <a:rPr lang="en" sz="1800"/>
                        <a:t>Proof of Concept</a:t>
                      </a:r>
                      <a:endParaRPr sz="1800"/>
                    </a:p>
                  </a:txBody>
                  <a:tcPr marT="91425" marB="91425" marR="91425" marL="91425"/>
                </a:tc>
                <a:tc>
                  <a:txBody>
                    <a:bodyPr/>
                    <a:lstStyle/>
                    <a:p>
                      <a:pPr indent="0" lvl="0" marL="0" rtl="0" algn="ctr">
                        <a:spcBef>
                          <a:spcPts val="0"/>
                        </a:spcBef>
                        <a:spcAft>
                          <a:spcPts val="0"/>
                        </a:spcAft>
                        <a:buNone/>
                      </a:pPr>
                      <a:r>
                        <a:rPr lang="en" sz="1800"/>
                        <a:t>Thesis</a:t>
                      </a:r>
                      <a:endParaRPr sz="1800"/>
                    </a:p>
                  </a:txBody>
                  <a:tcPr marT="91425" marB="91425" marR="91425" marL="91425"/>
                </a:tc>
              </a:tr>
              <a:tr h="653200">
                <a:tc>
                  <a:txBody>
                    <a:bodyPr/>
                    <a:lstStyle/>
                    <a:p>
                      <a:pPr indent="0" lvl="0" marL="0" rtl="0" algn="ctr">
                        <a:spcBef>
                          <a:spcPts val="0"/>
                        </a:spcBef>
                        <a:spcAft>
                          <a:spcPts val="0"/>
                        </a:spcAft>
                        <a:buNone/>
                      </a:pPr>
                      <a:r>
                        <a:rPr lang="en" sz="1800"/>
                        <a:t>Weka</a:t>
                      </a:r>
                      <a:endParaRPr sz="1800"/>
                    </a:p>
                  </a:txBody>
                  <a:tcPr marT="91425" marB="91425" marR="91425" marL="91425"/>
                </a:tc>
                <a:tc>
                  <a:txBody>
                    <a:bodyPr/>
                    <a:lstStyle/>
                    <a:p>
                      <a:pPr indent="0" lvl="0" marL="0" rtl="0" algn="ctr">
                        <a:spcBef>
                          <a:spcPts val="0"/>
                        </a:spcBef>
                        <a:spcAft>
                          <a:spcPts val="0"/>
                        </a:spcAft>
                        <a:buNone/>
                      </a:pPr>
                      <a:r>
                        <a:rPr lang="en" sz="1800"/>
                        <a:t>Softmax Classification</a:t>
                      </a:r>
                      <a:endParaRPr sz="1800"/>
                    </a:p>
                  </a:txBody>
                  <a:tcPr marT="91425" marB="91425" marR="91425" marL="91425"/>
                </a:tc>
              </a:tr>
              <a:tr h="653200">
                <a:tc>
                  <a:txBody>
                    <a:bodyPr/>
                    <a:lstStyle/>
                    <a:p>
                      <a:pPr indent="0" lvl="0" marL="0" rtl="0" algn="ctr">
                        <a:spcBef>
                          <a:spcPts val="0"/>
                        </a:spcBef>
                        <a:spcAft>
                          <a:spcPts val="0"/>
                        </a:spcAft>
                        <a:buNone/>
                      </a:pPr>
                      <a:r>
                        <a:rPr lang="en" sz="1800"/>
                        <a:t>Scikit-learn</a:t>
                      </a:r>
                      <a:endParaRPr sz="1800"/>
                    </a:p>
                  </a:txBody>
                  <a:tcPr marT="91425" marB="91425" marR="91425" marL="91425"/>
                </a:tc>
                <a:tc>
                  <a:txBody>
                    <a:bodyPr/>
                    <a:lstStyle/>
                    <a:p>
                      <a:pPr indent="0" lvl="0" marL="0" rtl="0" algn="ctr">
                        <a:spcBef>
                          <a:spcPts val="0"/>
                        </a:spcBef>
                        <a:spcAft>
                          <a:spcPts val="0"/>
                        </a:spcAft>
                        <a:buNone/>
                      </a:pPr>
                      <a:r>
                        <a:rPr lang="en" sz="1800"/>
                        <a:t>Neural Network Model</a:t>
                      </a:r>
                      <a:endParaRPr sz="1800"/>
                    </a:p>
                  </a:txBody>
                  <a:tcPr marT="91425" marB="91425" marR="91425" marL="91425"/>
                </a:tc>
              </a:tr>
              <a:tr h="653200">
                <a:tc>
                  <a:txBody>
                    <a:bodyPr/>
                    <a:lstStyle/>
                    <a:p>
                      <a:pPr indent="0" lvl="0" marL="0" rtl="0" algn="ctr">
                        <a:spcBef>
                          <a:spcPts val="0"/>
                        </a:spcBef>
                        <a:spcAft>
                          <a:spcPts val="0"/>
                        </a:spcAft>
                        <a:buNone/>
                      </a:pPr>
                      <a:r>
                        <a:t/>
                      </a:r>
                      <a:endParaRPr sz="1800"/>
                    </a:p>
                  </a:txBody>
                  <a:tcPr marT="91425" marB="91425" marR="91425" marL="91425"/>
                </a:tc>
                <a:tc>
                  <a:txBody>
                    <a:bodyPr/>
                    <a:lstStyle/>
                    <a:p>
                      <a:pPr indent="0" lvl="0" marL="0" rtl="0" algn="ctr">
                        <a:spcBef>
                          <a:spcPts val="0"/>
                        </a:spcBef>
                        <a:spcAft>
                          <a:spcPts val="0"/>
                        </a:spcAft>
                        <a:buNone/>
                      </a:pPr>
                      <a:r>
                        <a:rPr lang="en" sz="1800"/>
                        <a:t>Xavier</a:t>
                      </a:r>
                      <a:endParaRPr sz="1800"/>
                    </a:p>
                  </a:txBody>
                  <a:tcPr marT="91425" marB="91425" marR="91425" marL="91425"/>
                </a:tc>
              </a:tr>
              <a:tr h="653200">
                <a:tc>
                  <a:txBody>
                    <a:bodyPr/>
                    <a:lstStyle/>
                    <a:p>
                      <a:pPr indent="0" lvl="0" marL="0" rtl="0" algn="ctr">
                        <a:spcBef>
                          <a:spcPts val="0"/>
                        </a:spcBef>
                        <a:spcAft>
                          <a:spcPts val="0"/>
                        </a:spcAft>
                        <a:buNone/>
                      </a:pPr>
                      <a:r>
                        <a:t/>
                      </a:r>
                      <a:endParaRPr sz="1800"/>
                    </a:p>
                  </a:txBody>
                  <a:tcPr marT="91425" marB="91425" marR="91425" marL="91425"/>
                </a:tc>
                <a:tc>
                  <a:txBody>
                    <a:bodyPr/>
                    <a:lstStyle/>
                    <a:p>
                      <a:pPr indent="0" lvl="0" marL="0" rtl="0" algn="ctr">
                        <a:spcBef>
                          <a:spcPts val="0"/>
                        </a:spcBef>
                        <a:spcAft>
                          <a:spcPts val="0"/>
                        </a:spcAft>
                        <a:buNone/>
                      </a:pPr>
                      <a:r>
                        <a:rPr lang="en" sz="1800"/>
                        <a:t>Deep Neural Network</a:t>
                      </a:r>
                      <a:endParaRPr sz="1800"/>
                    </a:p>
                  </a:txBody>
                  <a:tcPr marT="91425" marB="91425" marR="91425" marL="91425"/>
                </a:tc>
              </a:tr>
              <a:tr h="653200">
                <a:tc>
                  <a:txBody>
                    <a:bodyPr/>
                    <a:lstStyle/>
                    <a:p>
                      <a:pPr indent="0" lvl="0" marL="0" rtl="0" algn="ctr">
                        <a:spcBef>
                          <a:spcPts val="0"/>
                        </a:spcBef>
                        <a:spcAft>
                          <a:spcPts val="0"/>
                        </a:spcAft>
                        <a:buNone/>
                      </a:pPr>
                      <a:r>
                        <a:t/>
                      </a:r>
                      <a:endParaRPr sz="1800"/>
                    </a:p>
                  </a:txBody>
                  <a:tcPr marT="91425" marB="91425" marR="91425" marL="91425"/>
                </a:tc>
                <a:tc>
                  <a:txBody>
                    <a:bodyPr/>
                    <a:lstStyle/>
                    <a:p>
                      <a:pPr indent="0" lvl="0" marL="0" rtl="0" algn="ctr">
                        <a:spcBef>
                          <a:spcPts val="0"/>
                        </a:spcBef>
                        <a:spcAft>
                          <a:spcPts val="0"/>
                        </a:spcAft>
                        <a:buNone/>
                      </a:pPr>
                      <a:r>
                        <a:rPr lang="en" sz="1800"/>
                        <a:t>Dropout</a:t>
                      </a:r>
                      <a:endParaRPr sz="1800"/>
                    </a:p>
                  </a:txBody>
                  <a:tcPr marT="91425" marB="91425" marR="91425" marL="91425"/>
                </a:tc>
              </a:tr>
              <a:tr h="653200">
                <a:tc>
                  <a:txBody>
                    <a:bodyPr/>
                    <a:lstStyle/>
                    <a:p>
                      <a:pPr indent="0" lvl="0" marL="0" rtl="0" algn="ctr">
                        <a:spcBef>
                          <a:spcPts val="0"/>
                        </a:spcBef>
                        <a:spcAft>
                          <a:spcPts val="0"/>
                        </a:spcAft>
                        <a:buNone/>
                      </a:pPr>
                      <a:r>
                        <a:t/>
                      </a:r>
                      <a:endParaRPr sz="1800"/>
                    </a:p>
                  </a:txBody>
                  <a:tcPr marT="91425" marB="91425" marR="91425" marL="91425"/>
                </a:tc>
                <a:tc>
                  <a:txBody>
                    <a:bodyPr/>
                    <a:lstStyle/>
                    <a:p>
                      <a:pPr indent="0" lvl="0" marL="0" rtl="0" algn="ctr">
                        <a:spcBef>
                          <a:spcPts val="0"/>
                        </a:spcBef>
                        <a:spcAft>
                          <a:spcPts val="0"/>
                        </a:spcAft>
                        <a:buNone/>
                      </a:pPr>
                      <a:r>
                        <a:rPr lang="en" sz="1800"/>
                        <a:t>Adam Optimizer</a:t>
                      </a:r>
                      <a:endParaRPr sz="1800"/>
                    </a:p>
                  </a:txBody>
                  <a:tcPr marT="91425" marB="91425" marR="91425" marL="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51" name="Shape 351"/>
        <p:cNvGrpSpPr/>
        <p:nvPr/>
      </p:nvGrpSpPr>
      <p:grpSpPr>
        <a:xfrm>
          <a:off x="0" y="0"/>
          <a:ext cx="0" cy="0"/>
          <a:chOff x="0" y="0"/>
          <a:chExt cx="0" cy="0"/>
        </a:xfrm>
      </p:grpSpPr>
      <p:sp>
        <p:nvSpPr>
          <p:cNvPr id="352" name="Google Shape;352;p60"/>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 Classifier(Scikit-learn)</a:t>
            </a:r>
            <a:endParaRPr/>
          </a:p>
        </p:txBody>
      </p:sp>
      <p:sp>
        <p:nvSpPr>
          <p:cNvPr id="353" name="Google Shape;353;p60"/>
          <p:cNvSpPr txBox="1"/>
          <p:nvPr>
            <p:ph idx="1" type="body"/>
          </p:nvPr>
        </p:nvSpPr>
        <p:spPr>
          <a:xfrm>
            <a:off x="311700" y="1280528"/>
            <a:ext cx="8520600" cy="379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354" name="Google Shape;354;p60"/>
          <p:cNvGraphicFramePr/>
          <p:nvPr/>
        </p:nvGraphicFramePr>
        <p:xfrm>
          <a:off x="2307225" y="1648400"/>
          <a:ext cx="3000000" cy="3000000"/>
        </p:xfrm>
        <a:graphic>
          <a:graphicData uri="http://schemas.openxmlformats.org/drawingml/2006/table">
            <a:tbl>
              <a:tblPr>
                <a:noFill/>
                <a:tableStyleId>{FFF21D9E-71F7-471C-BEDB-F991403C67CB}</a:tableStyleId>
              </a:tblPr>
              <a:tblGrid>
                <a:gridCol w="3003875"/>
                <a:gridCol w="1258075"/>
              </a:tblGrid>
              <a:tr h="381000">
                <a:tc>
                  <a:txBody>
                    <a:bodyPr/>
                    <a:lstStyle/>
                    <a:p>
                      <a:pPr indent="0" lvl="0" marL="0" rtl="0" algn="l">
                        <a:spcBef>
                          <a:spcPts val="0"/>
                        </a:spcBef>
                        <a:spcAft>
                          <a:spcPts val="0"/>
                        </a:spcAft>
                        <a:buNone/>
                      </a:pPr>
                      <a:r>
                        <a:rPr lang="en"/>
                        <a:t>Instances</a:t>
                      </a:r>
                      <a:endParaRPr/>
                    </a:p>
                  </a:txBody>
                  <a:tcPr marT="91425" marB="91425" marR="91425" marL="91425"/>
                </a:tc>
                <a:tc>
                  <a:txBody>
                    <a:bodyPr/>
                    <a:lstStyle/>
                    <a:p>
                      <a:pPr indent="0" lvl="0" marL="0" rtl="0" algn="r">
                        <a:spcBef>
                          <a:spcPts val="0"/>
                        </a:spcBef>
                        <a:spcAft>
                          <a:spcPts val="0"/>
                        </a:spcAft>
                        <a:buNone/>
                      </a:pPr>
                      <a:r>
                        <a:rPr lang="en"/>
                        <a:t>200</a:t>
                      </a:r>
                      <a:endParaRPr/>
                    </a:p>
                  </a:txBody>
                  <a:tcPr marT="91425" marB="91425" marR="91425" marL="91425"/>
                </a:tc>
              </a:tr>
              <a:tr h="381000">
                <a:tc>
                  <a:txBody>
                    <a:bodyPr/>
                    <a:lstStyle/>
                    <a:p>
                      <a:pPr indent="0" lvl="0" marL="0" rtl="0" algn="l">
                        <a:spcBef>
                          <a:spcPts val="0"/>
                        </a:spcBef>
                        <a:spcAft>
                          <a:spcPts val="0"/>
                        </a:spcAft>
                        <a:buNone/>
                      </a:pPr>
                      <a:r>
                        <a:rPr lang="en"/>
                        <a:t>Features</a:t>
                      </a:r>
                      <a:endParaRPr/>
                    </a:p>
                  </a:txBody>
                  <a:tcPr marT="91425" marB="91425" marR="91425" marL="91425"/>
                </a:tc>
                <a:tc>
                  <a:txBody>
                    <a:bodyPr/>
                    <a:lstStyle/>
                    <a:p>
                      <a:pPr indent="0" lvl="0" marL="0" rtl="0" algn="r">
                        <a:spcBef>
                          <a:spcPts val="0"/>
                        </a:spcBef>
                        <a:spcAft>
                          <a:spcPts val="0"/>
                        </a:spcAft>
                        <a:buNone/>
                      </a:pPr>
                      <a:r>
                        <a:rPr lang="en"/>
                        <a:t>29</a:t>
                      </a:r>
                      <a:endParaRPr/>
                    </a:p>
                  </a:txBody>
                  <a:tcPr marT="91425" marB="91425" marR="91425" marL="91425"/>
                </a:tc>
              </a:tr>
              <a:tr h="381000">
                <a:tc>
                  <a:txBody>
                    <a:bodyPr/>
                    <a:lstStyle/>
                    <a:p>
                      <a:pPr indent="0" lvl="0" marL="0" rtl="0" algn="l">
                        <a:spcBef>
                          <a:spcPts val="0"/>
                        </a:spcBef>
                        <a:spcAft>
                          <a:spcPts val="0"/>
                        </a:spcAft>
                        <a:buNone/>
                      </a:pPr>
                      <a:r>
                        <a:rPr lang="en"/>
                        <a:t>Correctly Classified Instances </a:t>
                      </a:r>
                      <a:endParaRPr/>
                    </a:p>
                  </a:txBody>
                  <a:tcPr marT="91425" marB="91425" marR="91425" marL="91425"/>
                </a:tc>
                <a:tc>
                  <a:txBody>
                    <a:bodyPr/>
                    <a:lstStyle/>
                    <a:p>
                      <a:pPr indent="0" lvl="0" marL="0" rtl="0" algn="r">
                        <a:spcBef>
                          <a:spcPts val="0"/>
                        </a:spcBef>
                        <a:spcAft>
                          <a:spcPts val="0"/>
                        </a:spcAft>
                        <a:buNone/>
                      </a:pPr>
                      <a:r>
                        <a:rPr lang="en"/>
                        <a:t>195 (97.50%)</a:t>
                      </a:r>
                      <a:endParaRPr/>
                    </a:p>
                  </a:txBody>
                  <a:tcPr marT="91425" marB="91425" marR="91425" marL="91425"/>
                </a:tc>
              </a:tr>
              <a:tr h="381000">
                <a:tc>
                  <a:txBody>
                    <a:bodyPr/>
                    <a:lstStyle/>
                    <a:p>
                      <a:pPr indent="0" lvl="0" marL="0" rtl="0" algn="l">
                        <a:spcBef>
                          <a:spcPts val="0"/>
                        </a:spcBef>
                        <a:spcAft>
                          <a:spcPts val="0"/>
                        </a:spcAft>
                        <a:buNone/>
                      </a:pPr>
                      <a:r>
                        <a:rPr lang="en"/>
                        <a:t>Incorrectly Classified Instances  </a:t>
                      </a:r>
                      <a:endParaRPr/>
                    </a:p>
                  </a:txBody>
                  <a:tcPr marT="91425" marB="91425" marR="91425" marL="91425"/>
                </a:tc>
                <a:tc>
                  <a:txBody>
                    <a:bodyPr/>
                    <a:lstStyle/>
                    <a:p>
                      <a:pPr indent="0" lvl="0" marL="0" rtl="0" algn="r">
                        <a:spcBef>
                          <a:spcPts val="0"/>
                        </a:spcBef>
                        <a:spcAft>
                          <a:spcPts val="0"/>
                        </a:spcAft>
                        <a:buNone/>
                      </a:pPr>
                      <a:r>
                        <a:rPr lang="en"/>
                        <a:t>5 (2.50 %)</a:t>
                      </a:r>
                      <a:endParaRPr/>
                    </a:p>
                  </a:txBody>
                  <a:tcPr marT="91425" marB="91425" marR="91425" marL="91425"/>
                </a:tc>
              </a:tr>
              <a:tr h="381000">
                <a:tc>
                  <a:txBody>
                    <a:bodyPr/>
                    <a:lstStyle/>
                    <a:p>
                      <a:pPr indent="0" lvl="0" marL="0" rtl="0" algn="l">
                        <a:spcBef>
                          <a:spcPts val="0"/>
                        </a:spcBef>
                        <a:spcAft>
                          <a:spcPts val="0"/>
                        </a:spcAft>
                        <a:buNone/>
                      </a:pPr>
                      <a:r>
                        <a:rPr lang="en"/>
                        <a:t>Kappa statistic</a:t>
                      </a:r>
                      <a:endParaRPr/>
                    </a:p>
                  </a:txBody>
                  <a:tcPr marT="91425" marB="91425" marR="91425" marL="91425"/>
                </a:tc>
                <a:tc>
                  <a:txBody>
                    <a:bodyPr/>
                    <a:lstStyle/>
                    <a:p>
                      <a:pPr indent="0" lvl="0" marL="0" rtl="0" algn="r">
                        <a:spcBef>
                          <a:spcPts val="0"/>
                        </a:spcBef>
                        <a:spcAft>
                          <a:spcPts val="0"/>
                        </a:spcAft>
                        <a:buNone/>
                      </a:pPr>
                      <a:r>
                        <a:rPr lang="en"/>
                        <a:t>0.96</a:t>
                      </a:r>
                      <a:endParaRPr/>
                    </a:p>
                  </a:txBody>
                  <a:tcPr marT="91425" marB="91425" marR="91425" marL="91425"/>
                </a:tc>
              </a:tr>
              <a:tr h="381000">
                <a:tc>
                  <a:txBody>
                    <a:bodyPr/>
                    <a:lstStyle/>
                    <a:p>
                      <a:pPr indent="0" lvl="0" marL="0" rtl="0" algn="l">
                        <a:spcBef>
                          <a:spcPts val="0"/>
                        </a:spcBef>
                        <a:spcAft>
                          <a:spcPts val="0"/>
                        </a:spcAft>
                        <a:buNone/>
                      </a:pPr>
                      <a:r>
                        <a:rPr lang="en"/>
                        <a:t>Mean absolute error                      </a:t>
                      </a:r>
                      <a:endParaRPr/>
                    </a:p>
                  </a:txBody>
                  <a:tcPr marT="91425" marB="91425" marR="91425" marL="91425"/>
                </a:tc>
                <a:tc>
                  <a:txBody>
                    <a:bodyPr/>
                    <a:lstStyle/>
                    <a:p>
                      <a:pPr indent="0" lvl="0" marL="0" rtl="0" algn="r">
                        <a:spcBef>
                          <a:spcPts val="0"/>
                        </a:spcBef>
                        <a:spcAft>
                          <a:spcPts val="0"/>
                        </a:spcAft>
                        <a:buNone/>
                      </a:pPr>
                      <a:r>
                        <a:rPr lang="en"/>
                        <a:t>0.02</a:t>
                      </a:r>
                      <a:endParaRPr/>
                    </a:p>
                  </a:txBody>
                  <a:tcPr marT="91425" marB="91425" marR="91425" marL="91425"/>
                </a:tc>
              </a:tr>
              <a:tr h="381000">
                <a:tc>
                  <a:txBody>
                    <a:bodyPr/>
                    <a:lstStyle/>
                    <a:p>
                      <a:pPr indent="0" lvl="0" marL="0" rtl="0" algn="l">
                        <a:spcBef>
                          <a:spcPts val="0"/>
                        </a:spcBef>
                        <a:spcAft>
                          <a:spcPts val="0"/>
                        </a:spcAft>
                        <a:buNone/>
                      </a:pPr>
                      <a:r>
                        <a:rPr lang="en"/>
                        <a:t>Mean square error</a:t>
                      </a:r>
                      <a:endParaRPr/>
                    </a:p>
                  </a:txBody>
                  <a:tcPr marT="91425" marB="91425" marR="91425" marL="91425"/>
                </a:tc>
                <a:tc>
                  <a:txBody>
                    <a:bodyPr/>
                    <a:lstStyle/>
                    <a:p>
                      <a:pPr indent="0" lvl="0" marL="0" rtl="0" algn="r">
                        <a:spcBef>
                          <a:spcPts val="0"/>
                        </a:spcBef>
                        <a:spcAft>
                          <a:spcPts val="0"/>
                        </a:spcAft>
                        <a:buNone/>
                      </a:pPr>
                      <a:r>
                        <a:rPr lang="en"/>
                        <a:t>0.02</a:t>
                      </a:r>
                      <a:endParaRPr/>
                    </a:p>
                  </a:txBody>
                  <a:tcPr marT="91425" marB="91425" marR="91425" marL="91425"/>
                </a:tc>
              </a:tr>
              <a:tr h="381000">
                <a:tc>
                  <a:txBody>
                    <a:bodyPr/>
                    <a:lstStyle/>
                    <a:p>
                      <a:pPr indent="0" lvl="0" marL="0" rtl="0" algn="l">
                        <a:spcBef>
                          <a:spcPts val="0"/>
                        </a:spcBef>
                        <a:spcAft>
                          <a:spcPts val="0"/>
                        </a:spcAft>
                        <a:buNone/>
                      </a:pPr>
                      <a:r>
                        <a:rPr lang="en"/>
                        <a:t>Root mean squared error                  </a:t>
                      </a:r>
                      <a:endParaRPr/>
                    </a:p>
                  </a:txBody>
                  <a:tcPr marT="91425" marB="91425" marR="91425" marL="91425"/>
                </a:tc>
                <a:tc>
                  <a:txBody>
                    <a:bodyPr/>
                    <a:lstStyle/>
                    <a:p>
                      <a:pPr indent="0" lvl="0" marL="0" rtl="0" algn="r">
                        <a:spcBef>
                          <a:spcPts val="0"/>
                        </a:spcBef>
                        <a:spcAft>
                          <a:spcPts val="0"/>
                        </a:spcAft>
                        <a:buNone/>
                      </a:pPr>
                      <a:r>
                        <a:rPr lang="en"/>
                        <a:t>0.15</a:t>
                      </a:r>
                      <a:endParaRPr/>
                    </a:p>
                  </a:txBody>
                  <a:tcPr marT="91425" marB="91425" marR="91425" marL="91425"/>
                </a:tc>
              </a:tr>
            </a:tbl>
          </a:graphicData>
        </a:graphic>
      </p:graphicFrame>
      <p:graphicFrame>
        <p:nvGraphicFramePr>
          <p:cNvPr id="355" name="Google Shape;355;p60"/>
          <p:cNvGraphicFramePr/>
          <p:nvPr/>
        </p:nvGraphicFramePr>
        <p:xfrm>
          <a:off x="-4261950" y="2575800"/>
          <a:ext cx="3000000" cy="3000000"/>
        </p:xfrm>
        <a:graphic>
          <a:graphicData uri="http://schemas.openxmlformats.org/drawingml/2006/table">
            <a:tbl>
              <a:tblPr>
                <a:noFill/>
                <a:tableStyleId>{FFF21D9E-71F7-471C-BEDB-F991403C67CB}</a:tableStyleId>
              </a:tblPr>
              <a:tblGrid>
                <a:gridCol w="3003875"/>
                <a:gridCol w="1258075"/>
              </a:tblGrid>
              <a:tr h="381000">
                <a:tc>
                  <a:txBody>
                    <a:bodyPr/>
                    <a:lstStyle/>
                    <a:p>
                      <a:pPr indent="0" lvl="0" marL="0" rtl="0" algn="l">
                        <a:spcBef>
                          <a:spcPts val="0"/>
                        </a:spcBef>
                        <a:spcAft>
                          <a:spcPts val="0"/>
                        </a:spcAft>
                        <a:buNone/>
                      </a:pPr>
                      <a:r>
                        <a:rPr lang="en"/>
                        <a:t>Instances</a:t>
                      </a:r>
                      <a:endParaRPr/>
                    </a:p>
                  </a:txBody>
                  <a:tcPr marT="91425" marB="91425" marR="91425" marL="91425"/>
                </a:tc>
                <a:tc>
                  <a:txBody>
                    <a:bodyPr/>
                    <a:lstStyle/>
                    <a:p>
                      <a:pPr indent="0" lvl="0" marL="0" rtl="0" algn="r">
                        <a:spcBef>
                          <a:spcPts val="0"/>
                        </a:spcBef>
                        <a:spcAft>
                          <a:spcPts val="0"/>
                        </a:spcAft>
                        <a:buNone/>
                      </a:pPr>
                      <a:r>
                        <a:rPr lang="en"/>
                        <a:t>200</a:t>
                      </a:r>
                      <a:endParaRPr/>
                    </a:p>
                  </a:txBody>
                  <a:tcPr marT="91425" marB="91425" marR="91425" marL="91425"/>
                </a:tc>
              </a:tr>
              <a:tr h="381000">
                <a:tc>
                  <a:txBody>
                    <a:bodyPr/>
                    <a:lstStyle/>
                    <a:p>
                      <a:pPr indent="0" lvl="0" marL="0" rtl="0" algn="l">
                        <a:spcBef>
                          <a:spcPts val="0"/>
                        </a:spcBef>
                        <a:spcAft>
                          <a:spcPts val="0"/>
                        </a:spcAft>
                        <a:buNone/>
                      </a:pPr>
                      <a:r>
                        <a:rPr lang="en"/>
                        <a:t>Features</a:t>
                      </a:r>
                      <a:endParaRPr/>
                    </a:p>
                  </a:txBody>
                  <a:tcPr marT="91425" marB="91425" marR="91425" marL="91425"/>
                </a:tc>
                <a:tc>
                  <a:txBody>
                    <a:bodyPr/>
                    <a:lstStyle/>
                    <a:p>
                      <a:pPr indent="0" lvl="0" marL="0" rtl="0" algn="r">
                        <a:spcBef>
                          <a:spcPts val="0"/>
                        </a:spcBef>
                        <a:spcAft>
                          <a:spcPts val="0"/>
                        </a:spcAft>
                        <a:buNone/>
                      </a:pPr>
                      <a:r>
                        <a:rPr lang="en"/>
                        <a:t>29</a:t>
                      </a:r>
                      <a:endParaRPr/>
                    </a:p>
                  </a:txBody>
                  <a:tcPr marT="91425" marB="91425" marR="91425" marL="91425"/>
                </a:tc>
              </a:tr>
              <a:tr h="381000">
                <a:tc>
                  <a:txBody>
                    <a:bodyPr/>
                    <a:lstStyle/>
                    <a:p>
                      <a:pPr indent="0" lvl="0" marL="0" rtl="0" algn="l">
                        <a:spcBef>
                          <a:spcPts val="0"/>
                        </a:spcBef>
                        <a:spcAft>
                          <a:spcPts val="0"/>
                        </a:spcAft>
                        <a:buNone/>
                      </a:pPr>
                      <a:r>
                        <a:rPr lang="en"/>
                        <a:t>Correctly Classified Instances </a:t>
                      </a:r>
                      <a:endParaRPr/>
                    </a:p>
                  </a:txBody>
                  <a:tcPr marT="91425" marB="91425" marR="91425" marL="91425"/>
                </a:tc>
                <a:tc>
                  <a:txBody>
                    <a:bodyPr/>
                    <a:lstStyle/>
                    <a:p>
                      <a:pPr indent="0" lvl="0" marL="0" rtl="0" algn="r">
                        <a:spcBef>
                          <a:spcPts val="0"/>
                        </a:spcBef>
                        <a:spcAft>
                          <a:spcPts val="0"/>
                        </a:spcAft>
                        <a:buNone/>
                      </a:pPr>
                      <a:r>
                        <a:rPr lang="en"/>
                        <a:t>195 (97.50%)</a:t>
                      </a:r>
                      <a:endParaRPr/>
                    </a:p>
                  </a:txBody>
                  <a:tcPr marT="91425" marB="91425" marR="91425" marL="91425"/>
                </a:tc>
              </a:tr>
              <a:tr h="381000">
                <a:tc>
                  <a:txBody>
                    <a:bodyPr/>
                    <a:lstStyle/>
                    <a:p>
                      <a:pPr indent="0" lvl="0" marL="0" rtl="0" algn="l">
                        <a:spcBef>
                          <a:spcPts val="0"/>
                        </a:spcBef>
                        <a:spcAft>
                          <a:spcPts val="0"/>
                        </a:spcAft>
                        <a:buNone/>
                      </a:pPr>
                      <a:r>
                        <a:rPr lang="en"/>
                        <a:t>Incorrectly Classified Instances  </a:t>
                      </a:r>
                      <a:endParaRPr/>
                    </a:p>
                  </a:txBody>
                  <a:tcPr marT="91425" marB="91425" marR="91425" marL="91425"/>
                </a:tc>
                <a:tc>
                  <a:txBody>
                    <a:bodyPr/>
                    <a:lstStyle/>
                    <a:p>
                      <a:pPr indent="0" lvl="0" marL="0" rtl="0" algn="r">
                        <a:spcBef>
                          <a:spcPts val="0"/>
                        </a:spcBef>
                        <a:spcAft>
                          <a:spcPts val="0"/>
                        </a:spcAft>
                        <a:buNone/>
                      </a:pPr>
                      <a:r>
                        <a:rPr lang="en"/>
                        <a:t>5 (2.50 %)</a:t>
                      </a:r>
                      <a:endParaRPr/>
                    </a:p>
                  </a:txBody>
                  <a:tcPr marT="91425" marB="91425" marR="91425" marL="91425"/>
                </a:tc>
              </a:tr>
              <a:tr h="381000">
                <a:tc>
                  <a:txBody>
                    <a:bodyPr/>
                    <a:lstStyle/>
                    <a:p>
                      <a:pPr indent="0" lvl="0" marL="0" rtl="0" algn="l">
                        <a:spcBef>
                          <a:spcPts val="0"/>
                        </a:spcBef>
                        <a:spcAft>
                          <a:spcPts val="0"/>
                        </a:spcAft>
                        <a:buNone/>
                      </a:pPr>
                      <a:r>
                        <a:rPr lang="en"/>
                        <a:t>Kappa statistic</a:t>
                      </a:r>
                      <a:endParaRPr/>
                    </a:p>
                  </a:txBody>
                  <a:tcPr marT="91425" marB="91425" marR="91425" marL="91425"/>
                </a:tc>
                <a:tc>
                  <a:txBody>
                    <a:bodyPr/>
                    <a:lstStyle/>
                    <a:p>
                      <a:pPr indent="0" lvl="0" marL="0" rtl="0" algn="r">
                        <a:spcBef>
                          <a:spcPts val="0"/>
                        </a:spcBef>
                        <a:spcAft>
                          <a:spcPts val="0"/>
                        </a:spcAft>
                        <a:buNone/>
                      </a:pPr>
                      <a:r>
                        <a:rPr lang="en"/>
                        <a:t>0.96</a:t>
                      </a:r>
                      <a:endParaRPr/>
                    </a:p>
                  </a:txBody>
                  <a:tcPr marT="91425" marB="91425" marR="91425" marL="91425"/>
                </a:tc>
              </a:tr>
              <a:tr h="381000">
                <a:tc>
                  <a:txBody>
                    <a:bodyPr/>
                    <a:lstStyle/>
                    <a:p>
                      <a:pPr indent="0" lvl="0" marL="0" rtl="0" algn="l">
                        <a:spcBef>
                          <a:spcPts val="0"/>
                        </a:spcBef>
                        <a:spcAft>
                          <a:spcPts val="0"/>
                        </a:spcAft>
                        <a:buNone/>
                      </a:pPr>
                      <a:r>
                        <a:rPr lang="en"/>
                        <a:t>Mean absolute error                      </a:t>
                      </a:r>
                      <a:endParaRPr/>
                    </a:p>
                  </a:txBody>
                  <a:tcPr marT="91425" marB="91425" marR="91425" marL="91425"/>
                </a:tc>
                <a:tc>
                  <a:txBody>
                    <a:bodyPr/>
                    <a:lstStyle/>
                    <a:p>
                      <a:pPr indent="0" lvl="0" marL="0" rtl="0" algn="r">
                        <a:spcBef>
                          <a:spcPts val="0"/>
                        </a:spcBef>
                        <a:spcAft>
                          <a:spcPts val="0"/>
                        </a:spcAft>
                        <a:buNone/>
                      </a:pPr>
                      <a:r>
                        <a:rPr lang="en"/>
                        <a:t>0.02</a:t>
                      </a:r>
                      <a:endParaRPr/>
                    </a:p>
                  </a:txBody>
                  <a:tcPr marT="91425" marB="91425" marR="91425" marL="91425"/>
                </a:tc>
              </a:tr>
              <a:tr h="381000">
                <a:tc>
                  <a:txBody>
                    <a:bodyPr/>
                    <a:lstStyle/>
                    <a:p>
                      <a:pPr indent="0" lvl="0" marL="0" rtl="0" algn="l">
                        <a:spcBef>
                          <a:spcPts val="0"/>
                        </a:spcBef>
                        <a:spcAft>
                          <a:spcPts val="0"/>
                        </a:spcAft>
                        <a:buNone/>
                      </a:pPr>
                      <a:r>
                        <a:rPr lang="en"/>
                        <a:t>Mean square error</a:t>
                      </a:r>
                      <a:endParaRPr/>
                    </a:p>
                  </a:txBody>
                  <a:tcPr marT="91425" marB="91425" marR="91425" marL="91425"/>
                </a:tc>
                <a:tc>
                  <a:txBody>
                    <a:bodyPr/>
                    <a:lstStyle/>
                    <a:p>
                      <a:pPr indent="0" lvl="0" marL="0" rtl="0" algn="r">
                        <a:spcBef>
                          <a:spcPts val="0"/>
                        </a:spcBef>
                        <a:spcAft>
                          <a:spcPts val="0"/>
                        </a:spcAft>
                        <a:buNone/>
                      </a:pPr>
                      <a:r>
                        <a:rPr lang="en"/>
                        <a:t>0.02</a:t>
                      </a:r>
                      <a:endParaRPr/>
                    </a:p>
                  </a:txBody>
                  <a:tcPr marT="91425" marB="91425" marR="91425" marL="91425"/>
                </a:tc>
              </a:tr>
              <a:tr h="381000">
                <a:tc>
                  <a:txBody>
                    <a:bodyPr/>
                    <a:lstStyle/>
                    <a:p>
                      <a:pPr indent="0" lvl="0" marL="0" rtl="0" algn="l">
                        <a:spcBef>
                          <a:spcPts val="0"/>
                        </a:spcBef>
                        <a:spcAft>
                          <a:spcPts val="0"/>
                        </a:spcAft>
                        <a:buNone/>
                      </a:pPr>
                      <a:r>
                        <a:rPr lang="en"/>
                        <a:t>Root mean squared error                  </a:t>
                      </a:r>
                      <a:endParaRPr/>
                    </a:p>
                  </a:txBody>
                  <a:tcPr marT="91425" marB="91425" marR="91425" marL="91425"/>
                </a:tc>
                <a:tc>
                  <a:txBody>
                    <a:bodyPr/>
                    <a:lstStyle/>
                    <a:p>
                      <a:pPr indent="0" lvl="0" marL="0" rtl="0" algn="r">
                        <a:spcBef>
                          <a:spcPts val="0"/>
                        </a:spcBef>
                        <a:spcAft>
                          <a:spcPts val="0"/>
                        </a:spcAft>
                        <a:buNone/>
                      </a:pPr>
                      <a:r>
                        <a:rPr lang="en"/>
                        <a:t>0.15</a:t>
                      </a:r>
                      <a:endParaRPr/>
                    </a:p>
                  </a:txBody>
                  <a:tcPr marT="91425" marB="91425" marR="91425" marL="91425"/>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59" name="Shape 359"/>
        <p:cNvGrpSpPr/>
        <p:nvPr/>
      </p:nvGrpSpPr>
      <p:grpSpPr>
        <a:xfrm>
          <a:off x="0" y="0"/>
          <a:ext cx="0" cy="0"/>
          <a:chOff x="0" y="0"/>
          <a:chExt cx="0" cy="0"/>
        </a:xfrm>
      </p:grpSpPr>
      <p:sp>
        <p:nvSpPr>
          <p:cNvPr id="360" name="Google Shape;360;p61"/>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Classifier(Scikit-learn)</a:t>
            </a:r>
            <a:endParaRPr/>
          </a:p>
        </p:txBody>
      </p:sp>
      <p:sp>
        <p:nvSpPr>
          <p:cNvPr id="361" name="Google Shape;361;p61"/>
          <p:cNvSpPr txBox="1"/>
          <p:nvPr>
            <p:ph idx="1" type="body"/>
          </p:nvPr>
        </p:nvSpPr>
        <p:spPr>
          <a:xfrm>
            <a:off x="311700" y="1280528"/>
            <a:ext cx="8520600" cy="379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362" name="Google Shape;362;p61"/>
          <p:cNvGraphicFramePr/>
          <p:nvPr/>
        </p:nvGraphicFramePr>
        <p:xfrm>
          <a:off x="1749375" y="1722725"/>
          <a:ext cx="3000000" cy="3000000"/>
        </p:xfrm>
        <a:graphic>
          <a:graphicData uri="http://schemas.openxmlformats.org/drawingml/2006/table">
            <a:tbl>
              <a:tblPr>
                <a:noFill/>
                <a:tableStyleId>{FFF21D9E-71F7-471C-BEDB-F991403C67CB}</a:tableStyleId>
              </a:tblPr>
              <a:tblGrid>
                <a:gridCol w="2658950"/>
                <a:gridCol w="1477800"/>
              </a:tblGrid>
              <a:tr h="381000">
                <a:tc>
                  <a:txBody>
                    <a:bodyPr/>
                    <a:lstStyle/>
                    <a:p>
                      <a:pPr indent="0" lvl="0" marL="0" rtl="0" algn="l">
                        <a:spcBef>
                          <a:spcPts val="0"/>
                        </a:spcBef>
                        <a:spcAft>
                          <a:spcPts val="0"/>
                        </a:spcAft>
                        <a:buNone/>
                      </a:pPr>
                      <a:r>
                        <a:rPr lang="en"/>
                        <a:t>Instances</a:t>
                      </a:r>
                      <a:endParaRPr/>
                    </a:p>
                  </a:txBody>
                  <a:tcPr marT="91425" marB="91425" marR="91425" marL="91425"/>
                </a:tc>
                <a:tc>
                  <a:txBody>
                    <a:bodyPr/>
                    <a:lstStyle/>
                    <a:p>
                      <a:pPr indent="0" lvl="0" marL="0" rtl="0" algn="r">
                        <a:spcBef>
                          <a:spcPts val="0"/>
                        </a:spcBef>
                        <a:spcAft>
                          <a:spcPts val="0"/>
                        </a:spcAft>
                        <a:buNone/>
                      </a:pPr>
                      <a:r>
                        <a:rPr lang="en"/>
                        <a:t>200</a:t>
                      </a:r>
                      <a:endParaRPr/>
                    </a:p>
                  </a:txBody>
                  <a:tcPr marT="91425" marB="91425" marR="91425" marL="91425"/>
                </a:tc>
              </a:tr>
              <a:tr h="381000">
                <a:tc>
                  <a:txBody>
                    <a:bodyPr/>
                    <a:lstStyle/>
                    <a:p>
                      <a:pPr indent="0" lvl="0" marL="0" rtl="0" algn="l">
                        <a:spcBef>
                          <a:spcPts val="0"/>
                        </a:spcBef>
                        <a:spcAft>
                          <a:spcPts val="0"/>
                        </a:spcAft>
                        <a:buNone/>
                      </a:pPr>
                      <a:r>
                        <a:rPr lang="en"/>
                        <a:t>Features</a:t>
                      </a:r>
                      <a:endParaRPr/>
                    </a:p>
                  </a:txBody>
                  <a:tcPr marT="91425" marB="91425" marR="91425" marL="91425"/>
                </a:tc>
                <a:tc>
                  <a:txBody>
                    <a:bodyPr/>
                    <a:lstStyle/>
                    <a:p>
                      <a:pPr indent="0" lvl="0" marL="0" rtl="0" algn="r">
                        <a:spcBef>
                          <a:spcPts val="0"/>
                        </a:spcBef>
                        <a:spcAft>
                          <a:spcPts val="0"/>
                        </a:spcAft>
                        <a:buNone/>
                      </a:pPr>
                      <a:r>
                        <a:rPr lang="en"/>
                        <a:t>29</a:t>
                      </a:r>
                      <a:endParaRPr/>
                    </a:p>
                  </a:txBody>
                  <a:tcPr marT="91425" marB="91425" marR="91425" marL="91425"/>
                </a:tc>
              </a:tr>
              <a:tr h="381000">
                <a:tc>
                  <a:txBody>
                    <a:bodyPr/>
                    <a:lstStyle/>
                    <a:p>
                      <a:pPr indent="0" lvl="0" marL="0" rtl="0" algn="l">
                        <a:spcBef>
                          <a:spcPts val="0"/>
                        </a:spcBef>
                        <a:spcAft>
                          <a:spcPts val="0"/>
                        </a:spcAft>
                        <a:buNone/>
                      </a:pPr>
                      <a:r>
                        <a:rPr lang="en"/>
                        <a:t>Correctly Classified Instances </a:t>
                      </a:r>
                      <a:endParaRPr/>
                    </a:p>
                  </a:txBody>
                  <a:tcPr marT="91425" marB="91425" marR="91425" marL="91425"/>
                </a:tc>
                <a:tc>
                  <a:txBody>
                    <a:bodyPr/>
                    <a:lstStyle/>
                    <a:p>
                      <a:pPr indent="0" lvl="0" marL="0" rtl="0" algn="r">
                        <a:spcBef>
                          <a:spcPts val="0"/>
                        </a:spcBef>
                        <a:spcAft>
                          <a:spcPts val="0"/>
                        </a:spcAft>
                        <a:buNone/>
                      </a:pPr>
                      <a:r>
                        <a:rPr lang="en"/>
                        <a:t>195 (97.50%)</a:t>
                      </a:r>
                      <a:endParaRPr/>
                    </a:p>
                  </a:txBody>
                  <a:tcPr marT="91425" marB="91425" marR="91425" marL="91425"/>
                </a:tc>
              </a:tr>
              <a:tr h="381000">
                <a:tc>
                  <a:txBody>
                    <a:bodyPr/>
                    <a:lstStyle/>
                    <a:p>
                      <a:pPr indent="0" lvl="0" marL="0" rtl="0" algn="l">
                        <a:spcBef>
                          <a:spcPts val="0"/>
                        </a:spcBef>
                        <a:spcAft>
                          <a:spcPts val="0"/>
                        </a:spcAft>
                        <a:buNone/>
                      </a:pPr>
                      <a:r>
                        <a:rPr lang="en"/>
                        <a:t>Incorrectly Classified Instances  </a:t>
                      </a:r>
                      <a:endParaRPr/>
                    </a:p>
                  </a:txBody>
                  <a:tcPr marT="91425" marB="91425" marR="91425" marL="91425"/>
                </a:tc>
                <a:tc>
                  <a:txBody>
                    <a:bodyPr/>
                    <a:lstStyle/>
                    <a:p>
                      <a:pPr indent="0" lvl="0" marL="0" rtl="0" algn="r">
                        <a:spcBef>
                          <a:spcPts val="0"/>
                        </a:spcBef>
                        <a:spcAft>
                          <a:spcPts val="0"/>
                        </a:spcAft>
                        <a:buNone/>
                      </a:pPr>
                      <a:r>
                        <a:rPr lang="en"/>
                        <a:t>5 (2.50 %)</a:t>
                      </a:r>
                      <a:endParaRPr/>
                    </a:p>
                  </a:txBody>
                  <a:tcPr marT="91425" marB="91425" marR="91425" marL="91425"/>
                </a:tc>
              </a:tr>
              <a:tr h="381000">
                <a:tc>
                  <a:txBody>
                    <a:bodyPr/>
                    <a:lstStyle/>
                    <a:p>
                      <a:pPr indent="0" lvl="0" marL="0" rtl="0" algn="l">
                        <a:spcBef>
                          <a:spcPts val="0"/>
                        </a:spcBef>
                        <a:spcAft>
                          <a:spcPts val="0"/>
                        </a:spcAft>
                        <a:buNone/>
                      </a:pPr>
                      <a:r>
                        <a:rPr lang="en"/>
                        <a:t>Kappa statistic</a:t>
                      </a:r>
                      <a:endParaRPr/>
                    </a:p>
                  </a:txBody>
                  <a:tcPr marT="91425" marB="91425" marR="91425" marL="91425"/>
                </a:tc>
                <a:tc>
                  <a:txBody>
                    <a:bodyPr/>
                    <a:lstStyle/>
                    <a:p>
                      <a:pPr indent="0" lvl="0" marL="0" rtl="0" algn="r">
                        <a:spcBef>
                          <a:spcPts val="0"/>
                        </a:spcBef>
                        <a:spcAft>
                          <a:spcPts val="0"/>
                        </a:spcAft>
                        <a:buNone/>
                      </a:pPr>
                      <a:r>
                        <a:rPr lang="en"/>
                        <a:t>0.96</a:t>
                      </a:r>
                      <a:endParaRPr/>
                    </a:p>
                  </a:txBody>
                  <a:tcPr marT="91425" marB="91425" marR="91425" marL="91425"/>
                </a:tc>
              </a:tr>
              <a:tr h="381000">
                <a:tc>
                  <a:txBody>
                    <a:bodyPr/>
                    <a:lstStyle/>
                    <a:p>
                      <a:pPr indent="0" lvl="0" marL="0" rtl="0" algn="l">
                        <a:spcBef>
                          <a:spcPts val="0"/>
                        </a:spcBef>
                        <a:spcAft>
                          <a:spcPts val="0"/>
                        </a:spcAft>
                        <a:buNone/>
                      </a:pPr>
                      <a:r>
                        <a:rPr lang="en"/>
                        <a:t>Mean absolute error                      </a:t>
                      </a:r>
                      <a:endParaRPr/>
                    </a:p>
                  </a:txBody>
                  <a:tcPr marT="91425" marB="91425" marR="91425" marL="91425"/>
                </a:tc>
                <a:tc>
                  <a:txBody>
                    <a:bodyPr/>
                    <a:lstStyle/>
                    <a:p>
                      <a:pPr indent="0" lvl="0" marL="0" rtl="0" algn="r">
                        <a:spcBef>
                          <a:spcPts val="0"/>
                        </a:spcBef>
                        <a:spcAft>
                          <a:spcPts val="0"/>
                        </a:spcAft>
                        <a:buNone/>
                      </a:pPr>
                      <a:r>
                        <a:rPr lang="en"/>
                        <a:t>0.02</a:t>
                      </a:r>
                      <a:endParaRPr/>
                    </a:p>
                  </a:txBody>
                  <a:tcPr marT="91425" marB="91425" marR="91425" marL="91425"/>
                </a:tc>
              </a:tr>
              <a:tr h="381000">
                <a:tc>
                  <a:txBody>
                    <a:bodyPr/>
                    <a:lstStyle/>
                    <a:p>
                      <a:pPr indent="0" lvl="0" marL="0" rtl="0" algn="l">
                        <a:spcBef>
                          <a:spcPts val="0"/>
                        </a:spcBef>
                        <a:spcAft>
                          <a:spcPts val="0"/>
                        </a:spcAft>
                        <a:buNone/>
                      </a:pPr>
                      <a:r>
                        <a:rPr lang="en"/>
                        <a:t>Mean square error</a:t>
                      </a:r>
                      <a:endParaRPr/>
                    </a:p>
                  </a:txBody>
                  <a:tcPr marT="91425" marB="91425" marR="91425" marL="91425"/>
                </a:tc>
                <a:tc>
                  <a:txBody>
                    <a:bodyPr/>
                    <a:lstStyle/>
                    <a:p>
                      <a:pPr indent="0" lvl="0" marL="0" rtl="0" algn="r">
                        <a:spcBef>
                          <a:spcPts val="0"/>
                        </a:spcBef>
                        <a:spcAft>
                          <a:spcPts val="0"/>
                        </a:spcAft>
                        <a:buNone/>
                      </a:pPr>
                      <a:r>
                        <a:rPr lang="en"/>
                        <a:t>0.02</a:t>
                      </a:r>
                      <a:endParaRPr/>
                    </a:p>
                  </a:txBody>
                  <a:tcPr marT="91425" marB="91425" marR="91425" marL="91425"/>
                </a:tc>
              </a:tr>
              <a:tr h="381000">
                <a:tc>
                  <a:txBody>
                    <a:bodyPr/>
                    <a:lstStyle/>
                    <a:p>
                      <a:pPr indent="0" lvl="0" marL="0" rtl="0" algn="l">
                        <a:spcBef>
                          <a:spcPts val="0"/>
                        </a:spcBef>
                        <a:spcAft>
                          <a:spcPts val="0"/>
                        </a:spcAft>
                        <a:buNone/>
                      </a:pPr>
                      <a:r>
                        <a:rPr lang="en"/>
                        <a:t>Root mean squared error                  </a:t>
                      </a:r>
                      <a:endParaRPr/>
                    </a:p>
                  </a:txBody>
                  <a:tcPr marT="91425" marB="91425" marR="91425" marL="91425"/>
                </a:tc>
                <a:tc>
                  <a:txBody>
                    <a:bodyPr/>
                    <a:lstStyle/>
                    <a:p>
                      <a:pPr indent="0" lvl="0" marL="0" rtl="0" algn="r">
                        <a:spcBef>
                          <a:spcPts val="0"/>
                        </a:spcBef>
                        <a:spcAft>
                          <a:spcPts val="0"/>
                        </a:spcAft>
                        <a:buNone/>
                      </a:pPr>
                      <a:r>
                        <a:rPr lang="en"/>
                        <a:t>0.15</a:t>
                      </a:r>
                      <a:endParaRPr/>
                    </a:p>
                  </a:txBody>
                  <a:tcPr marT="91425" marB="91425" marR="91425" marL="91425"/>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62"/>
          <p:cNvSpPr txBox="1"/>
          <p:nvPr>
            <p:ph type="title"/>
          </p:nvPr>
        </p:nvSpPr>
        <p:spPr>
          <a:xfrm>
            <a:off x="311700" y="2539333"/>
            <a:ext cx="8520600" cy="63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End of Presentation</a:t>
            </a:r>
            <a:endParaRPr>
              <a:latin typeface="Proxima Nova"/>
              <a:ea typeface="Proxima Nova"/>
              <a:cs typeface="Proxima Nova"/>
              <a:sym typeface="Proxima Nov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63"/>
          <p:cNvSpPr txBox="1"/>
          <p:nvPr>
            <p:ph type="title"/>
          </p:nvPr>
        </p:nvSpPr>
        <p:spPr>
          <a:xfrm>
            <a:off x="311700" y="2539333"/>
            <a:ext cx="8520600" cy="63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Question &amp; Answer</a:t>
            </a:r>
            <a:endParaRPr>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30"/>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8" name="Google Shape;128;p30"/>
          <p:cNvSpPr txBox="1"/>
          <p:nvPr/>
        </p:nvSpPr>
        <p:spPr>
          <a:xfrm>
            <a:off x="5020525" y="2590063"/>
            <a:ext cx="3924300" cy="26547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chemeClr val="dk2"/>
              </a:buClr>
              <a:buSzPts val="2200"/>
              <a:buChar char="●"/>
            </a:pPr>
            <a:r>
              <a:rPr lang="en" sz="2200">
                <a:solidFill>
                  <a:schemeClr val="dk2"/>
                </a:solidFill>
              </a:rPr>
              <a:t>An attribute, descriptor, element or concept (Vaismoradi et al., 2016)</a:t>
            </a:r>
            <a:endParaRPr sz="2200">
              <a:solidFill>
                <a:schemeClr val="dk2"/>
              </a:solidFill>
            </a:endParaRPr>
          </a:p>
          <a:p>
            <a:pPr indent="-368300" lvl="0" marL="457200" rtl="0" algn="l">
              <a:lnSpc>
                <a:spcPct val="115000"/>
              </a:lnSpc>
              <a:spcBef>
                <a:spcPts val="1600"/>
              </a:spcBef>
              <a:spcAft>
                <a:spcPts val="1600"/>
              </a:spcAft>
              <a:buClr>
                <a:schemeClr val="dk2"/>
              </a:buClr>
              <a:buSzPts val="2200"/>
              <a:buChar char="●"/>
            </a:pPr>
            <a:r>
              <a:rPr lang="en" sz="2200">
                <a:solidFill>
                  <a:schemeClr val="dk2"/>
                </a:solidFill>
              </a:rPr>
              <a:t>Subjective in nature. Difficult to classify music accordingly (Yang &amp; Chen, 2011) </a:t>
            </a:r>
            <a:endParaRPr sz="2200">
              <a:solidFill>
                <a:schemeClr val="dk2"/>
              </a:solidFill>
            </a:endParaRPr>
          </a:p>
        </p:txBody>
      </p:sp>
      <p:sp>
        <p:nvSpPr>
          <p:cNvPr id="129" name="Google Shape;129;p30"/>
          <p:cNvSpPr txBox="1"/>
          <p:nvPr/>
        </p:nvSpPr>
        <p:spPr>
          <a:xfrm>
            <a:off x="199175" y="2590063"/>
            <a:ext cx="3924300" cy="26547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1600"/>
              </a:spcAft>
              <a:buClr>
                <a:schemeClr val="dk2"/>
              </a:buClr>
              <a:buSzPts val="2200"/>
              <a:buChar char="●"/>
            </a:pPr>
            <a:r>
              <a:rPr lang="en" sz="2200">
                <a:solidFill>
                  <a:schemeClr val="dk2"/>
                </a:solidFill>
              </a:rPr>
              <a:t>Has the ability to embody themes through expression</a:t>
            </a:r>
            <a:endParaRPr sz="2200">
              <a:solidFill>
                <a:schemeClr val="dk2"/>
              </a:solidFill>
            </a:endParaRPr>
          </a:p>
        </p:txBody>
      </p:sp>
      <p:sp>
        <p:nvSpPr>
          <p:cNvPr id="130" name="Google Shape;130;p30"/>
          <p:cNvSpPr/>
          <p:nvPr/>
        </p:nvSpPr>
        <p:spPr>
          <a:xfrm>
            <a:off x="687725" y="1156604"/>
            <a:ext cx="2947200" cy="11508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MUSIC</a:t>
            </a:r>
            <a:endParaRPr sz="2400"/>
          </a:p>
        </p:txBody>
      </p:sp>
      <p:sp>
        <p:nvSpPr>
          <p:cNvPr id="131" name="Google Shape;131;p30"/>
          <p:cNvSpPr/>
          <p:nvPr/>
        </p:nvSpPr>
        <p:spPr>
          <a:xfrm>
            <a:off x="5509075" y="1156625"/>
            <a:ext cx="2947200" cy="11508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THEME</a:t>
            </a:r>
            <a:endParaRPr sz="2400"/>
          </a:p>
        </p:txBody>
      </p:sp>
      <p:cxnSp>
        <p:nvCxnSpPr>
          <p:cNvPr id="132" name="Google Shape;132;p30"/>
          <p:cNvCxnSpPr>
            <a:stCxn id="130" idx="3"/>
            <a:endCxn id="131" idx="1"/>
          </p:cNvCxnSpPr>
          <p:nvPr/>
        </p:nvCxnSpPr>
        <p:spPr>
          <a:xfrm>
            <a:off x="3634925" y="1732004"/>
            <a:ext cx="1874100" cy="0"/>
          </a:xfrm>
          <a:prstGeom prst="straightConnector1">
            <a:avLst/>
          </a:prstGeom>
          <a:noFill/>
          <a:ln cap="flat" cmpd="sng" w="38100">
            <a:solidFill>
              <a:schemeClr val="dk2"/>
            </a:solidFill>
            <a:prstDash val="solid"/>
            <a:round/>
            <a:headEnd len="med" w="med" type="none"/>
            <a:tailEnd len="med" w="med" type="triangle"/>
          </a:ln>
        </p:spPr>
      </p:cxnSp>
      <p:sp>
        <p:nvSpPr>
          <p:cNvPr id="133" name="Google Shape;133;p30"/>
          <p:cNvSpPr txBox="1"/>
          <p:nvPr>
            <p:ph type="title"/>
          </p:nvPr>
        </p:nvSpPr>
        <p:spPr>
          <a:xfrm>
            <a:off x="311700" y="367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MUSICAL THEMES</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31"/>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9" name="Google Shape;139;p31"/>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THEMATIC ANALYSIS</a:t>
            </a:r>
            <a:endParaRPr sz="3000"/>
          </a:p>
        </p:txBody>
      </p:sp>
      <p:sp>
        <p:nvSpPr>
          <p:cNvPr id="140" name="Google Shape;140;p31"/>
          <p:cNvSpPr txBox="1"/>
          <p:nvPr>
            <p:ph idx="1" type="body"/>
          </p:nvPr>
        </p:nvSpPr>
        <p:spPr>
          <a:xfrm>
            <a:off x="311700" y="1280528"/>
            <a:ext cx="8520600" cy="37959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SzPts val="2400"/>
              <a:buChar char="●"/>
            </a:pPr>
            <a:r>
              <a:rPr lang="en" sz="2400"/>
              <a:t>Used in music, literature, psychology</a:t>
            </a:r>
            <a:endParaRPr sz="2400"/>
          </a:p>
          <a:p>
            <a:pPr indent="-381000" lvl="0" marL="457200" rtl="0" algn="l">
              <a:spcBef>
                <a:spcPts val="1600"/>
              </a:spcBef>
              <a:spcAft>
                <a:spcPts val="0"/>
              </a:spcAft>
              <a:buSzPts val="2400"/>
              <a:buChar char="●"/>
            </a:pPr>
            <a:r>
              <a:rPr lang="en" sz="2400"/>
              <a:t>Does not have a strict set of rules to follow </a:t>
            </a:r>
            <a:endParaRPr sz="2400"/>
          </a:p>
          <a:p>
            <a:pPr indent="-381000" lvl="0" marL="457200" rtl="0" algn="l">
              <a:lnSpc>
                <a:spcPct val="100000"/>
              </a:lnSpc>
              <a:spcBef>
                <a:spcPts val="0"/>
              </a:spcBef>
              <a:spcAft>
                <a:spcPts val="0"/>
              </a:spcAft>
              <a:buSzPts val="2400"/>
              <a:buChar char="●"/>
            </a:pPr>
            <a:r>
              <a:rPr lang="en" sz="2400"/>
              <a:t>Used in qualitative research</a:t>
            </a:r>
            <a:endParaRPr sz="2400"/>
          </a:p>
          <a:p>
            <a:pPr indent="457200" lvl="0" marL="0" rtl="0" algn="l">
              <a:spcBef>
                <a:spcPts val="1600"/>
              </a:spcBef>
              <a:spcAft>
                <a:spcPts val="1600"/>
              </a:spcAft>
              <a:buNone/>
            </a:pPr>
            <a:r>
              <a:rPr lang="en" sz="2400"/>
              <a:t>(Braun et al., 2019)</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32"/>
          <p:cNvSpPr txBox="1"/>
          <p:nvPr/>
        </p:nvSpPr>
        <p:spPr>
          <a:xfrm>
            <a:off x="1294200" y="4926700"/>
            <a:ext cx="7378500" cy="560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400">
                <a:latin typeface="Proxima Nova"/>
                <a:ea typeface="Proxima Nova"/>
                <a:cs typeface="Proxima Nova"/>
                <a:sym typeface="Proxima Nova"/>
              </a:rPr>
              <a:t>Theoretical Framework : Musical Features and Rules</a:t>
            </a:r>
            <a:endParaRPr sz="2400">
              <a:latin typeface="Proxima Nova"/>
              <a:ea typeface="Proxima Nova"/>
              <a:cs typeface="Proxima Nova"/>
              <a:sym typeface="Proxima Nova"/>
            </a:endParaRPr>
          </a:p>
        </p:txBody>
      </p:sp>
      <p:pic>
        <p:nvPicPr>
          <p:cNvPr id="146" name="Google Shape;146;p32"/>
          <p:cNvPicPr preferRelativeResize="0"/>
          <p:nvPr/>
        </p:nvPicPr>
        <p:blipFill rotWithShape="1">
          <a:blip r:embed="rId3">
            <a:alphaModFix/>
          </a:blip>
          <a:srcRect b="49186" l="0" r="69512" t="0"/>
          <a:stretch/>
        </p:blipFill>
        <p:spPr>
          <a:xfrm>
            <a:off x="2207200" y="0"/>
            <a:ext cx="4729604" cy="4926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33"/>
          <p:cNvSpPr/>
          <p:nvPr/>
        </p:nvSpPr>
        <p:spPr>
          <a:xfrm>
            <a:off x="1034400" y="1414438"/>
            <a:ext cx="7075200" cy="783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3"/>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CLASSIFYING MUSIC</a:t>
            </a:r>
            <a:endParaRPr/>
          </a:p>
        </p:txBody>
      </p:sp>
      <p:sp>
        <p:nvSpPr>
          <p:cNvPr id="153" name="Google Shape;153;p33"/>
          <p:cNvSpPr txBox="1"/>
          <p:nvPr>
            <p:ph idx="1" type="body"/>
          </p:nvPr>
        </p:nvSpPr>
        <p:spPr>
          <a:xfrm>
            <a:off x="684450" y="1569042"/>
            <a:ext cx="7775100" cy="666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400"/>
              <a:t>Music Information Retrieval (MIR) -&gt; Features</a:t>
            </a:r>
            <a:endParaRPr sz="2400"/>
          </a:p>
        </p:txBody>
      </p:sp>
      <p:sp>
        <p:nvSpPr>
          <p:cNvPr id="154" name="Google Shape;154;p33"/>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5" name="Google Shape;155;p33"/>
          <p:cNvSpPr txBox="1"/>
          <p:nvPr>
            <p:ph idx="1" type="body"/>
          </p:nvPr>
        </p:nvSpPr>
        <p:spPr>
          <a:xfrm>
            <a:off x="684450" y="3084604"/>
            <a:ext cx="7775100" cy="666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400"/>
              <a:t>Music Emotion Recognition (MER) -&gt; Emotions</a:t>
            </a:r>
            <a:endParaRPr sz="2400"/>
          </a:p>
        </p:txBody>
      </p:sp>
      <p:sp>
        <p:nvSpPr>
          <p:cNvPr id="156" name="Google Shape;156;p33"/>
          <p:cNvSpPr/>
          <p:nvPr/>
        </p:nvSpPr>
        <p:spPr>
          <a:xfrm>
            <a:off x="1034400" y="2966604"/>
            <a:ext cx="7075200" cy="783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7" name="Google Shape;157;p33"/>
          <p:cNvCxnSpPr>
            <a:stCxn id="153" idx="2"/>
            <a:endCxn id="156" idx="0"/>
          </p:cNvCxnSpPr>
          <p:nvPr/>
        </p:nvCxnSpPr>
        <p:spPr>
          <a:xfrm>
            <a:off x="4572000" y="2235042"/>
            <a:ext cx="0" cy="7317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graphicFrame>
        <p:nvGraphicFramePr>
          <p:cNvPr id="162" name="Google Shape;162;p34"/>
          <p:cNvGraphicFramePr/>
          <p:nvPr/>
        </p:nvGraphicFramePr>
        <p:xfrm>
          <a:off x="695100" y="1397763"/>
          <a:ext cx="3000000" cy="3000000"/>
        </p:xfrm>
        <a:graphic>
          <a:graphicData uri="http://schemas.openxmlformats.org/drawingml/2006/table">
            <a:tbl>
              <a:tblPr>
                <a:noFill/>
                <a:tableStyleId>{FFF21D9E-71F7-471C-BEDB-F991403C67CB}</a:tableStyleId>
              </a:tblPr>
              <a:tblGrid>
                <a:gridCol w="2584600"/>
                <a:gridCol w="2584600"/>
                <a:gridCol w="2584600"/>
              </a:tblGrid>
              <a:tr h="470575">
                <a:tc gridSpan="3">
                  <a:txBody>
                    <a:bodyPr/>
                    <a:lstStyle/>
                    <a:p>
                      <a:pPr indent="0" lvl="0" marL="0" rtl="0" algn="l">
                        <a:spcBef>
                          <a:spcPts val="0"/>
                        </a:spcBef>
                        <a:spcAft>
                          <a:spcPts val="0"/>
                        </a:spcAft>
                        <a:buNone/>
                      </a:pPr>
                      <a:r>
                        <a:rPr b="1" lang="en" sz="1800"/>
                        <a:t>Classifying music into emotions</a:t>
                      </a:r>
                      <a:endParaRPr b="1" sz="1800"/>
                    </a:p>
                  </a:txBody>
                  <a:tcPr marT="91425" marB="91425" marR="91425" marL="91425"/>
                </a:tc>
                <a:tc hMerge="1"/>
                <a:tc hMerge="1"/>
              </a:tr>
              <a:tr h="1224450">
                <a:tc>
                  <a:txBody>
                    <a:bodyPr/>
                    <a:lstStyle/>
                    <a:p>
                      <a:pPr indent="0" lvl="0" marL="0" rtl="0" algn="l">
                        <a:spcBef>
                          <a:spcPts val="0"/>
                        </a:spcBef>
                        <a:spcAft>
                          <a:spcPts val="0"/>
                        </a:spcAft>
                        <a:buNone/>
                      </a:pPr>
                      <a:r>
                        <a:rPr lang="en"/>
                        <a:t>(Trohidis, Tsoumakas,Kalliris,  &amp;  Vlahavas,2008)</a:t>
                      </a:r>
                      <a:endParaRPr/>
                    </a:p>
                  </a:txBody>
                  <a:tcPr marT="91425" marB="91425" marR="91425" marL="91425"/>
                </a:tc>
                <a:tc>
                  <a:txBody>
                    <a:bodyPr/>
                    <a:lstStyle/>
                    <a:p>
                      <a:pPr indent="0" lvl="0" marL="0" rtl="0" algn="l">
                        <a:spcBef>
                          <a:spcPts val="0"/>
                        </a:spcBef>
                        <a:spcAft>
                          <a:spcPts val="0"/>
                        </a:spcAft>
                        <a:buNone/>
                      </a:pPr>
                      <a:r>
                        <a:rPr lang="en"/>
                        <a:t>Music files of songs from several different genres</a:t>
                      </a:r>
                      <a:endParaRPr/>
                    </a:p>
                  </a:txBody>
                  <a:tcPr marT="91425" marB="91425" marR="91425" marL="91425"/>
                </a:tc>
                <a:tc>
                  <a:txBody>
                    <a:bodyPr/>
                    <a:lstStyle/>
                    <a:p>
                      <a:pPr indent="0" lvl="0" marL="0" rtl="0" algn="l">
                        <a:spcBef>
                          <a:spcPts val="0"/>
                        </a:spcBef>
                        <a:spcAft>
                          <a:spcPts val="0"/>
                        </a:spcAft>
                        <a:buNone/>
                      </a:pPr>
                      <a:r>
                        <a:rPr lang="en"/>
                        <a:t>73.19% average accuracy  for happy-pleased and    </a:t>
                      </a:r>
                      <a:r>
                        <a:rPr lang="en"/>
                        <a:t>average</a:t>
                      </a:r>
                      <a:r>
                        <a:rPr lang="en"/>
                        <a:t> accuracy for relaxing-calm, 87.47%</a:t>
                      </a:r>
                      <a:endParaRPr/>
                    </a:p>
                  </a:txBody>
                  <a:tcPr marT="91425" marB="91425" marR="91425" marL="91425"/>
                </a:tc>
              </a:tr>
              <a:tr h="1224450">
                <a:tc>
                  <a:txBody>
                    <a:bodyPr/>
                    <a:lstStyle/>
                    <a:p>
                      <a:pPr indent="0" lvl="0" marL="0" rtl="0" algn="l">
                        <a:spcBef>
                          <a:spcPts val="0"/>
                        </a:spcBef>
                        <a:spcAft>
                          <a:spcPts val="0"/>
                        </a:spcAft>
                        <a:buNone/>
                      </a:pPr>
                      <a:r>
                        <a:rPr lang="en"/>
                        <a:t>(Cabredo et al., 2013)</a:t>
                      </a:r>
                      <a:endParaRPr/>
                    </a:p>
                  </a:txBody>
                  <a:tcPr marT="91425" marB="91425" marR="91425" marL="91425"/>
                </a:tc>
                <a:tc>
                  <a:txBody>
                    <a:bodyPr/>
                    <a:lstStyle/>
                    <a:p>
                      <a:pPr indent="0" lvl="0" marL="0" rtl="0" algn="l">
                        <a:spcBef>
                          <a:spcPts val="0"/>
                        </a:spcBef>
                        <a:spcAft>
                          <a:spcPts val="0"/>
                        </a:spcAft>
                        <a:buNone/>
                      </a:pPr>
                      <a:r>
                        <a:rPr lang="en"/>
                        <a:t>Used EEG with emotion-inducing music</a:t>
                      </a:r>
                      <a:endParaRPr/>
                    </a:p>
                  </a:txBody>
                  <a:tcPr marT="91425" marB="91425" marR="91425" marL="91425"/>
                </a:tc>
                <a:tc>
                  <a:txBody>
                    <a:bodyPr/>
                    <a:lstStyle/>
                    <a:p>
                      <a:pPr indent="0" lvl="0" marL="0" rtl="0" algn="l">
                        <a:spcBef>
                          <a:spcPts val="0"/>
                        </a:spcBef>
                        <a:spcAft>
                          <a:spcPts val="0"/>
                        </a:spcAft>
                        <a:buNone/>
                      </a:pPr>
                      <a:r>
                        <a:rPr lang="en"/>
                        <a:t>An average relative absolute error of 6.54% using a window length of 38.4 seconds.</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5"/>
          <p:cNvSpPr txBox="1"/>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00000"/>
                </a:solidFill>
              </a:rPr>
              <a:t>CHILDREN’S MUSIC</a:t>
            </a:r>
            <a:endParaRPr sz="3000">
              <a:solidFill>
                <a:srgbClr val="000000"/>
              </a:solidFill>
            </a:endParaRPr>
          </a:p>
        </p:txBody>
      </p:sp>
      <p:sp>
        <p:nvSpPr>
          <p:cNvPr id="168" name="Google Shape;168;p35"/>
          <p:cNvSpPr txBox="1"/>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rgbClr val="595959"/>
              </a:buClr>
              <a:buSzPts val="2400"/>
              <a:buChar char="●"/>
            </a:pPr>
            <a:r>
              <a:rPr lang="en" sz="2400">
                <a:solidFill>
                  <a:srgbClr val="595959"/>
                </a:solidFill>
              </a:rPr>
              <a:t>Building a Model for Music classification in children’s stories using Neural Networks (Kim, 2019)</a:t>
            </a:r>
            <a:endParaRPr sz="2400">
              <a:solidFill>
                <a:srgbClr val="595959"/>
              </a:solidFill>
            </a:endParaRPr>
          </a:p>
          <a:p>
            <a:pPr indent="-381000" lvl="0" marL="457200" rtl="0" algn="l">
              <a:lnSpc>
                <a:spcPct val="150000"/>
              </a:lnSpc>
              <a:spcBef>
                <a:spcPts val="0"/>
              </a:spcBef>
              <a:spcAft>
                <a:spcPts val="0"/>
              </a:spcAft>
              <a:buClr>
                <a:srgbClr val="595959"/>
              </a:buClr>
              <a:buSzPts val="2400"/>
              <a:buChar char="●"/>
            </a:pPr>
            <a:r>
              <a:rPr lang="en" sz="2400">
                <a:solidFill>
                  <a:srgbClr val="595959"/>
                </a:solidFill>
              </a:rPr>
              <a:t>Gathering different audio samples from videos of Children’s Stories and classifying them into themes.</a:t>
            </a:r>
            <a:endParaRPr sz="2400">
              <a:solidFill>
                <a:srgbClr val="59595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