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9144000"/>
  <p:notesSz cx="6858000" cy="9144000"/>
  <p:embeddedFontLst>
    <p:embeddedFont>
      <p:font typeface="Proxima Nova"/>
      <p:regular r:id="rId26"/>
      <p:bold r:id="rId27"/>
      <p:italic r:id="rId28"/>
      <p:boldItalic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roximaNova-regular.fntdata"/><Relationship Id="rId25" Type="http://schemas.openxmlformats.org/officeDocument/2006/relationships/slide" Target="slides/slide21.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roximaNova-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7.xml"/><Relationship Id="rId33" Type="http://schemas.openxmlformats.org/officeDocument/2006/relationships/font" Target="fonts/OpenSans-boldItalic.fntdata"/><Relationship Id="rId10" Type="http://schemas.openxmlformats.org/officeDocument/2006/relationships/slide" Target="slides/slide6.xml"/><Relationship Id="rId32" Type="http://schemas.openxmlformats.org/officeDocument/2006/relationships/font" Target="fonts/OpenSans-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ournals.sagepub.com/doi/pdf/10.1177/0305735618755886"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9e376e2e8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9e376e2e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9dbba23a7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9dbba23a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Graciel/Mitch</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9dbba23a7_0_2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9dbba23a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more what a segment is</a:t>
            </a:r>
            <a:endParaRPr/>
          </a:p>
          <a:p>
            <a:pPr indent="0" lvl="0" marL="0" rtl="0" algn="l">
              <a:spcBef>
                <a:spcPts val="0"/>
              </a:spcBef>
              <a:spcAft>
                <a:spcPts val="0"/>
              </a:spcAft>
              <a:buNone/>
            </a:pPr>
            <a:br>
              <a:rPr lang="en"/>
            </a:br>
            <a:r>
              <a:rPr lang="en"/>
              <a:t>Fritz</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9dbba23a7_0_7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9dbba23a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Cite clone’s use of neural nets here //follow the protocol used by…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Fritz</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9dbba23a7_0_8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9dbba23a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Fritz</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d4112c8d6_1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d4112c8d6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Graciel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69ddddb33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69ddddb3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69ddddb33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69ddddb3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69ddddb33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69ddddb3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69ddddb33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69ddddb3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8be68b44e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8be68b44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9dbba23a7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9dbba23a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Emir</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d4112c8d6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d4112c8d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d4112c8d6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d4112c8d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1c31ac91f_3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1c31ac91f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9dbba23a7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9dbba23a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1c31ac91f_3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1c31ac91f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9dbba23a7_1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9dbba23a7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9dbba23a7_1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9dbba23a7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examples of childrens stories with background songs</a:t>
            </a:r>
            <a:endParaRPr/>
          </a:p>
          <a:p>
            <a:pPr indent="0" lvl="0" marL="0" rtl="0" algn="l">
              <a:spcBef>
                <a:spcPts val="0"/>
              </a:spcBef>
              <a:spcAft>
                <a:spcPts val="0"/>
              </a:spcAft>
              <a:buNone/>
            </a:pPr>
            <a:r>
              <a:rPr lang="en"/>
              <a:t>“They show honesty…. They show”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Graciel</a:t>
            </a:r>
            <a:endParaRPr/>
          </a:p>
          <a:p>
            <a:pPr indent="0" lvl="0" marL="0" rtl="0" algn="l">
              <a:spcBef>
                <a:spcPts val="0"/>
              </a:spcBef>
              <a:spcAft>
                <a:spcPts val="0"/>
              </a:spcAft>
              <a:buNone/>
            </a:pPr>
            <a:r>
              <a:rPr lang="en"/>
              <a:t>We will follow a similar framework to Kim, Clone’s thesis which is (title)</a:t>
            </a:r>
            <a:endParaRPr/>
          </a:p>
          <a:p>
            <a:pPr indent="0" lvl="0" marL="0" rtl="0" algn="l">
              <a:spcBef>
                <a:spcPts val="0"/>
              </a:spcBef>
              <a:spcAft>
                <a:spcPts val="0"/>
              </a:spcAft>
              <a:buNone/>
            </a:pPr>
            <a:r>
              <a:rPr lang="en"/>
              <a:t>We will be gethering and classifyginh them into 4 themes</a:t>
            </a:r>
            <a:endParaRPr/>
          </a:p>
          <a:p>
            <a:pPr indent="0" lvl="0" marL="0" rtl="0" algn="l">
              <a:spcBef>
                <a:spcPts val="0"/>
              </a:spcBef>
              <a:spcAft>
                <a:spcPts val="0"/>
              </a:spcAft>
              <a:buNone/>
            </a:pPr>
            <a:r>
              <a:rPr lang="en"/>
              <a:t>Next slide.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9dbba23a7_1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9dbba23a7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many factors to consider when analyzing music preferences and emotion recognition. Cultural differences is one such factor as mentioned in the work of \citeA{brittin1996listeners}. The work of \citeA{clarke2015music} discusses the capability of music to promote empathy and cultural understanding. They presented a model to connect the primary components of music and empathy research, which provides a good overview on how cultural differences are affected by music. People tend to prefer music originating from their own culture as familiarity and repeated exposure affect musical preference. Similarly, people's recognition of themes present in music also differ based on cultural upbringing.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https://journals.sagepub.com/doi/pdf/10.1177/0305735618755886</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Mitchell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9dbba23a7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9dbba23a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1st point = </a:t>
            </a:r>
            <a:endParaRPr/>
          </a:p>
          <a:p>
            <a:pPr indent="0" lvl="0" marL="0" rtl="0" algn="l">
              <a:spcBef>
                <a:spcPts val="0"/>
              </a:spcBef>
              <a:spcAft>
                <a:spcPts val="0"/>
              </a:spcAft>
              <a:buNone/>
            </a:pPr>
            <a:r>
              <a:rPr lang="en"/>
              <a:t>2nd point = the motivation for MER. instead of classifying via album name, genre, etc. we use emotions</a:t>
            </a:r>
            <a:endParaRPr/>
          </a:p>
          <a:p>
            <a:pPr indent="0" lvl="0" marL="0" rtl="0" algn="l">
              <a:spcBef>
                <a:spcPts val="0"/>
              </a:spcBef>
              <a:spcAft>
                <a:spcPts val="0"/>
              </a:spcAft>
              <a:buNone/>
            </a:pPr>
            <a:r>
              <a:rPr lang="en"/>
              <a:t>3rd point = cross-cultural comparisons</a:t>
            </a:r>
            <a:endParaRPr/>
          </a:p>
          <a:p>
            <a:pPr indent="0" lvl="0" marL="0" rtl="0" algn="l">
              <a:spcBef>
                <a:spcPts val="0"/>
              </a:spcBef>
              <a:spcAft>
                <a:spcPts val="0"/>
              </a:spcAft>
              <a:buNone/>
            </a:pPr>
            <a:r>
              <a:rPr lang="en"/>
              <a:t>Mitch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blue">
  <p:cSld name="TITLE_1">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ctrTitle"/>
          </p:nvPr>
        </p:nvSpPr>
        <p:spPr>
          <a:xfrm>
            <a:off x="1295550" y="2655750"/>
            <a:ext cx="6552900" cy="154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None/>
              <a:defRPr sz="4800">
                <a:solidFill>
                  <a:srgbClr val="FFFFFF"/>
                </a:solidFill>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red">
  <p:cSld name="TITLE_1_1">
    <p:bg>
      <p:bgPr>
        <a:blipFill>
          <a:blip r:embed="rId2">
            <a:alphaModFix/>
          </a:blip>
          <a:stretch>
            <a:fillRect/>
          </a:stretch>
        </a:blipFill>
      </p:bgPr>
    </p:bg>
    <p:spTree>
      <p:nvGrpSpPr>
        <p:cNvPr id="52" name="Shape 52"/>
        <p:cNvGrpSpPr/>
        <p:nvPr/>
      </p:nvGrpSpPr>
      <p:grpSpPr>
        <a:xfrm>
          <a:off x="0" y="0"/>
          <a:ext cx="0" cy="0"/>
          <a:chOff x="0" y="0"/>
          <a:chExt cx="0" cy="0"/>
        </a:xfrm>
      </p:grpSpPr>
      <p:sp>
        <p:nvSpPr>
          <p:cNvPr id="53" name="Google Shape;53;p14"/>
          <p:cNvSpPr txBox="1"/>
          <p:nvPr>
            <p:ph type="ctrTitle"/>
          </p:nvPr>
        </p:nvSpPr>
        <p:spPr>
          <a:xfrm>
            <a:off x="1557300" y="2187325"/>
            <a:ext cx="6029400" cy="1546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4" name="Google Shape;54;p14"/>
          <p:cNvSpPr txBox="1"/>
          <p:nvPr>
            <p:ph idx="1" type="subTitle"/>
          </p:nvPr>
        </p:nvSpPr>
        <p:spPr>
          <a:xfrm>
            <a:off x="1557300" y="3558146"/>
            <a:ext cx="6029400" cy="10464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2C343B"/>
              </a:buClr>
              <a:buSzPts val="2400"/>
              <a:buNone/>
              <a:defRPr sz="2400"/>
            </a:lvl1pPr>
            <a:lvl2pPr lvl="1" rtl="0" algn="ctr">
              <a:spcBef>
                <a:spcPts val="1600"/>
              </a:spcBef>
              <a:spcAft>
                <a:spcPts val="0"/>
              </a:spcAft>
              <a:buClr>
                <a:srgbClr val="2C343B"/>
              </a:buClr>
              <a:buSzPts val="1400"/>
              <a:buNone/>
              <a:defRPr/>
            </a:lvl2pPr>
            <a:lvl3pPr lvl="2" rtl="0" algn="ctr">
              <a:spcBef>
                <a:spcPts val="1600"/>
              </a:spcBef>
              <a:spcAft>
                <a:spcPts val="0"/>
              </a:spcAft>
              <a:buClr>
                <a:srgbClr val="2C343B"/>
              </a:buClr>
              <a:buSzPts val="1400"/>
              <a:buNone/>
              <a:defRPr/>
            </a:lvl3pPr>
            <a:lvl4pPr lvl="3" rtl="0" algn="ctr">
              <a:spcBef>
                <a:spcPts val="1600"/>
              </a:spcBef>
              <a:spcAft>
                <a:spcPts val="0"/>
              </a:spcAft>
              <a:buClr>
                <a:srgbClr val="2C343B"/>
              </a:buClr>
              <a:buSzPts val="2400"/>
              <a:buNone/>
              <a:defRPr sz="2400"/>
            </a:lvl4pPr>
            <a:lvl5pPr lvl="4" rtl="0" algn="ctr">
              <a:spcBef>
                <a:spcPts val="1600"/>
              </a:spcBef>
              <a:spcAft>
                <a:spcPts val="0"/>
              </a:spcAft>
              <a:buClr>
                <a:srgbClr val="2C343B"/>
              </a:buClr>
              <a:buSzPts val="2400"/>
              <a:buNone/>
              <a:defRPr sz="2400"/>
            </a:lvl5pPr>
            <a:lvl6pPr lvl="5" rtl="0" algn="ctr">
              <a:spcBef>
                <a:spcPts val="1600"/>
              </a:spcBef>
              <a:spcAft>
                <a:spcPts val="0"/>
              </a:spcAft>
              <a:buClr>
                <a:srgbClr val="2C343B"/>
              </a:buClr>
              <a:buSzPts val="2400"/>
              <a:buNone/>
              <a:defRPr sz="2400"/>
            </a:lvl6pPr>
            <a:lvl7pPr lvl="6" rtl="0" algn="ctr">
              <a:spcBef>
                <a:spcPts val="1600"/>
              </a:spcBef>
              <a:spcAft>
                <a:spcPts val="0"/>
              </a:spcAft>
              <a:buClr>
                <a:srgbClr val="2C343B"/>
              </a:buClr>
              <a:buSzPts val="2400"/>
              <a:buNone/>
              <a:defRPr sz="2400"/>
            </a:lvl7pPr>
            <a:lvl8pPr lvl="7" rtl="0" algn="ctr">
              <a:spcBef>
                <a:spcPts val="1600"/>
              </a:spcBef>
              <a:spcAft>
                <a:spcPts val="0"/>
              </a:spcAft>
              <a:buClr>
                <a:srgbClr val="2C343B"/>
              </a:buClr>
              <a:buSzPts val="2400"/>
              <a:buNone/>
              <a:defRPr sz="2400"/>
            </a:lvl8pPr>
            <a:lvl9pPr lvl="8" rtl="0" algn="ctr">
              <a:spcBef>
                <a:spcPts val="1600"/>
              </a:spcBef>
              <a:spcAft>
                <a:spcPts val="1600"/>
              </a:spcAft>
              <a:buClr>
                <a:srgbClr val="2C343B"/>
              </a:buClr>
              <a:buSzPts val="2400"/>
              <a:buNone/>
              <a:defRPr sz="2400"/>
            </a:lvl9pPr>
          </a:lstStyle>
          <a:p/>
        </p:txBody>
      </p:sp>
      <p:sp>
        <p:nvSpPr>
          <p:cNvPr id="55" name="Google Shape;55;p14"/>
          <p:cNvSpPr txBox="1"/>
          <p:nvPr>
            <p:ph idx="12" type="sldNum"/>
          </p:nvPr>
        </p:nvSpPr>
        <p:spPr>
          <a:xfrm>
            <a:off x="4297650" y="6479803"/>
            <a:ext cx="548700" cy="3783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5"/>
          <p:cNvSpPr txBox="1"/>
          <p:nvPr>
            <p:ph type="ctrTitle"/>
          </p:nvPr>
        </p:nvSpPr>
        <p:spPr>
          <a:xfrm>
            <a:off x="311708" y="535567"/>
            <a:ext cx="8520600" cy="273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Identifying music features that can define rules in classifying musical themes</a:t>
            </a:r>
            <a:endParaRPr sz="3600"/>
          </a:p>
        </p:txBody>
      </p:sp>
      <p:sp>
        <p:nvSpPr>
          <p:cNvPr id="61" name="Google Shape;61;p15"/>
          <p:cNvSpPr txBox="1"/>
          <p:nvPr>
            <p:ph idx="1" type="subTitle"/>
          </p:nvPr>
        </p:nvSpPr>
        <p:spPr>
          <a:xfrm>
            <a:off x="311700" y="3321633"/>
            <a:ext cx="8520600" cy="105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CALIMAG, Fritz</a:t>
            </a:r>
            <a:endParaRPr sz="2400"/>
          </a:p>
          <a:p>
            <a:pPr indent="0" lvl="0" marL="0" rtl="0" algn="ctr">
              <a:spcBef>
                <a:spcPts val="0"/>
              </a:spcBef>
              <a:spcAft>
                <a:spcPts val="0"/>
              </a:spcAft>
              <a:buNone/>
            </a:pPr>
            <a:r>
              <a:rPr lang="en" sz="2400"/>
              <a:t>MENDOZA, Emir Christopher</a:t>
            </a:r>
            <a:endParaRPr sz="2400"/>
          </a:p>
          <a:p>
            <a:pPr indent="0" lvl="0" marL="0" rtl="0" algn="ctr">
              <a:spcBef>
                <a:spcPts val="0"/>
              </a:spcBef>
              <a:spcAft>
                <a:spcPts val="0"/>
              </a:spcAft>
              <a:buNone/>
            </a:pPr>
            <a:r>
              <a:rPr lang="en" sz="2400"/>
              <a:t>NUNCIO, Graciel Myka</a:t>
            </a:r>
            <a:endParaRPr sz="2400"/>
          </a:p>
          <a:p>
            <a:pPr indent="0" lvl="0" marL="0" rtl="0" algn="ctr">
              <a:spcBef>
                <a:spcPts val="0"/>
              </a:spcBef>
              <a:spcAft>
                <a:spcPts val="0"/>
              </a:spcAft>
              <a:buNone/>
            </a:pPr>
            <a:r>
              <a:rPr lang="en" sz="2400"/>
              <a:t>ONG, Mitchell</a:t>
            </a:r>
            <a:endParaRPr sz="2400"/>
          </a:p>
        </p:txBody>
      </p:sp>
      <p:sp>
        <p:nvSpPr>
          <p:cNvPr id="62" name="Google Shape;62;p1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3" name="Google Shape;63;p15"/>
          <p:cNvSpPr txBox="1"/>
          <p:nvPr/>
        </p:nvSpPr>
        <p:spPr>
          <a:xfrm>
            <a:off x="1796550" y="5160725"/>
            <a:ext cx="5550900" cy="105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666666"/>
                </a:solidFill>
              </a:rPr>
              <a:t>Adviser: DEJA, Jordan Aiko</a:t>
            </a:r>
            <a:endParaRPr sz="2400">
              <a:solidFill>
                <a:srgbClr val="6666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7" name="Shape 127"/>
        <p:cNvGrpSpPr/>
        <p:nvPr/>
      </p:nvGrpSpPr>
      <p:grpSpPr>
        <a:xfrm>
          <a:off x="0" y="0"/>
          <a:ext cx="0" cy="0"/>
          <a:chOff x="0" y="0"/>
          <a:chExt cx="0" cy="0"/>
        </a:xfrm>
      </p:grpSpPr>
      <p:sp>
        <p:nvSpPr>
          <p:cNvPr id="128" name="Google Shape;128;p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9" name="Google Shape;129;p2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To train a model that considers various Fil-Chi cultural influences in selecting themes in children’s stories.</a:t>
            </a:r>
            <a:endParaRPr sz="2400"/>
          </a:p>
        </p:txBody>
      </p:sp>
      <p:sp>
        <p:nvSpPr>
          <p:cNvPr id="130" name="Google Shape;130;p2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OBJECTIVE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593367"/>
            <a:ext cx="32850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Specific Objective 1</a:t>
            </a:r>
            <a:endParaRPr>
              <a:latin typeface="Proxima Nova"/>
              <a:ea typeface="Proxima Nova"/>
              <a:cs typeface="Proxima Nova"/>
              <a:sym typeface="Proxima Nova"/>
            </a:endParaRPr>
          </a:p>
        </p:txBody>
      </p:sp>
      <p:sp>
        <p:nvSpPr>
          <p:cNvPr id="136" name="Google Shape;136;p25"/>
          <p:cNvSpPr txBox="1"/>
          <p:nvPr>
            <p:ph idx="1" type="body"/>
          </p:nvPr>
        </p:nvSpPr>
        <p:spPr>
          <a:xfrm>
            <a:off x="311700" y="1536633"/>
            <a:ext cx="38331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000000"/>
                </a:solidFill>
                <a:latin typeface="Proxima Nova"/>
                <a:ea typeface="Proxima Nova"/>
                <a:cs typeface="Proxima Nova"/>
                <a:sym typeface="Proxima Nova"/>
              </a:rPr>
              <a:t>To understand Fil-Chi cultural influences in children’s music by extracting samples of these music files and use them to build a data set.</a:t>
            </a:r>
            <a:endParaRPr sz="2400">
              <a:solidFill>
                <a:srgbClr val="000000"/>
              </a:solidFill>
              <a:latin typeface="Proxima Nova"/>
              <a:ea typeface="Proxima Nova"/>
              <a:cs typeface="Proxima Nova"/>
              <a:sym typeface="Proxima Nova"/>
            </a:endParaRPr>
          </a:p>
        </p:txBody>
      </p:sp>
      <p:sp>
        <p:nvSpPr>
          <p:cNvPr id="137" name="Google Shape;137;p25"/>
          <p:cNvSpPr txBox="1"/>
          <p:nvPr>
            <p:ph type="title"/>
          </p:nvPr>
        </p:nvSpPr>
        <p:spPr>
          <a:xfrm>
            <a:off x="4565400" y="593367"/>
            <a:ext cx="36717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Scope and Limitations</a:t>
            </a:r>
            <a:endParaRPr>
              <a:latin typeface="Proxima Nova"/>
              <a:ea typeface="Proxima Nova"/>
              <a:cs typeface="Proxima Nova"/>
              <a:sym typeface="Proxima Nova"/>
            </a:endParaRPr>
          </a:p>
        </p:txBody>
      </p:sp>
      <p:sp>
        <p:nvSpPr>
          <p:cNvPr id="138" name="Google Shape;138;p25"/>
          <p:cNvSpPr txBox="1"/>
          <p:nvPr>
            <p:ph idx="1" type="body"/>
          </p:nvPr>
        </p:nvSpPr>
        <p:spPr>
          <a:xfrm>
            <a:off x="4161600" y="1536625"/>
            <a:ext cx="4479300" cy="4555200"/>
          </a:xfrm>
          <a:prstGeom prst="rect">
            <a:avLst/>
          </a:prstGeom>
        </p:spPr>
        <p:txBody>
          <a:bodyPr anchorCtr="0" anchor="t" bIns="91425" lIns="91425" spcFirstLastPara="1" rIns="91425" wrap="square" tIns="91425">
            <a:noAutofit/>
          </a:bodyPr>
          <a:lstStyle/>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Selecting a song for children aged 0-8</a:t>
            </a:r>
            <a:endParaRPr sz="2000">
              <a:solidFill>
                <a:srgbClr val="000000"/>
              </a:solidFill>
              <a:latin typeface="Proxima Nova"/>
              <a:ea typeface="Proxima Nova"/>
              <a:cs typeface="Proxima Nova"/>
              <a:sym typeface="Proxima Nova"/>
            </a:endParaRPr>
          </a:p>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Extracting music samples that embody a theme</a:t>
            </a:r>
            <a:endParaRPr sz="2000">
              <a:solidFill>
                <a:srgbClr val="000000"/>
              </a:solidFill>
              <a:latin typeface="Proxima Nova"/>
              <a:ea typeface="Proxima Nova"/>
              <a:cs typeface="Proxima Nova"/>
              <a:sym typeface="Proxima Nova"/>
            </a:endParaRPr>
          </a:p>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Define a theme for each music sample</a:t>
            </a:r>
            <a:endParaRPr sz="2000">
              <a:solidFill>
                <a:srgbClr val="000000"/>
              </a:solidFill>
              <a:latin typeface="Proxima Nova"/>
              <a:ea typeface="Proxima Nova"/>
              <a:cs typeface="Proxima Nova"/>
              <a:sym typeface="Proxima Nova"/>
            </a:endParaRPr>
          </a:p>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The themes will be labelled as in reference to Kim (2019)</a:t>
            </a:r>
            <a:endParaRPr sz="2000">
              <a:solidFill>
                <a:srgbClr val="000000"/>
              </a:solidFill>
              <a:latin typeface="Proxima Nova"/>
              <a:ea typeface="Proxima Nova"/>
              <a:cs typeface="Proxima Nova"/>
              <a:sym typeface="Proxima Nova"/>
            </a:endParaRPr>
          </a:p>
          <a:p>
            <a:pPr indent="-355600" lvl="2" marL="13716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Cheerful</a:t>
            </a:r>
            <a:endParaRPr sz="2000">
              <a:solidFill>
                <a:srgbClr val="000000"/>
              </a:solidFill>
              <a:latin typeface="Proxima Nova"/>
              <a:ea typeface="Proxima Nova"/>
              <a:cs typeface="Proxima Nova"/>
              <a:sym typeface="Proxima Nova"/>
            </a:endParaRPr>
          </a:p>
          <a:p>
            <a:pPr indent="-355600" lvl="2" marL="13716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Brave</a:t>
            </a:r>
            <a:endParaRPr sz="2000">
              <a:solidFill>
                <a:srgbClr val="000000"/>
              </a:solidFill>
              <a:latin typeface="Proxima Nova"/>
              <a:ea typeface="Proxima Nova"/>
              <a:cs typeface="Proxima Nova"/>
              <a:sym typeface="Proxima Nova"/>
            </a:endParaRPr>
          </a:p>
          <a:p>
            <a:pPr indent="-355600" lvl="2" marL="13716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Love</a:t>
            </a:r>
            <a:endParaRPr sz="2000">
              <a:solidFill>
                <a:srgbClr val="000000"/>
              </a:solidFill>
              <a:latin typeface="Proxima Nova"/>
              <a:ea typeface="Proxima Nova"/>
              <a:cs typeface="Proxima Nova"/>
              <a:sym typeface="Proxima Nova"/>
            </a:endParaRPr>
          </a:p>
          <a:p>
            <a:pPr indent="-355600" lvl="2" marL="13716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Fearful.</a:t>
            </a:r>
            <a:endParaRPr sz="2000">
              <a:solidFill>
                <a:srgbClr val="000000"/>
              </a:solidFill>
              <a:latin typeface="Proxima Nova"/>
              <a:ea typeface="Proxima Nova"/>
              <a:cs typeface="Proxima Nova"/>
              <a:sym typeface="Proxima Nova"/>
            </a:endParaRPr>
          </a:p>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Each theme will have at least 100 music samples</a:t>
            </a:r>
            <a:endParaRPr sz="2000">
              <a:solidFill>
                <a:srgbClr val="000000"/>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593375"/>
            <a:ext cx="33681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Specific Objective 2</a:t>
            </a:r>
            <a:endParaRPr>
              <a:latin typeface="Proxima Nova"/>
              <a:ea typeface="Proxima Nova"/>
              <a:cs typeface="Proxima Nova"/>
              <a:sym typeface="Proxima Nova"/>
            </a:endParaRPr>
          </a:p>
        </p:txBody>
      </p:sp>
      <p:sp>
        <p:nvSpPr>
          <p:cNvPr id="144" name="Google Shape;144;p26"/>
          <p:cNvSpPr txBox="1"/>
          <p:nvPr>
            <p:ph idx="1" type="body"/>
          </p:nvPr>
        </p:nvSpPr>
        <p:spPr>
          <a:xfrm>
            <a:off x="311700" y="1536633"/>
            <a:ext cx="38331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000000"/>
                </a:solidFill>
                <a:latin typeface="Proxima Nova"/>
                <a:ea typeface="Proxima Nova"/>
                <a:cs typeface="Proxima Nova"/>
                <a:sym typeface="Proxima Nova"/>
              </a:rPr>
              <a:t>To build &amp; train multiple machine learning models that aims to classify music for children's stories into four different themes.</a:t>
            </a:r>
            <a:endParaRPr sz="2400">
              <a:solidFill>
                <a:srgbClr val="000000"/>
              </a:solidFill>
              <a:latin typeface="Proxima Nova"/>
              <a:ea typeface="Proxima Nova"/>
              <a:cs typeface="Proxima Nova"/>
              <a:sym typeface="Proxima Nova"/>
            </a:endParaRPr>
          </a:p>
        </p:txBody>
      </p:sp>
      <p:sp>
        <p:nvSpPr>
          <p:cNvPr id="145" name="Google Shape;145;p26"/>
          <p:cNvSpPr txBox="1"/>
          <p:nvPr>
            <p:ph type="title"/>
          </p:nvPr>
        </p:nvSpPr>
        <p:spPr>
          <a:xfrm>
            <a:off x="4565400" y="593367"/>
            <a:ext cx="36717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Scope and Limitations</a:t>
            </a:r>
            <a:endParaRPr>
              <a:latin typeface="Proxima Nova"/>
              <a:ea typeface="Proxima Nova"/>
              <a:cs typeface="Proxima Nova"/>
              <a:sym typeface="Proxima Nova"/>
            </a:endParaRPr>
          </a:p>
        </p:txBody>
      </p:sp>
      <p:sp>
        <p:nvSpPr>
          <p:cNvPr id="146" name="Google Shape;146;p26"/>
          <p:cNvSpPr txBox="1"/>
          <p:nvPr>
            <p:ph idx="1" type="body"/>
          </p:nvPr>
        </p:nvSpPr>
        <p:spPr>
          <a:xfrm>
            <a:off x="4274400" y="1536633"/>
            <a:ext cx="4253700" cy="4555200"/>
          </a:xfrm>
          <a:prstGeom prst="rect">
            <a:avLst/>
          </a:prstGeom>
        </p:spPr>
        <p:txBody>
          <a:bodyPr anchorCtr="0" anchor="t" bIns="91425" lIns="91425" spcFirstLastPara="1" rIns="91425" wrap="square" tIns="91425">
            <a:noAutofit/>
          </a:bodyPr>
          <a:lstStyle/>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A Cross Validation technique called K-fold will be used</a:t>
            </a:r>
            <a:endParaRPr sz="2000">
              <a:solidFill>
                <a:srgbClr val="000000"/>
              </a:solidFill>
              <a:latin typeface="Proxima Nova"/>
              <a:ea typeface="Proxima Nova"/>
              <a:cs typeface="Proxima Nova"/>
              <a:sym typeface="Proxima Nova"/>
            </a:endParaRPr>
          </a:p>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The dataset for the model will be split into 3 parts</a:t>
            </a:r>
            <a:endParaRPr sz="2000">
              <a:solidFill>
                <a:srgbClr val="000000"/>
              </a:solidFill>
              <a:latin typeface="Proxima Nova"/>
              <a:ea typeface="Proxima Nova"/>
              <a:cs typeface="Proxima Nova"/>
              <a:sym typeface="Proxima Nova"/>
            </a:endParaRPr>
          </a:p>
          <a:p>
            <a:pPr indent="-355600" lvl="2" marL="13716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Training</a:t>
            </a:r>
            <a:endParaRPr sz="2000">
              <a:solidFill>
                <a:srgbClr val="000000"/>
              </a:solidFill>
              <a:latin typeface="Proxima Nova"/>
              <a:ea typeface="Proxima Nova"/>
              <a:cs typeface="Proxima Nova"/>
              <a:sym typeface="Proxima Nova"/>
            </a:endParaRPr>
          </a:p>
          <a:p>
            <a:pPr indent="-355600" lvl="2" marL="13716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Testing</a:t>
            </a:r>
            <a:endParaRPr sz="2000">
              <a:solidFill>
                <a:srgbClr val="000000"/>
              </a:solidFill>
              <a:latin typeface="Proxima Nova"/>
              <a:ea typeface="Proxima Nova"/>
              <a:cs typeface="Proxima Nova"/>
              <a:sym typeface="Proxima Nova"/>
            </a:endParaRPr>
          </a:p>
          <a:p>
            <a:pPr indent="-355600" lvl="2" marL="13716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Validation</a:t>
            </a:r>
            <a:endParaRPr sz="2000">
              <a:solidFill>
                <a:srgbClr val="000000"/>
              </a:solidFill>
              <a:latin typeface="Proxima Nova"/>
              <a:ea typeface="Proxima Nova"/>
              <a:cs typeface="Proxima Nova"/>
              <a:sym typeface="Proxima Nova"/>
            </a:endParaRPr>
          </a:p>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We will use the experiments done by Kim (2019)</a:t>
            </a:r>
            <a:endParaRPr sz="2000">
              <a:solidFill>
                <a:srgbClr val="000000"/>
              </a:solidFill>
              <a:latin typeface="Proxima Nova"/>
              <a:ea typeface="Proxima Nova"/>
              <a:cs typeface="Proxima Nova"/>
              <a:sym typeface="Proxima Nova"/>
            </a:endParaRPr>
          </a:p>
          <a:p>
            <a:pPr indent="-355600" lvl="2" marL="13716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Neural Networks</a:t>
            </a:r>
            <a:endParaRPr sz="2000">
              <a:solidFill>
                <a:srgbClr val="000000"/>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593367"/>
            <a:ext cx="32850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Specific Objective 3</a:t>
            </a:r>
            <a:endParaRPr>
              <a:latin typeface="Proxima Nova"/>
              <a:ea typeface="Proxima Nova"/>
              <a:cs typeface="Proxima Nova"/>
              <a:sym typeface="Proxima Nova"/>
            </a:endParaRPr>
          </a:p>
        </p:txBody>
      </p:sp>
      <p:sp>
        <p:nvSpPr>
          <p:cNvPr id="152" name="Google Shape;152;p27"/>
          <p:cNvSpPr txBox="1"/>
          <p:nvPr>
            <p:ph idx="1" type="body"/>
          </p:nvPr>
        </p:nvSpPr>
        <p:spPr>
          <a:xfrm>
            <a:off x="311700" y="1536633"/>
            <a:ext cx="38331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000000"/>
                </a:solidFill>
                <a:latin typeface="Proxima Nova"/>
                <a:ea typeface="Proxima Nova"/>
                <a:cs typeface="Proxima Nova"/>
                <a:sym typeface="Proxima Nova"/>
              </a:rPr>
              <a:t>To evaluate the performance of the models in terms of its validity and accuracy.</a:t>
            </a:r>
            <a:endParaRPr sz="2400">
              <a:solidFill>
                <a:srgbClr val="000000"/>
              </a:solidFill>
              <a:latin typeface="Proxima Nova"/>
              <a:ea typeface="Proxima Nova"/>
              <a:cs typeface="Proxima Nova"/>
              <a:sym typeface="Proxima Nova"/>
            </a:endParaRPr>
          </a:p>
        </p:txBody>
      </p:sp>
      <p:sp>
        <p:nvSpPr>
          <p:cNvPr id="153" name="Google Shape;153;p27"/>
          <p:cNvSpPr txBox="1"/>
          <p:nvPr>
            <p:ph type="title"/>
          </p:nvPr>
        </p:nvSpPr>
        <p:spPr>
          <a:xfrm>
            <a:off x="4565400" y="593367"/>
            <a:ext cx="36717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Scope and Limitations</a:t>
            </a:r>
            <a:endParaRPr>
              <a:latin typeface="Proxima Nova"/>
              <a:ea typeface="Proxima Nova"/>
              <a:cs typeface="Proxima Nova"/>
              <a:sym typeface="Proxima Nova"/>
            </a:endParaRPr>
          </a:p>
        </p:txBody>
      </p:sp>
      <p:sp>
        <p:nvSpPr>
          <p:cNvPr id="154" name="Google Shape;154;p27"/>
          <p:cNvSpPr txBox="1"/>
          <p:nvPr>
            <p:ph idx="1" type="body"/>
          </p:nvPr>
        </p:nvSpPr>
        <p:spPr>
          <a:xfrm>
            <a:off x="4274400" y="1536633"/>
            <a:ext cx="4253700" cy="4555200"/>
          </a:xfrm>
          <a:prstGeom prst="rect">
            <a:avLst/>
          </a:prstGeom>
        </p:spPr>
        <p:txBody>
          <a:bodyPr anchorCtr="0" anchor="t" bIns="91425" lIns="91425" spcFirstLastPara="1" rIns="91425" wrap="square" tIns="91425">
            <a:noAutofit/>
          </a:bodyPr>
          <a:lstStyle/>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Based on the work of Kim (2019) a comprehensive experiment design will be conducted to validate the correctness and acceptability of the model’s current iteration.</a:t>
            </a:r>
            <a:endParaRPr sz="2000">
              <a:solidFill>
                <a:srgbClr val="000000"/>
              </a:solidFill>
              <a:latin typeface="Proxima Nova"/>
              <a:ea typeface="Proxima Nova"/>
              <a:cs typeface="Proxima Nova"/>
              <a:sym typeface="Proxima Nova"/>
            </a:endParaRPr>
          </a:p>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The results will be cross validated with a control group (Filipino People)</a:t>
            </a:r>
            <a:endParaRPr sz="2000">
              <a:solidFill>
                <a:srgbClr val="000000"/>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Significance of Research</a:t>
            </a:r>
            <a:endParaRPr/>
          </a:p>
        </p:txBody>
      </p:sp>
      <p:sp>
        <p:nvSpPr>
          <p:cNvPr id="160" name="Google Shape;160;p28"/>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Educators can gain insight on making or choosing music depending on the theme of the story.</a:t>
            </a:r>
            <a:endParaRPr/>
          </a:p>
          <a:p>
            <a:pPr indent="-342900" lvl="0" marL="457200" rtl="0" algn="l">
              <a:lnSpc>
                <a:spcPct val="150000"/>
              </a:lnSpc>
              <a:spcBef>
                <a:spcPts val="0"/>
              </a:spcBef>
              <a:spcAft>
                <a:spcPts val="0"/>
              </a:spcAft>
              <a:buSzPts val="1800"/>
              <a:buChar char="●"/>
            </a:pPr>
            <a:r>
              <a:rPr lang="en"/>
              <a:t>Composers can benefit off the current study when making music according to the theme of the song.</a:t>
            </a:r>
            <a:endParaRPr/>
          </a:p>
          <a:p>
            <a:pPr indent="-342900" lvl="0" marL="457200" rtl="0" algn="l">
              <a:lnSpc>
                <a:spcPct val="150000"/>
              </a:lnSpc>
              <a:spcBef>
                <a:spcPts val="0"/>
              </a:spcBef>
              <a:spcAft>
                <a:spcPts val="0"/>
              </a:spcAft>
              <a:buSzPts val="1800"/>
              <a:buChar char="●"/>
            </a:pPr>
            <a:r>
              <a:rPr lang="en"/>
              <a:t>There are limited studies on cross-cultural comparison and children's themes, therefore this will be very useful to researchers who will study on topics related to this research.</a:t>
            </a:r>
            <a:endParaRPr/>
          </a:p>
        </p:txBody>
      </p:sp>
      <p:sp>
        <p:nvSpPr>
          <p:cNvPr id="161" name="Google Shape;161;p2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blipFill>
          <a:blip r:embed="rId3">
            <a:alphaModFix/>
          </a:blip>
          <a:stretch>
            <a:fillRect/>
          </a:stretch>
        </a:blipFill>
      </p:bgPr>
    </p:bg>
    <p:spTree>
      <p:nvGrpSpPr>
        <p:cNvPr id="165" name="Shape 165"/>
        <p:cNvGrpSpPr/>
        <p:nvPr/>
      </p:nvGrpSpPr>
      <p:grpSpPr>
        <a:xfrm>
          <a:off x="0" y="0"/>
          <a:ext cx="0" cy="0"/>
          <a:chOff x="0" y="0"/>
          <a:chExt cx="0" cy="0"/>
        </a:xfrm>
      </p:grpSpPr>
      <p:sp>
        <p:nvSpPr>
          <p:cNvPr id="166" name="Google Shape;166;p29"/>
          <p:cNvSpPr txBox="1"/>
          <p:nvPr>
            <p:ph idx="4294967295" type="ctrTitle"/>
          </p:nvPr>
        </p:nvSpPr>
        <p:spPr>
          <a:xfrm>
            <a:off x="685800" y="3161500"/>
            <a:ext cx="7772400" cy="141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rgbClr val="FFFFFF"/>
                </a:solidFill>
              </a:rPr>
              <a:t>SONG LIST </a:t>
            </a:r>
            <a:endParaRPr sz="6000">
              <a:solidFill>
                <a:srgbClr val="FFFFFF"/>
              </a:solidFill>
            </a:endParaRPr>
          </a:p>
        </p:txBody>
      </p:sp>
      <p:sp>
        <p:nvSpPr>
          <p:cNvPr id="167" name="Google Shape;167;p29"/>
          <p:cNvSpPr/>
          <p:nvPr/>
        </p:nvSpPr>
        <p:spPr>
          <a:xfrm>
            <a:off x="4068207" y="2217807"/>
            <a:ext cx="1007582" cy="1209185"/>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72" name="Shape 172"/>
        <p:cNvGrpSpPr/>
        <p:nvPr/>
      </p:nvGrpSpPr>
      <p:grpSpPr>
        <a:xfrm>
          <a:off x="0" y="0"/>
          <a:ext cx="0" cy="0"/>
          <a:chOff x="0" y="0"/>
          <a:chExt cx="0" cy="0"/>
        </a:xfrm>
      </p:grpSpPr>
      <p:sp>
        <p:nvSpPr>
          <p:cNvPr id="173" name="Google Shape;173;p30"/>
          <p:cNvSpPr txBox="1"/>
          <p:nvPr>
            <p:ph type="ctrTitle"/>
          </p:nvPr>
        </p:nvSpPr>
        <p:spPr>
          <a:xfrm>
            <a:off x="1476850" y="2655750"/>
            <a:ext cx="6029400" cy="154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solidFill>
                <a:srgbClr val="0198AD"/>
              </a:solidFill>
            </a:endParaRPr>
          </a:p>
          <a:p>
            <a:pPr indent="0" lvl="0" marL="0" rtl="0" algn="ctr">
              <a:spcBef>
                <a:spcPts val="0"/>
              </a:spcBef>
              <a:spcAft>
                <a:spcPts val="0"/>
              </a:spcAft>
              <a:buNone/>
            </a:pPr>
            <a:r>
              <a:rPr lang="en">
                <a:solidFill>
                  <a:schemeClr val="dk1"/>
                </a:solidFill>
              </a:rPr>
              <a:t>the motivation on why we’re doing the thesis. </a:t>
            </a:r>
            <a:endParaRPr/>
          </a:p>
        </p:txBody>
      </p:sp>
      <p:sp>
        <p:nvSpPr>
          <p:cNvPr id="174" name="Google Shape;174;p30"/>
          <p:cNvSpPr txBox="1"/>
          <p:nvPr>
            <p:ph idx="1" type="subTitle"/>
          </p:nvPr>
        </p:nvSpPr>
        <p:spPr>
          <a:xfrm>
            <a:off x="1557300" y="4121271"/>
            <a:ext cx="6029400" cy="104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Why?</a:t>
            </a:r>
            <a:endParaRPr/>
          </a:p>
        </p:txBody>
      </p:sp>
      <p:sp>
        <p:nvSpPr>
          <p:cNvPr id="175" name="Google Shape;175;p30"/>
          <p:cNvSpPr txBox="1"/>
          <p:nvPr>
            <p:ph idx="12" type="sldNum"/>
          </p:nvPr>
        </p:nvSpPr>
        <p:spPr>
          <a:xfrm>
            <a:off x="4297650" y="6479803"/>
            <a:ext cx="548700" cy="378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79" name="Shape 179"/>
        <p:cNvGrpSpPr/>
        <p:nvPr/>
      </p:nvGrpSpPr>
      <p:grpSpPr>
        <a:xfrm>
          <a:off x="0" y="0"/>
          <a:ext cx="0" cy="0"/>
          <a:chOff x="0" y="0"/>
          <a:chExt cx="0" cy="0"/>
        </a:xfrm>
      </p:grpSpPr>
      <p:sp>
        <p:nvSpPr>
          <p:cNvPr id="180" name="Google Shape;180;p31"/>
          <p:cNvSpPr txBox="1"/>
          <p:nvPr>
            <p:ph type="ctrTitle"/>
          </p:nvPr>
        </p:nvSpPr>
        <p:spPr>
          <a:xfrm>
            <a:off x="1557300" y="2655750"/>
            <a:ext cx="6029400" cy="154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solidFill>
                <a:srgbClr val="0198AD"/>
              </a:solidFill>
            </a:endParaRPr>
          </a:p>
          <a:p>
            <a:pPr indent="0" lvl="0" marL="0" rtl="0" algn="ctr">
              <a:spcBef>
                <a:spcPts val="0"/>
              </a:spcBef>
              <a:spcAft>
                <a:spcPts val="0"/>
              </a:spcAft>
              <a:buNone/>
            </a:pPr>
            <a:r>
              <a:rPr lang="en">
                <a:solidFill>
                  <a:schemeClr val="dk1"/>
                </a:solidFill>
              </a:rPr>
              <a:t>literature review of previous </a:t>
            </a:r>
            <a:r>
              <a:rPr lang="en">
                <a:solidFill>
                  <a:schemeClr val="dk1"/>
                </a:solidFill>
              </a:rPr>
              <a:t>and </a:t>
            </a:r>
            <a:r>
              <a:rPr lang="en">
                <a:solidFill>
                  <a:schemeClr val="dk1"/>
                </a:solidFill>
              </a:rPr>
              <a:t>existing works and the gaps </a:t>
            </a:r>
            <a:endParaRPr/>
          </a:p>
        </p:txBody>
      </p:sp>
      <p:sp>
        <p:nvSpPr>
          <p:cNvPr id="181" name="Google Shape;181;p31"/>
          <p:cNvSpPr txBox="1"/>
          <p:nvPr>
            <p:ph idx="1" type="subTitle"/>
          </p:nvPr>
        </p:nvSpPr>
        <p:spPr>
          <a:xfrm>
            <a:off x="1557300" y="4121271"/>
            <a:ext cx="6029400" cy="104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What?</a:t>
            </a:r>
            <a:endParaRPr/>
          </a:p>
        </p:txBody>
      </p:sp>
      <p:sp>
        <p:nvSpPr>
          <p:cNvPr id="182" name="Google Shape;182;p31"/>
          <p:cNvSpPr txBox="1"/>
          <p:nvPr>
            <p:ph idx="12" type="sldNum"/>
          </p:nvPr>
        </p:nvSpPr>
        <p:spPr>
          <a:xfrm>
            <a:off x="4297650" y="6479803"/>
            <a:ext cx="548700" cy="378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86" name="Shape 186"/>
        <p:cNvGrpSpPr/>
        <p:nvPr/>
      </p:nvGrpSpPr>
      <p:grpSpPr>
        <a:xfrm>
          <a:off x="0" y="0"/>
          <a:ext cx="0" cy="0"/>
          <a:chOff x="0" y="0"/>
          <a:chExt cx="0" cy="0"/>
        </a:xfrm>
      </p:grpSpPr>
      <p:sp>
        <p:nvSpPr>
          <p:cNvPr id="187" name="Google Shape;187;p32"/>
          <p:cNvSpPr txBox="1"/>
          <p:nvPr>
            <p:ph type="ctrTitle"/>
          </p:nvPr>
        </p:nvSpPr>
        <p:spPr>
          <a:xfrm>
            <a:off x="1557300" y="2655750"/>
            <a:ext cx="6029400" cy="154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solidFill>
                <a:srgbClr val="0198AD"/>
              </a:solidFill>
            </a:endParaRPr>
          </a:p>
          <a:p>
            <a:pPr indent="0" lvl="0" marL="0" rtl="0" algn="ctr">
              <a:spcBef>
                <a:spcPts val="0"/>
              </a:spcBef>
              <a:spcAft>
                <a:spcPts val="0"/>
              </a:spcAft>
              <a:buNone/>
            </a:pPr>
            <a:r>
              <a:rPr lang="en">
                <a:solidFill>
                  <a:schemeClr val="dk1"/>
                </a:solidFill>
              </a:rPr>
              <a:t>proposed methodology with gantt chart all the way until october 2020.</a:t>
            </a:r>
            <a:endParaRPr/>
          </a:p>
        </p:txBody>
      </p:sp>
      <p:sp>
        <p:nvSpPr>
          <p:cNvPr id="188" name="Google Shape;188;p32"/>
          <p:cNvSpPr txBox="1"/>
          <p:nvPr>
            <p:ph idx="1" type="subTitle"/>
          </p:nvPr>
        </p:nvSpPr>
        <p:spPr>
          <a:xfrm>
            <a:off x="1557300" y="4121271"/>
            <a:ext cx="6029400" cy="104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How?</a:t>
            </a:r>
            <a:endParaRPr/>
          </a:p>
        </p:txBody>
      </p:sp>
      <p:sp>
        <p:nvSpPr>
          <p:cNvPr id="189" name="Google Shape;189;p32"/>
          <p:cNvSpPr txBox="1"/>
          <p:nvPr>
            <p:ph idx="12" type="sldNum"/>
          </p:nvPr>
        </p:nvSpPr>
        <p:spPr>
          <a:xfrm>
            <a:off x="4297650" y="6479803"/>
            <a:ext cx="548700" cy="378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Table of Activities</a:t>
            </a:r>
            <a:endParaRPr/>
          </a:p>
        </p:txBody>
      </p:sp>
      <p:sp>
        <p:nvSpPr>
          <p:cNvPr id="195" name="Google Shape;195;p3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6" name="Google Shape;196;p33"/>
          <p:cNvPicPr preferRelativeResize="0"/>
          <p:nvPr/>
        </p:nvPicPr>
        <p:blipFill>
          <a:blip r:embed="rId3">
            <a:alphaModFix/>
          </a:blip>
          <a:stretch>
            <a:fillRect/>
          </a:stretch>
        </p:blipFill>
        <p:spPr>
          <a:xfrm>
            <a:off x="152400" y="2161800"/>
            <a:ext cx="8839200" cy="2534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OUTLINE</a:t>
            </a:r>
            <a:endParaRPr sz="3000"/>
          </a:p>
        </p:txBody>
      </p:sp>
      <p:sp>
        <p:nvSpPr>
          <p:cNvPr id="69" name="Google Shape;69;p16"/>
          <p:cNvSpPr txBox="1"/>
          <p:nvPr>
            <p:ph idx="1" type="body"/>
          </p:nvPr>
        </p:nvSpPr>
        <p:spPr>
          <a:xfrm>
            <a:off x="311700" y="18125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Dataset with Features(Old and New)</a:t>
            </a:r>
            <a:endParaRPr sz="2400"/>
          </a:p>
          <a:p>
            <a:pPr indent="-381000" lvl="0" marL="457200" rtl="0" algn="l">
              <a:spcBef>
                <a:spcPts val="1600"/>
              </a:spcBef>
              <a:spcAft>
                <a:spcPts val="0"/>
              </a:spcAft>
              <a:buSzPts val="2400"/>
              <a:buAutoNum type="arabicPeriod"/>
            </a:pPr>
            <a:r>
              <a:rPr lang="en" sz="2400"/>
              <a:t>Preliminary Statistics</a:t>
            </a:r>
            <a:endParaRPr sz="2400"/>
          </a:p>
          <a:p>
            <a:pPr indent="-381000" lvl="0" marL="457200" rtl="0" algn="l">
              <a:spcBef>
                <a:spcPts val="1600"/>
              </a:spcBef>
              <a:spcAft>
                <a:spcPts val="1600"/>
              </a:spcAft>
              <a:buSzPts val="2400"/>
              <a:buAutoNum type="arabicPeriod"/>
            </a:pPr>
            <a:r>
              <a:rPr lang="en" sz="2400"/>
              <a:t>Results of Log Files</a:t>
            </a:r>
            <a:endParaRPr sz="2400"/>
          </a:p>
        </p:txBody>
      </p:sp>
      <p:sp>
        <p:nvSpPr>
          <p:cNvPr id="70" name="Google Shape;70;p1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2" name="Google Shape;202;p34"/>
          <p:cNvPicPr preferRelativeResize="0"/>
          <p:nvPr/>
        </p:nvPicPr>
        <p:blipFill>
          <a:blip r:embed="rId3">
            <a:alphaModFix/>
          </a:blip>
          <a:stretch>
            <a:fillRect/>
          </a:stretch>
        </p:blipFill>
        <p:spPr>
          <a:xfrm>
            <a:off x="1162050" y="1447800"/>
            <a:ext cx="6819900" cy="3962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5"/>
          <p:cNvSpPr txBox="1"/>
          <p:nvPr>
            <p:ph type="ctrTitle"/>
          </p:nvPr>
        </p:nvSpPr>
        <p:spPr>
          <a:xfrm>
            <a:off x="2095950" y="2739750"/>
            <a:ext cx="4952100" cy="137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Any Questions?</a:t>
            </a:r>
            <a:endParaRPr sz="3600"/>
          </a:p>
          <a:p>
            <a:pPr indent="0" lvl="0" marL="0" rtl="0" algn="ctr">
              <a:spcBef>
                <a:spcPts val="0"/>
              </a:spcBef>
              <a:spcAft>
                <a:spcPts val="0"/>
              </a:spcAft>
              <a:buNone/>
            </a:pPr>
            <a:r>
              <a:rPr lang="en" sz="3600"/>
              <a:t>I dont want questions :&lt; ty</a:t>
            </a:r>
            <a:endParaRPr sz="3600"/>
          </a:p>
        </p:txBody>
      </p:sp>
      <p:sp>
        <p:nvSpPr>
          <p:cNvPr id="208" name="Google Shape;208;p3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DATASET</a:t>
            </a:r>
            <a:endParaRPr sz="3000"/>
          </a:p>
        </p:txBody>
      </p:sp>
      <p:sp>
        <p:nvSpPr>
          <p:cNvPr id="76" name="Google Shape;76;p17"/>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2400"/>
          </a:p>
        </p:txBody>
      </p:sp>
      <p:sp>
        <p:nvSpPr>
          <p:cNvPr id="77" name="Google Shape;77;p1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Preliminary Statistics</a:t>
            </a:r>
            <a:endParaRPr sz="3000"/>
          </a:p>
        </p:txBody>
      </p:sp>
      <p:sp>
        <p:nvSpPr>
          <p:cNvPr id="83" name="Google Shape;83;p18"/>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https://docs.google.com/drawings/d/1P_3XK7rJXsF7DUWf2NtDj3jg18fnUO5F3KjAlnWepmk/edit?usp=sharing</a:t>
            </a:r>
            <a:endParaRPr sz="2400"/>
          </a:p>
        </p:txBody>
      </p:sp>
      <p:sp>
        <p:nvSpPr>
          <p:cNvPr id="84" name="Google Shape;84;p1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Results of Log Files</a:t>
            </a:r>
            <a:endParaRPr sz="3000"/>
          </a:p>
        </p:txBody>
      </p:sp>
      <p:sp>
        <p:nvSpPr>
          <p:cNvPr id="90" name="Google Shape;90;p19"/>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Open Sans"/>
              <a:buChar char="●"/>
            </a:pPr>
            <a:r>
              <a:t/>
            </a:r>
            <a:endParaRPr>
              <a:solidFill>
                <a:schemeClr val="dk1"/>
              </a:solidFill>
              <a:highlight>
                <a:srgbClr val="FFFFFF"/>
              </a:highlight>
              <a:latin typeface="Open Sans"/>
              <a:ea typeface="Open Sans"/>
              <a:cs typeface="Open Sans"/>
              <a:sym typeface="Open Sans"/>
            </a:endParaRPr>
          </a:p>
        </p:txBody>
      </p:sp>
      <p:sp>
        <p:nvSpPr>
          <p:cNvPr id="91" name="Google Shape;91;p1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5" name="Shape 95"/>
        <p:cNvGrpSpPr/>
        <p:nvPr/>
      </p:nvGrpSpPr>
      <p:grpSpPr>
        <a:xfrm>
          <a:off x="0" y="0"/>
          <a:ext cx="0" cy="0"/>
          <a:chOff x="0" y="0"/>
          <a:chExt cx="0" cy="0"/>
        </a:xfrm>
      </p:grpSpPr>
      <p:sp>
        <p:nvSpPr>
          <p:cNvPr id="96" name="Google Shape;96;p20"/>
          <p:cNvSpPr/>
          <p:nvPr/>
        </p:nvSpPr>
        <p:spPr>
          <a:xfrm>
            <a:off x="1034400" y="1697325"/>
            <a:ext cx="7075200" cy="940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MUSIC EMOTION RECOGNITION</a:t>
            </a:r>
            <a:endParaRPr/>
          </a:p>
        </p:txBody>
      </p:sp>
      <p:sp>
        <p:nvSpPr>
          <p:cNvPr id="98" name="Google Shape;98;p20"/>
          <p:cNvSpPr txBox="1"/>
          <p:nvPr>
            <p:ph idx="1" type="body"/>
          </p:nvPr>
        </p:nvSpPr>
        <p:spPr>
          <a:xfrm>
            <a:off x="684450" y="1882850"/>
            <a:ext cx="7775100" cy="799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t>Music Information Retrieval (MIR) -&gt; Features</a:t>
            </a:r>
            <a:endParaRPr sz="2400"/>
          </a:p>
        </p:txBody>
      </p:sp>
      <p:sp>
        <p:nvSpPr>
          <p:cNvPr id="99" name="Google Shape;99;p2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0" name="Google Shape;100;p20"/>
          <p:cNvSpPr/>
          <p:nvPr/>
        </p:nvSpPr>
        <p:spPr>
          <a:xfrm rot="5400000">
            <a:off x="4261800" y="2901175"/>
            <a:ext cx="620400" cy="53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0"/>
          <p:cNvSpPr txBox="1"/>
          <p:nvPr>
            <p:ph idx="1" type="body"/>
          </p:nvPr>
        </p:nvSpPr>
        <p:spPr>
          <a:xfrm>
            <a:off x="684450" y="3701525"/>
            <a:ext cx="7775100" cy="799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t>Music Emotion Recognition (MER) -&gt; Emotions</a:t>
            </a:r>
            <a:endParaRPr sz="2400"/>
          </a:p>
        </p:txBody>
      </p:sp>
      <p:sp>
        <p:nvSpPr>
          <p:cNvPr id="102" name="Google Shape;102;p20"/>
          <p:cNvSpPr/>
          <p:nvPr/>
        </p:nvSpPr>
        <p:spPr>
          <a:xfrm>
            <a:off x="1034400" y="3559925"/>
            <a:ext cx="7075200" cy="940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CHILDREN’S MUSIC</a:t>
            </a:r>
            <a:endParaRPr sz="3000"/>
          </a:p>
        </p:txBody>
      </p:sp>
      <p:sp>
        <p:nvSpPr>
          <p:cNvPr id="108" name="Google Shape;108;p21"/>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Char char="●"/>
            </a:pPr>
            <a:r>
              <a:rPr lang="en" sz="2400"/>
              <a:t>Building a Model for Music classification in children’s stories using Neural Networks (Kim, 2019)</a:t>
            </a:r>
            <a:endParaRPr sz="2400"/>
          </a:p>
          <a:p>
            <a:pPr indent="-381000" lvl="0" marL="457200" rtl="0" algn="l">
              <a:lnSpc>
                <a:spcPct val="150000"/>
              </a:lnSpc>
              <a:spcBef>
                <a:spcPts val="0"/>
              </a:spcBef>
              <a:spcAft>
                <a:spcPts val="0"/>
              </a:spcAft>
              <a:buSzPts val="2400"/>
              <a:buChar char="●"/>
            </a:pPr>
            <a:r>
              <a:rPr lang="en" sz="2400"/>
              <a:t>Gathering different audio samples from videos of Children’s Stories and classifying them into themes.</a:t>
            </a:r>
            <a:endParaRPr sz="2400"/>
          </a:p>
        </p:txBody>
      </p:sp>
      <p:sp>
        <p:nvSpPr>
          <p:cNvPr id="109" name="Google Shape;109;p2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CULTURAL DIFFERENCES</a:t>
            </a:r>
            <a:endParaRPr/>
          </a:p>
        </p:txBody>
      </p:sp>
      <p:sp>
        <p:nvSpPr>
          <p:cNvPr id="115" name="Google Shape;115;p22"/>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People tend to prefer music originating from their own culture (Brittin, 1996)</a:t>
            </a:r>
            <a:endParaRPr sz="2400"/>
          </a:p>
          <a:p>
            <a:pPr indent="0" lvl="0" marL="0" rtl="0" algn="l">
              <a:spcBef>
                <a:spcPts val="1600"/>
              </a:spcBef>
              <a:spcAft>
                <a:spcPts val="0"/>
              </a:spcAft>
              <a:buNone/>
            </a:pPr>
            <a:r>
              <a:rPr lang="en" sz="2400"/>
              <a:t>Cultural stereotypes associated with certain genres (Susino, 2018)</a:t>
            </a:r>
            <a:endParaRPr sz="2400"/>
          </a:p>
          <a:p>
            <a:pPr indent="0" lvl="0" marL="0" rtl="0" algn="l">
              <a:spcBef>
                <a:spcPts val="1600"/>
              </a:spcBef>
              <a:spcAft>
                <a:spcPts val="1600"/>
              </a:spcAft>
              <a:buNone/>
            </a:pPr>
            <a:r>
              <a:rPr lang="en" sz="2400"/>
              <a:t>-More familiarity -&gt; Less stereotyped emotions</a:t>
            </a:r>
            <a:endParaRPr sz="2400"/>
          </a:p>
        </p:txBody>
      </p:sp>
      <p:sp>
        <p:nvSpPr>
          <p:cNvPr id="116" name="Google Shape;116;p2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0" name="Shape 120"/>
        <p:cNvGrpSpPr/>
        <p:nvPr/>
      </p:nvGrpSpPr>
      <p:grpSpPr>
        <a:xfrm>
          <a:off x="0" y="0"/>
          <a:ext cx="0" cy="0"/>
          <a:chOff x="0" y="0"/>
          <a:chExt cx="0" cy="0"/>
        </a:xfrm>
      </p:grpSpPr>
      <p:sp>
        <p:nvSpPr>
          <p:cNvPr id="121" name="Google Shape;121;p2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2" name="Google Shape;122;p23"/>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Studies on children’s music focus mostly on their psychology and not on application of technology.</a:t>
            </a:r>
            <a:endParaRPr sz="2400"/>
          </a:p>
          <a:p>
            <a:pPr indent="0" lvl="0" marL="0" rtl="0" algn="l">
              <a:spcBef>
                <a:spcPts val="1600"/>
              </a:spcBef>
              <a:spcAft>
                <a:spcPts val="0"/>
              </a:spcAft>
              <a:buNone/>
            </a:pPr>
            <a:r>
              <a:t/>
            </a:r>
            <a:endParaRPr sz="2400"/>
          </a:p>
          <a:p>
            <a:pPr indent="0" lvl="0" marL="0" rtl="0" algn="l">
              <a:spcBef>
                <a:spcPts val="1600"/>
              </a:spcBef>
              <a:spcAft>
                <a:spcPts val="0"/>
              </a:spcAft>
              <a:buNone/>
            </a:pPr>
            <a:r>
              <a:rPr lang="en" sz="2400"/>
              <a:t>Increasing demand for organization of music information (Yang &amp; Chen, 2011)</a:t>
            </a:r>
            <a:endParaRPr sz="2400"/>
          </a:p>
          <a:p>
            <a:pPr indent="0" lvl="0" marL="0" rtl="0" algn="l">
              <a:spcBef>
                <a:spcPts val="1600"/>
              </a:spcBef>
              <a:spcAft>
                <a:spcPts val="0"/>
              </a:spcAft>
              <a:buNone/>
            </a:pPr>
            <a:r>
              <a:t/>
            </a:r>
            <a:endParaRPr sz="2400"/>
          </a:p>
          <a:p>
            <a:pPr indent="0" lvl="0" marL="0" rtl="0" algn="l">
              <a:spcBef>
                <a:spcPts val="1600"/>
              </a:spcBef>
              <a:spcAft>
                <a:spcPts val="1600"/>
              </a:spcAft>
              <a:buNone/>
            </a:pPr>
            <a:r>
              <a:rPr lang="en" sz="2400"/>
              <a:t>Limited studies on understanding how cultural differences affect perceiving musical themes</a:t>
            </a:r>
            <a:endParaRPr sz="2400"/>
          </a:p>
        </p:txBody>
      </p:sp>
      <p:sp>
        <p:nvSpPr>
          <p:cNvPr id="123" name="Google Shape;123;p2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STATEMENT OF THE PROBLEM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