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embeddedFontLst>
    <p:embeddedFont>
      <p:font typeface="Proxima Nov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4" name="Graciel Myka Nunci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4-23T14:47:41.637">
    <p:pos x="432" y="1991"/>
    <p:text>WE FOUND 72 TOTAL CHINESE KIDS SONGS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9-04-23T15:26:13.878">
    <p:pos x="980" y="1672"/>
    <p:text>show trello nlng?</p:text>
  </p:cm>
  <p:cm authorId="0" idx="3" dt="2019-04-23T15:26:13.878">
    <p:pos x="980" y="1672"/>
    <p:text>and paper</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9-04-23T15:24:43.568">
    <p:pos x="980" y="1672"/>
    <p:text>FRITZ EXPLAIN SCOPE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ournals.sagepub.com/doi/pdf/10.1177/0305735618755886"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9e376e2e8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9e376e2e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9dbba23a7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9dbba23a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Mitch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9dbba23a7_0_2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9dbba23a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more what a segment is</a:t>
            </a:r>
            <a:endParaRPr/>
          </a:p>
          <a:p>
            <a:pPr indent="0" lvl="0" marL="0" rtl="0" algn="l">
              <a:spcBef>
                <a:spcPts val="0"/>
              </a:spcBef>
              <a:spcAft>
                <a:spcPts val="0"/>
              </a:spcAft>
              <a:buNone/>
            </a:pPr>
            <a:br>
              <a:rPr lang="en"/>
            </a:br>
            <a:r>
              <a:rPr lang="en"/>
              <a:t>Fritz</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9dbba23a7_0_7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9dbba23a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Cite clone’s use of neural nets here //follow the protocol used by…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Fritz</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9dbba23a7_0_8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9dbba23a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Fritz</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d4112c8d6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d4112c8d6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Graciel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69ddddb33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69ddddb3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69ddddb33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69ddddb3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69ddddb33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69ddddb3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69ddddb33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69ddddb3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8be68b44e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8be68b44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Graciel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9dbba23a7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9dbba23a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d4112c8d6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d4112c8d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Graciel</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d4112c8d6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d4112c8d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e778a6bb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e778a6b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9dbba23a7_1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9dbba23a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9dbba23a7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9dbba23a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9dbba23a7_1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9dbba23a7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examples of childrens stories with background songs</a:t>
            </a:r>
            <a:endParaRPr/>
          </a:p>
          <a:p>
            <a:pPr indent="0" lvl="0" marL="0" rtl="0" algn="l">
              <a:spcBef>
                <a:spcPts val="0"/>
              </a:spcBef>
              <a:spcAft>
                <a:spcPts val="0"/>
              </a:spcAft>
              <a:buNone/>
            </a:pPr>
            <a:r>
              <a:rPr lang="en"/>
              <a:t>“They show honesty…. They show”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Graciel</a:t>
            </a:r>
            <a:endParaRPr/>
          </a:p>
          <a:p>
            <a:pPr indent="0" lvl="0" marL="0" rtl="0" algn="l">
              <a:spcBef>
                <a:spcPts val="0"/>
              </a:spcBef>
              <a:spcAft>
                <a:spcPts val="0"/>
              </a:spcAft>
              <a:buNone/>
            </a:pPr>
            <a:r>
              <a:rPr lang="en"/>
              <a:t>We will follow a similar framework to Kim, Clone’s thesis which is (title)</a:t>
            </a:r>
            <a:endParaRPr/>
          </a:p>
          <a:p>
            <a:pPr indent="0" lvl="0" marL="0" rtl="0" algn="l">
              <a:spcBef>
                <a:spcPts val="0"/>
              </a:spcBef>
              <a:spcAft>
                <a:spcPts val="0"/>
              </a:spcAft>
              <a:buNone/>
            </a:pPr>
            <a:r>
              <a:rPr lang="en"/>
              <a:t>We will be gethering and classifyginh them into 4 themes</a:t>
            </a:r>
            <a:endParaRPr/>
          </a:p>
          <a:p>
            <a:pPr indent="0" lvl="0" marL="0" rtl="0" algn="l">
              <a:spcBef>
                <a:spcPts val="0"/>
              </a:spcBef>
              <a:spcAft>
                <a:spcPts val="0"/>
              </a:spcAft>
              <a:buNone/>
            </a:pPr>
            <a:r>
              <a:rPr lang="en"/>
              <a:t>Next slide.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d4112c8d6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d4112c8d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Graciel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They embody cheerful and fearful  themes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9dbba23a7_1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9dbba23a7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many factors to consider when analyzing music preferences and emotion recognition. Cultural differences is one such factor as mentioned in the work of \citeA{brittin1996listeners}. The work of \citeA{clarke2015music} discusses the capability of music to promote empathy and cultural understanding. They presented a model to connect the primary components of music and empathy research, which provides a good overview on how cultural differences are affected by music. People tend to prefer music originating from their own culture as familiarity and repeated exposure affect musical preference. Similarly, people's recognition of themes present in music also differ based on cultural upbringing.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https://journals.sagepub.com/doi/pdf/10.1177/0305735618755886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Mitchell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9dbba23a7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9dbba23a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1st point = </a:t>
            </a:r>
            <a:endParaRPr/>
          </a:p>
          <a:p>
            <a:pPr indent="0" lvl="0" marL="0" rtl="0" algn="l">
              <a:spcBef>
                <a:spcPts val="0"/>
              </a:spcBef>
              <a:spcAft>
                <a:spcPts val="0"/>
              </a:spcAft>
              <a:buNone/>
            </a:pPr>
            <a:r>
              <a:rPr lang="en"/>
              <a:t>2nd point = the motivation for MER. instead of classifying via album name, genre, etc. we use emotions</a:t>
            </a:r>
            <a:endParaRPr/>
          </a:p>
          <a:p>
            <a:pPr indent="0" lvl="0" marL="0" rtl="0" algn="l">
              <a:spcBef>
                <a:spcPts val="0"/>
              </a:spcBef>
              <a:spcAft>
                <a:spcPts val="0"/>
              </a:spcAft>
              <a:buNone/>
            </a:pPr>
            <a:r>
              <a:rPr lang="en"/>
              <a:t>3rd point = cross-cultural comparisons</a:t>
            </a:r>
            <a:endParaRPr/>
          </a:p>
          <a:p>
            <a:pPr indent="0" lvl="0" marL="0" rtl="0" algn="l">
              <a:spcBef>
                <a:spcPts val="0"/>
              </a:spcBef>
              <a:spcAft>
                <a:spcPts val="0"/>
              </a:spcAft>
              <a:buNone/>
            </a:pPr>
            <a:r>
              <a:rPr lang="en"/>
              <a:t>Mitch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lue">
  <p:cSld name="TITLE_1">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ctrTitle"/>
          </p:nvPr>
        </p:nvSpPr>
        <p:spPr>
          <a:xfrm>
            <a:off x="1295550" y="2655750"/>
            <a:ext cx="6552900" cy="154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4800">
                <a:solidFill>
                  <a:srgbClr val="FFFFFF"/>
                </a:solidFill>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red">
  <p:cSld name="TITLE_1_1">
    <p:bg>
      <p:bgPr>
        <a:blipFill>
          <a:blip r:embed="rId2">
            <a:alphaModFix/>
          </a:blip>
          <a:stretch>
            <a:fillRect/>
          </a:stretch>
        </a:blipFill>
      </p:bgPr>
    </p:bg>
    <p:spTree>
      <p:nvGrpSpPr>
        <p:cNvPr id="52" name="Shape 52"/>
        <p:cNvGrpSpPr/>
        <p:nvPr/>
      </p:nvGrpSpPr>
      <p:grpSpPr>
        <a:xfrm>
          <a:off x="0" y="0"/>
          <a:ext cx="0" cy="0"/>
          <a:chOff x="0" y="0"/>
          <a:chExt cx="0" cy="0"/>
        </a:xfrm>
      </p:grpSpPr>
      <p:sp>
        <p:nvSpPr>
          <p:cNvPr id="53" name="Google Shape;53;p14"/>
          <p:cNvSpPr txBox="1"/>
          <p:nvPr>
            <p:ph type="ctrTitle"/>
          </p:nvPr>
        </p:nvSpPr>
        <p:spPr>
          <a:xfrm>
            <a:off x="1557300" y="2187325"/>
            <a:ext cx="6029400" cy="1546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4" name="Google Shape;54;p14"/>
          <p:cNvSpPr txBox="1"/>
          <p:nvPr>
            <p:ph idx="1" type="subTitle"/>
          </p:nvPr>
        </p:nvSpPr>
        <p:spPr>
          <a:xfrm>
            <a:off x="1557300" y="3558146"/>
            <a:ext cx="6029400" cy="1046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2C343B"/>
              </a:buClr>
              <a:buSzPts val="2400"/>
              <a:buNone/>
              <a:defRPr sz="2400"/>
            </a:lvl1pPr>
            <a:lvl2pPr lvl="1" rtl="0" algn="ctr">
              <a:spcBef>
                <a:spcPts val="1600"/>
              </a:spcBef>
              <a:spcAft>
                <a:spcPts val="0"/>
              </a:spcAft>
              <a:buClr>
                <a:srgbClr val="2C343B"/>
              </a:buClr>
              <a:buSzPts val="1400"/>
              <a:buNone/>
              <a:defRPr/>
            </a:lvl2pPr>
            <a:lvl3pPr lvl="2" rtl="0" algn="ctr">
              <a:spcBef>
                <a:spcPts val="1600"/>
              </a:spcBef>
              <a:spcAft>
                <a:spcPts val="0"/>
              </a:spcAft>
              <a:buClr>
                <a:srgbClr val="2C343B"/>
              </a:buClr>
              <a:buSzPts val="1400"/>
              <a:buNone/>
              <a:defRPr/>
            </a:lvl3pPr>
            <a:lvl4pPr lvl="3" rtl="0" algn="ctr">
              <a:spcBef>
                <a:spcPts val="1600"/>
              </a:spcBef>
              <a:spcAft>
                <a:spcPts val="0"/>
              </a:spcAft>
              <a:buClr>
                <a:srgbClr val="2C343B"/>
              </a:buClr>
              <a:buSzPts val="2400"/>
              <a:buNone/>
              <a:defRPr sz="2400"/>
            </a:lvl4pPr>
            <a:lvl5pPr lvl="4" rtl="0" algn="ctr">
              <a:spcBef>
                <a:spcPts val="1600"/>
              </a:spcBef>
              <a:spcAft>
                <a:spcPts val="0"/>
              </a:spcAft>
              <a:buClr>
                <a:srgbClr val="2C343B"/>
              </a:buClr>
              <a:buSzPts val="2400"/>
              <a:buNone/>
              <a:defRPr sz="2400"/>
            </a:lvl5pPr>
            <a:lvl6pPr lvl="5" rtl="0" algn="ctr">
              <a:spcBef>
                <a:spcPts val="1600"/>
              </a:spcBef>
              <a:spcAft>
                <a:spcPts val="0"/>
              </a:spcAft>
              <a:buClr>
                <a:srgbClr val="2C343B"/>
              </a:buClr>
              <a:buSzPts val="2400"/>
              <a:buNone/>
              <a:defRPr sz="2400"/>
            </a:lvl6pPr>
            <a:lvl7pPr lvl="6" rtl="0" algn="ctr">
              <a:spcBef>
                <a:spcPts val="1600"/>
              </a:spcBef>
              <a:spcAft>
                <a:spcPts val="0"/>
              </a:spcAft>
              <a:buClr>
                <a:srgbClr val="2C343B"/>
              </a:buClr>
              <a:buSzPts val="2400"/>
              <a:buNone/>
              <a:defRPr sz="2400"/>
            </a:lvl7pPr>
            <a:lvl8pPr lvl="7" rtl="0" algn="ctr">
              <a:spcBef>
                <a:spcPts val="1600"/>
              </a:spcBef>
              <a:spcAft>
                <a:spcPts val="0"/>
              </a:spcAft>
              <a:buClr>
                <a:srgbClr val="2C343B"/>
              </a:buClr>
              <a:buSzPts val="2400"/>
              <a:buNone/>
              <a:defRPr sz="2400"/>
            </a:lvl8pPr>
            <a:lvl9pPr lvl="8" rtl="0" algn="ctr">
              <a:spcBef>
                <a:spcPts val="1600"/>
              </a:spcBef>
              <a:spcAft>
                <a:spcPts val="1600"/>
              </a:spcAft>
              <a:buClr>
                <a:srgbClr val="2C343B"/>
              </a:buClr>
              <a:buSzPts val="2400"/>
              <a:buNone/>
              <a:defRPr sz="2400"/>
            </a:lvl9pPr>
          </a:lstStyle>
          <a:p/>
        </p:txBody>
      </p:sp>
      <p:sp>
        <p:nvSpPr>
          <p:cNvPr id="55" name="Google Shape;55;p14"/>
          <p:cNvSpPr txBox="1"/>
          <p:nvPr>
            <p:ph idx="12" type="sldNum"/>
          </p:nvPr>
        </p:nvSpPr>
        <p:spPr>
          <a:xfrm>
            <a:off x="4297650" y="6479803"/>
            <a:ext cx="548700" cy="378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comments" Target="../comments/comment1.xm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comments" Target="../comments/commen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comments" Target="../comments/commen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hyperlink" Target="http://drive.google.com/file/d/1fsrsOfx9oOrOyTI93mLvQaVWXD6C5IeM/view" TargetMode="External"/><Relationship Id="rId5" Type="http://schemas.openxmlformats.org/officeDocument/2006/relationships/image" Target="../media/image3.png"/><Relationship Id="rId6" Type="http://schemas.openxmlformats.org/officeDocument/2006/relationships/hyperlink" Target="http://drive.google.com/file/d/1BfZRvYWm1OI3BBio5cRHqL5oxO-o3x_g/vie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5"/>
          <p:cNvSpPr txBox="1"/>
          <p:nvPr>
            <p:ph type="ctrTitle"/>
          </p:nvPr>
        </p:nvSpPr>
        <p:spPr>
          <a:xfrm>
            <a:off x="311708" y="535567"/>
            <a:ext cx="8520600" cy="273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Building models towards understanding cultural preferences in perceiving musical themes of children's stories</a:t>
            </a:r>
            <a:endParaRPr sz="3600"/>
          </a:p>
        </p:txBody>
      </p:sp>
      <p:sp>
        <p:nvSpPr>
          <p:cNvPr id="61" name="Google Shape;61;p15"/>
          <p:cNvSpPr txBox="1"/>
          <p:nvPr>
            <p:ph idx="1" type="subTitle"/>
          </p:nvPr>
        </p:nvSpPr>
        <p:spPr>
          <a:xfrm>
            <a:off x="311700" y="3321633"/>
            <a:ext cx="8520600" cy="10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CALIMAG, Fritz</a:t>
            </a:r>
            <a:endParaRPr sz="2400"/>
          </a:p>
          <a:p>
            <a:pPr indent="0" lvl="0" marL="0" rtl="0" algn="ctr">
              <a:spcBef>
                <a:spcPts val="0"/>
              </a:spcBef>
              <a:spcAft>
                <a:spcPts val="0"/>
              </a:spcAft>
              <a:buNone/>
            </a:pPr>
            <a:r>
              <a:rPr lang="en" sz="2400"/>
              <a:t>MENDOZA, Emir Christopher</a:t>
            </a:r>
            <a:endParaRPr sz="2400"/>
          </a:p>
          <a:p>
            <a:pPr indent="0" lvl="0" marL="0" rtl="0" algn="ctr">
              <a:spcBef>
                <a:spcPts val="0"/>
              </a:spcBef>
              <a:spcAft>
                <a:spcPts val="0"/>
              </a:spcAft>
              <a:buNone/>
            </a:pPr>
            <a:r>
              <a:rPr lang="en" sz="2400"/>
              <a:t>NUNCIO, Graciel Myka</a:t>
            </a:r>
            <a:endParaRPr sz="2400"/>
          </a:p>
          <a:p>
            <a:pPr indent="0" lvl="0" marL="0" rtl="0" algn="ctr">
              <a:spcBef>
                <a:spcPts val="0"/>
              </a:spcBef>
              <a:spcAft>
                <a:spcPts val="0"/>
              </a:spcAft>
              <a:buNone/>
            </a:pPr>
            <a:r>
              <a:rPr lang="en" sz="2400"/>
              <a:t>ONG, Mitchell</a:t>
            </a:r>
            <a:endParaRPr sz="2400"/>
          </a:p>
        </p:txBody>
      </p:sp>
      <p:sp>
        <p:nvSpPr>
          <p:cNvPr id="62" name="Google Shape;62;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 name="Google Shape;63;p15"/>
          <p:cNvSpPr txBox="1"/>
          <p:nvPr/>
        </p:nvSpPr>
        <p:spPr>
          <a:xfrm>
            <a:off x="1796550" y="5160725"/>
            <a:ext cx="5550900" cy="105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666666"/>
                </a:solidFill>
              </a:rPr>
              <a:t>Adviser: DEJA, Jordan Aiko</a:t>
            </a:r>
            <a:endParaRPr sz="2400">
              <a:solidFill>
                <a:srgbClr val="66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6" name="Google Shape;136;p2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To train machine learning models that considers various Filipino-Chinese cultural influences in selecting themes in children’s stories.</a:t>
            </a:r>
            <a:endParaRPr sz="2400"/>
          </a:p>
        </p:txBody>
      </p:sp>
      <p:sp>
        <p:nvSpPr>
          <p:cNvPr id="137" name="Google Shape;137;p2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OBJECTIVE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593367"/>
            <a:ext cx="32850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Specific Objective 1</a:t>
            </a:r>
            <a:endParaRPr>
              <a:latin typeface="Proxima Nova"/>
              <a:ea typeface="Proxima Nova"/>
              <a:cs typeface="Proxima Nova"/>
              <a:sym typeface="Proxima Nova"/>
            </a:endParaRPr>
          </a:p>
        </p:txBody>
      </p:sp>
      <p:sp>
        <p:nvSpPr>
          <p:cNvPr id="143" name="Google Shape;143;p25"/>
          <p:cNvSpPr txBox="1"/>
          <p:nvPr>
            <p:ph idx="1" type="body"/>
          </p:nvPr>
        </p:nvSpPr>
        <p:spPr>
          <a:xfrm>
            <a:off x="311700" y="1536633"/>
            <a:ext cx="38331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000000"/>
                </a:solidFill>
                <a:latin typeface="Proxima Nova"/>
                <a:ea typeface="Proxima Nova"/>
                <a:cs typeface="Proxima Nova"/>
                <a:sym typeface="Proxima Nova"/>
              </a:rPr>
              <a:t>To understand </a:t>
            </a:r>
            <a:r>
              <a:rPr lang="en" sz="2400">
                <a:solidFill>
                  <a:srgbClr val="000000"/>
                </a:solidFill>
                <a:latin typeface="Proxima Nova"/>
                <a:ea typeface="Proxima Nova"/>
                <a:cs typeface="Proxima Nova"/>
                <a:sym typeface="Proxima Nova"/>
              </a:rPr>
              <a:t>Filipino-</a:t>
            </a:r>
            <a:r>
              <a:rPr lang="en" sz="2400">
                <a:solidFill>
                  <a:srgbClr val="000000"/>
                </a:solidFill>
                <a:latin typeface="Proxima Nova"/>
                <a:ea typeface="Proxima Nova"/>
                <a:cs typeface="Proxima Nova"/>
                <a:sym typeface="Proxima Nova"/>
              </a:rPr>
              <a:t>Chinese cultural influences in children’s music by extracting samples of these music files and use them to build a data set.</a:t>
            </a:r>
            <a:endParaRPr sz="2400">
              <a:solidFill>
                <a:srgbClr val="000000"/>
              </a:solidFill>
              <a:latin typeface="Proxima Nova"/>
              <a:ea typeface="Proxima Nova"/>
              <a:cs typeface="Proxima Nova"/>
              <a:sym typeface="Proxima Nova"/>
            </a:endParaRPr>
          </a:p>
        </p:txBody>
      </p:sp>
      <p:sp>
        <p:nvSpPr>
          <p:cNvPr id="144" name="Google Shape;144;p25"/>
          <p:cNvSpPr txBox="1"/>
          <p:nvPr>
            <p:ph type="title"/>
          </p:nvPr>
        </p:nvSpPr>
        <p:spPr>
          <a:xfrm>
            <a:off x="4565400" y="593367"/>
            <a:ext cx="36717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Scope and Limitations</a:t>
            </a:r>
            <a:endParaRPr>
              <a:latin typeface="Proxima Nova"/>
              <a:ea typeface="Proxima Nova"/>
              <a:cs typeface="Proxima Nova"/>
              <a:sym typeface="Proxima Nova"/>
            </a:endParaRPr>
          </a:p>
        </p:txBody>
      </p:sp>
      <p:sp>
        <p:nvSpPr>
          <p:cNvPr id="145" name="Google Shape;145;p25"/>
          <p:cNvSpPr txBox="1"/>
          <p:nvPr>
            <p:ph idx="1" type="body"/>
          </p:nvPr>
        </p:nvSpPr>
        <p:spPr>
          <a:xfrm>
            <a:off x="4161600" y="1536625"/>
            <a:ext cx="4479300" cy="4555200"/>
          </a:xfrm>
          <a:prstGeom prst="rect">
            <a:avLst/>
          </a:prstGeom>
        </p:spPr>
        <p:txBody>
          <a:bodyPr anchorCtr="0" anchor="t" bIns="91425" lIns="91425" spcFirstLastPara="1" rIns="91425" wrap="square" tIns="91425">
            <a:noAutofit/>
          </a:bodyPr>
          <a:lstStyle/>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Selecting a song for children aged 0-8</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Extracting music samples that embody a specific theme</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The themes will be labelled as in reference to Kim (2019)</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Cheerful</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Brave</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Love</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Fearful.</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Each theme will have at least 100 music samples</a:t>
            </a:r>
            <a:endParaRPr sz="2000">
              <a:solidFill>
                <a:srgbClr val="000000"/>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593375"/>
            <a:ext cx="33681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Specific Objective 2</a:t>
            </a:r>
            <a:endParaRPr>
              <a:latin typeface="Proxima Nova"/>
              <a:ea typeface="Proxima Nova"/>
              <a:cs typeface="Proxima Nova"/>
              <a:sym typeface="Proxima Nova"/>
            </a:endParaRPr>
          </a:p>
        </p:txBody>
      </p:sp>
      <p:sp>
        <p:nvSpPr>
          <p:cNvPr id="151" name="Google Shape;151;p26"/>
          <p:cNvSpPr txBox="1"/>
          <p:nvPr>
            <p:ph idx="1" type="body"/>
          </p:nvPr>
        </p:nvSpPr>
        <p:spPr>
          <a:xfrm>
            <a:off x="311700" y="1536633"/>
            <a:ext cx="38331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000000"/>
                </a:solidFill>
                <a:latin typeface="Proxima Nova"/>
                <a:ea typeface="Proxima Nova"/>
                <a:cs typeface="Proxima Nova"/>
                <a:sym typeface="Proxima Nova"/>
              </a:rPr>
              <a:t>To build &amp; train multiple machine learning models that aims to classify music for children's stories into four different themes.</a:t>
            </a:r>
            <a:endParaRPr sz="2400">
              <a:solidFill>
                <a:srgbClr val="000000"/>
              </a:solidFill>
              <a:latin typeface="Proxima Nova"/>
              <a:ea typeface="Proxima Nova"/>
              <a:cs typeface="Proxima Nova"/>
              <a:sym typeface="Proxima Nova"/>
            </a:endParaRPr>
          </a:p>
        </p:txBody>
      </p:sp>
      <p:sp>
        <p:nvSpPr>
          <p:cNvPr id="152" name="Google Shape;152;p26"/>
          <p:cNvSpPr txBox="1"/>
          <p:nvPr>
            <p:ph type="title"/>
          </p:nvPr>
        </p:nvSpPr>
        <p:spPr>
          <a:xfrm>
            <a:off x="4565400" y="593367"/>
            <a:ext cx="36717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Scope and Limitations</a:t>
            </a:r>
            <a:endParaRPr>
              <a:latin typeface="Proxima Nova"/>
              <a:ea typeface="Proxima Nova"/>
              <a:cs typeface="Proxima Nova"/>
              <a:sym typeface="Proxima Nova"/>
            </a:endParaRPr>
          </a:p>
        </p:txBody>
      </p:sp>
      <p:sp>
        <p:nvSpPr>
          <p:cNvPr id="153" name="Google Shape;153;p26"/>
          <p:cNvSpPr txBox="1"/>
          <p:nvPr>
            <p:ph idx="1" type="body"/>
          </p:nvPr>
        </p:nvSpPr>
        <p:spPr>
          <a:xfrm>
            <a:off x="4274400" y="1536633"/>
            <a:ext cx="4253700" cy="4555200"/>
          </a:xfrm>
          <a:prstGeom prst="rect">
            <a:avLst/>
          </a:prstGeom>
        </p:spPr>
        <p:txBody>
          <a:bodyPr anchorCtr="0" anchor="t" bIns="91425" lIns="91425" spcFirstLastPara="1" rIns="91425" wrap="square" tIns="91425">
            <a:noAutofit/>
          </a:bodyPr>
          <a:lstStyle/>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A Cross Validation technique called K-fold will be used</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The dataset for the model will be split into 3 parts</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Training</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Testing</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Validation</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We will use the experiments done by Kim (2019)</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Neural Networks</a:t>
            </a:r>
            <a:endParaRPr sz="2000">
              <a:solidFill>
                <a:srgbClr val="000000"/>
              </a:solidFill>
              <a:latin typeface="Proxima Nova"/>
              <a:ea typeface="Proxima Nova"/>
              <a:cs typeface="Proxima Nova"/>
              <a:sym typeface="Proxima Nova"/>
            </a:endParaRPr>
          </a:p>
          <a:p>
            <a:pPr indent="0" lvl="0" marL="914400" rtl="0" algn="l">
              <a:spcBef>
                <a:spcPts val="1600"/>
              </a:spcBef>
              <a:spcAft>
                <a:spcPts val="1600"/>
              </a:spcAft>
              <a:buNone/>
            </a:pPr>
            <a:r>
              <a:t/>
            </a:r>
            <a:endParaRPr sz="2000">
              <a:solidFill>
                <a:srgbClr val="000000"/>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593367"/>
            <a:ext cx="32850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Specific Objective 3</a:t>
            </a:r>
            <a:endParaRPr>
              <a:latin typeface="Proxima Nova"/>
              <a:ea typeface="Proxima Nova"/>
              <a:cs typeface="Proxima Nova"/>
              <a:sym typeface="Proxima Nova"/>
            </a:endParaRPr>
          </a:p>
        </p:txBody>
      </p:sp>
      <p:sp>
        <p:nvSpPr>
          <p:cNvPr id="159" name="Google Shape;159;p27"/>
          <p:cNvSpPr txBox="1"/>
          <p:nvPr>
            <p:ph idx="1" type="body"/>
          </p:nvPr>
        </p:nvSpPr>
        <p:spPr>
          <a:xfrm>
            <a:off x="311700" y="1536633"/>
            <a:ext cx="38331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000000"/>
                </a:solidFill>
                <a:latin typeface="Proxima Nova"/>
                <a:ea typeface="Proxima Nova"/>
                <a:cs typeface="Proxima Nova"/>
                <a:sym typeface="Proxima Nova"/>
              </a:rPr>
              <a:t>To evaluate the performance of the models in terms of its validity and accuracy.</a:t>
            </a:r>
            <a:endParaRPr sz="2400">
              <a:solidFill>
                <a:srgbClr val="000000"/>
              </a:solidFill>
              <a:latin typeface="Proxima Nova"/>
              <a:ea typeface="Proxima Nova"/>
              <a:cs typeface="Proxima Nova"/>
              <a:sym typeface="Proxima Nova"/>
            </a:endParaRPr>
          </a:p>
        </p:txBody>
      </p:sp>
      <p:sp>
        <p:nvSpPr>
          <p:cNvPr id="160" name="Google Shape;160;p27"/>
          <p:cNvSpPr txBox="1"/>
          <p:nvPr>
            <p:ph type="title"/>
          </p:nvPr>
        </p:nvSpPr>
        <p:spPr>
          <a:xfrm>
            <a:off x="4565400" y="593367"/>
            <a:ext cx="36717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Scope and Limitations</a:t>
            </a:r>
            <a:endParaRPr>
              <a:latin typeface="Proxima Nova"/>
              <a:ea typeface="Proxima Nova"/>
              <a:cs typeface="Proxima Nova"/>
              <a:sym typeface="Proxima Nova"/>
            </a:endParaRPr>
          </a:p>
        </p:txBody>
      </p:sp>
      <p:sp>
        <p:nvSpPr>
          <p:cNvPr id="161" name="Google Shape;161;p27"/>
          <p:cNvSpPr txBox="1"/>
          <p:nvPr>
            <p:ph idx="1" type="body"/>
          </p:nvPr>
        </p:nvSpPr>
        <p:spPr>
          <a:xfrm>
            <a:off x="4274400" y="1536633"/>
            <a:ext cx="4253700" cy="4555200"/>
          </a:xfrm>
          <a:prstGeom prst="rect">
            <a:avLst/>
          </a:prstGeom>
        </p:spPr>
        <p:txBody>
          <a:bodyPr anchorCtr="0" anchor="t" bIns="91425" lIns="91425" spcFirstLastPara="1" rIns="91425" wrap="square" tIns="91425">
            <a:noAutofit/>
          </a:bodyPr>
          <a:lstStyle/>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Based on the work of Kim (2019) a </a:t>
            </a:r>
            <a:r>
              <a:rPr lang="en" sz="2000">
                <a:solidFill>
                  <a:srgbClr val="000000"/>
                </a:solidFill>
                <a:latin typeface="Proxima Nova"/>
                <a:ea typeface="Proxima Nova"/>
                <a:cs typeface="Proxima Nova"/>
                <a:sym typeface="Proxima Nova"/>
              </a:rPr>
              <a:t>comprehensive experiment design with a musical expert</a:t>
            </a:r>
            <a:r>
              <a:rPr lang="en" sz="2000">
                <a:solidFill>
                  <a:srgbClr val="000000"/>
                </a:solidFill>
                <a:latin typeface="Proxima Nova"/>
                <a:ea typeface="Proxima Nova"/>
                <a:cs typeface="Proxima Nova"/>
                <a:sym typeface="Proxima Nova"/>
              </a:rPr>
              <a:t> will be conducted to validate the correctness and acceptability of the model’s current iteration.</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The results will be cross validated with a control group (Filipino People)</a:t>
            </a:r>
            <a:endParaRPr sz="2000">
              <a:solidFill>
                <a:srgbClr val="000000"/>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Significance of Research</a:t>
            </a:r>
            <a:endParaRPr sz="3600"/>
          </a:p>
        </p:txBody>
      </p:sp>
      <p:sp>
        <p:nvSpPr>
          <p:cNvPr id="167" name="Google Shape;167;p2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lnSpc>
                <a:spcPct val="200000"/>
              </a:lnSpc>
              <a:spcBef>
                <a:spcPts val="0"/>
              </a:spcBef>
              <a:spcAft>
                <a:spcPts val="0"/>
              </a:spcAft>
              <a:buSzPts val="2400"/>
              <a:buChar char="●"/>
            </a:pPr>
            <a:r>
              <a:rPr lang="en" sz="2400"/>
              <a:t>Educators </a:t>
            </a:r>
            <a:endParaRPr sz="2400"/>
          </a:p>
          <a:p>
            <a:pPr indent="-381000" lvl="0" marL="457200" rtl="0" algn="l">
              <a:lnSpc>
                <a:spcPct val="200000"/>
              </a:lnSpc>
              <a:spcBef>
                <a:spcPts val="0"/>
              </a:spcBef>
              <a:spcAft>
                <a:spcPts val="0"/>
              </a:spcAft>
              <a:buSzPts val="2400"/>
              <a:buChar char="●"/>
            </a:pPr>
            <a:r>
              <a:rPr lang="en" sz="2400"/>
              <a:t>Composers</a:t>
            </a:r>
            <a:endParaRPr sz="2400"/>
          </a:p>
          <a:p>
            <a:pPr indent="-381000" lvl="0" marL="457200" rtl="0" algn="l">
              <a:lnSpc>
                <a:spcPct val="200000"/>
              </a:lnSpc>
              <a:spcBef>
                <a:spcPts val="0"/>
              </a:spcBef>
              <a:spcAft>
                <a:spcPts val="0"/>
              </a:spcAft>
              <a:buSzPts val="2400"/>
              <a:buChar char="●"/>
            </a:pPr>
            <a:r>
              <a:rPr lang="en" sz="2400"/>
              <a:t>Researchers</a:t>
            </a:r>
            <a:endParaRPr sz="2400"/>
          </a:p>
        </p:txBody>
      </p:sp>
      <p:sp>
        <p:nvSpPr>
          <p:cNvPr id="168" name="Google Shape;168;p2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blipFill>
          <a:blip r:embed="rId4">
            <a:alphaModFix/>
          </a:blip>
          <a:stretch>
            <a:fillRect/>
          </a:stretch>
        </a:blipFill>
      </p:bgPr>
    </p:bg>
    <p:spTree>
      <p:nvGrpSpPr>
        <p:cNvPr id="172" name="Shape 172"/>
        <p:cNvGrpSpPr/>
        <p:nvPr/>
      </p:nvGrpSpPr>
      <p:grpSpPr>
        <a:xfrm>
          <a:off x="0" y="0"/>
          <a:ext cx="0" cy="0"/>
          <a:chOff x="0" y="0"/>
          <a:chExt cx="0" cy="0"/>
        </a:xfrm>
      </p:grpSpPr>
      <p:sp>
        <p:nvSpPr>
          <p:cNvPr id="173" name="Google Shape;173;p29"/>
          <p:cNvSpPr txBox="1"/>
          <p:nvPr>
            <p:ph idx="4294967295" type="ctrTitle"/>
          </p:nvPr>
        </p:nvSpPr>
        <p:spPr>
          <a:xfrm>
            <a:off x="685800" y="3161500"/>
            <a:ext cx="7772400" cy="141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rgbClr val="FFFFFF"/>
                </a:solidFill>
              </a:rPr>
              <a:t>SONG LIST </a:t>
            </a:r>
            <a:endParaRPr sz="6000">
              <a:solidFill>
                <a:srgbClr val="FFFFFF"/>
              </a:solidFill>
            </a:endParaRPr>
          </a:p>
        </p:txBody>
      </p:sp>
      <p:sp>
        <p:nvSpPr>
          <p:cNvPr id="174" name="Google Shape;174;p29"/>
          <p:cNvSpPr/>
          <p:nvPr/>
        </p:nvSpPr>
        <p:spPr>
          <a:xfrm>
            <a:off x="4068207" y="2217807"/>
            <a:ext cx="1007582" cy="1209185"/>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9" name="Shape 179"/>
        <p:cNvGrpSpPr/>
        <p:nvPr/>
      </p:nvGrpSpPr>
      <p:grpSpPr>
        <a:xfrm>
          <a:off x="0" y="0"/>
          <a:ext cx="0" cy="0"/>
          <a:chOff x="0" y="0"/>
          <a:chExt cx="0" cy="0"/>
        </a:xfrm>
      </p:grpSpPr>
      <p:sp>
        <p:nvSpPr>
          <p:cNvPr id="180" name="Google Shape;180;p30"/>
          <p:cNvSpPr txBox="1"/>
          <p:nvPr>
            <p:ph type="ctrTitle"/>
          </p:nvPr>
        </p:nvSpPr>
        <p:spPr>
          <a:xfrm>
            <a:off x="1476850" y="2655750"/>
            <a:ext cx="60294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solidFill>
                <a:srgbClr val="0198AD"/>
              </a:solidFill>
            </a:endParaRPr>
          </a:p>
          <a:p>
            <a:pPr indent="0" lvl="0" marL="0" rtl="0" algn="ctr">
              <a:spcBef>
                <a:spcPts val="0"/>
              </a:spcBef>
              <a:spcAft>
                <a:spcPts val="0"/>
              </a:spcAft>
              <a:buNone/>
            </a:pPr>
            <a:r>
              <a:rPr lang="en">
                <a:solidFill>
                  <a:schemeClr val="dk1"/>
                </a:solidFill>
              </a:rPr>
              <a:t>the motivation on why we’re doing the thesis. </a:t>
            </a:r>
            <a:endParaRPr/>
          </a:p>
        </p:txBody>
      </p:sp>
      <p:sp>
        <p:nvSpPr>
          <p:cNvPr id="181" name="Google Shape;181;p30"/>
          <p:cNvSpPr txBox="1"/>
          <p:nvPr>
            <p:ph idx="1" type="subTitle"/>
          </p:nvPr>
        </p:nvSpPr>
        <p:spPr>
          <a:xfrm>
            <a:off x="1557300" y="4121271"/>
            <a:ext cx="6029400" cy="104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Why?</a:t>
            </a:r>
            <a:endParaRPr/>
          </a:p>
        </p:txBody>
      </p:sp>
      <p:sp>
        <p:nvSpPr>
          <p:cNvPr id="182" name="Google Shape;182;p30"/>
          <p:cNvSpPr txBox="1"/>
          <p:nvPr>
            <p:ph idx="12" type="sldNum"/>
          </p:nvPr>
        </p:nvSpPr>
        <p:spPr>
          <a:xfrm>
            <a:off x="4297650" y="6479803"/>
            <a:ext cx="548700" cy="378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6" name="Shape 186"/>
        <p:cNvGrpSpPr/>
        <p:nvPr/>
      </p:nvGrpSpPr>
      <p:grpSpPr>
        <a:xfrm>
          <a:off x="0" y="0"/>
          <a:ext cx="0" cy="0"/>
          <a:chOff x="0" y="0"/>
          <a:chExt cx="0" cy="0"/>
        </a:xfrm>
      </p:grpSpPr>
      <p:sp>
        <p:nvSpPr>
          <p:cNvPr id="187" name="Google Shape;187;p31"/>
          <p:cNvSpPr txBox="1"/>
          <p:nvPr>
            <p:ph type="ctrTitle"/>
          </p:nvPr>
        </p:nvSpPr>
        <p:spPr>
          <a:xfrm>
            <a:off x="1557300" y="2655750"/>
            <a:ext cx="60294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solidFill>
                <a:srgbClr val="0198AD"/>
              </a:solidFill>
            </a:endParaRPr>
          </a:p>
          <a:p>
            <a:pPr indent="0" lvl="0" marL="0" rtl="0" algn="ctr">
              <a:spcBef>
                <a:spcPts val="0"/>
              </a:spcBef>
              <a:spcAft>
                <a:spcPts val="0"/>
              </a:spcAft>
              <a:buNone/>
            </a:pPr>
            <a:r>
              <a:rPr lang="en">
                <a:solidFill>
                  <a:schemeClr val="dk1"/>
                </a:solidFill>
              </a:rPr>
              <a:t>literature review of previous </a:t>
            </a:r>
            <a:r>
              <a:rPr lang="en">
                <a:solidFill>
                  <a:schemeClr val="dk1"/>
                </a:solidFill>
              </a:rPr>
              <a:t>and </a:t>
            </a:r>
            <a:r>
              <a:rPr lang="en">
                <a:solidFill>
                  <a:schemeClr val="dk1"/>
                </a:solidFill>
              </a:rPr>
              <a:t>existing works and the gaps </a:t>
            </a:r>
            <a:endParaRPr/>
          </a:p>
        </p:txBody>
      </p:sp>
      <p:sp>
        <p:nvSpPr>
          <p:cNvPr id="188" name="Google Shape;188;p31"/>
          <p:cNvSpPr txBox="1"/>
          <p:nvPr>
            <p:ph idx="1" type="subTitle"/>
          </p:nvPr>
        </p:nvSpPr>
        <p:spPr>
          <a:xfrm>
            <a:off x="1557300" y="4121271"/>
            <a:ext cx="6029400" cy="104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What?</a:t>
            </a:r>
            <a:endParaRPr/>
          </a:p>
        </p:txBody>
      </p:sp>
      <p:sp>
        <p:nvSpPr>
          <p:cNvPr id="189" name="Google Shape;189;p31"/>
          <p:cNvSpPr txBox="1"/>
          <p:nvPr>
            <p:ph idx="12" type="sldNum"/>
          </p:nvPr>
        </p:nvSpPr>
        <p:spPr>
          <a:xfrm>
            <a:off x="4297650" y="6479803"/>
            <a:ext cx="548700" cy="378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93" name="Shape 193"/>
        <p:cNvGrpSpPr/>
        <p:nvPr/>
      </p:nvGrpSpPr>
      <p:grpSpPr>
        <a:xfrm>
          <a:off x="0" y="0"/>
          <a:ext cx="0" cy="0"/>
          <a:chOff x="0" y="0"/>
          <a:chExt cx="0" cy="0"/>
        </a:xfrm>
      </p:grpSpPr>
      <p:sp>
        <p:nvSpPr>
          <p:cNvPr id="194" name="Google Shape;194;p32"/>
          <p:cNvSpPr txBox="1"/>
          <p:nvPr>
            <p:ph type="ctrTitle"/>
          </p:nvPr>
        </p:nvSpPr>
        <p:spPr>
          <a:xfrm>
            <a:off x="1557300" y="2655750"/>
            <a:ext cx="60294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solidFill>
                <a:srgbClr val="0198AD"/>
              </a:solidFill>
            </a:endParaRPr>
          </a:p>
          <a:p>
            <a:pPr indent="0" lvl="0" marL="0" rtl="0" algn="ctr">
              <a:spcBef>
                <a:spcPts val="0"/>
              </a:spcBef>
              <a:spcAft>
                <a:spcPts val="0"/>
              </a:spcAft>
              <a:buNone/>
            </a:pPr>
            <a:r>
              <a:rPr lang="en">
                <a:solidFill>
                  <a:schemeClr val="dk1"/>
                </a:solidFill>
              </a:rPr>
              <a:t>proposed methodology with gantt chart all the way until october 2020.</a:t>
            </a:r>
            <a:endParaRPr/>
          </a:p>
        </p:txBody>
      </p:sp>
      <p:sp>
        <p:nvSpPr>
          <p:cNvPr id="195" name="Google Shape;195;p32"/>
          <p:cNvSpPr txBox="1"/>
          <p:nvPr>
            <p:ph idx="1" type="subTitle"/>
          </p:nvPr>
        </p:nvSpPr>
        <p:spPr>
          <a:xfrm>
            <a:off x="1557300" y="4121271"/>
            <a:ext cx="6029400" cy="104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How?</a:t>
            </a:r>
            <a:endParaRPr/>
          </a:p>
        </p:txBody>
      </p:sp>
      <p:sp>
        <p:nvSpPr>
          <p:cNvPr id="196" name="Google Shape;196;p32"/>
          <p:cNvSpPr txBox="1"/>
          <p:nvPr>
            <p:ph idx="12" type="sldNum"/>
          </p:nvPr>
        </p:nvSpPr>
        <p:spPr>
          <a:xfrm>
            <a:off x="4297650" y="6479803"/>
            <a:ext cx="548700" cy="378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Table of Activities</a:t>
            </a:r>
            <a:endParaRPr/>
          </a:p>
        </p:txBody>
      </p:sp>
      <p:sp>
        <p:nvSpPr>
          <p:cNvPr id="202" name="Google Shape;202;p3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3" name="Google Shape;203;p33"/>
          <p:cNvPicPr preferRelativeResize="0"/>
          <p:nvPr/>
        </p:nvPicPr>
        <p:blipFill>
          <a:blip r:embed="rId3">
            <a:alphaModFix/>
          </a:blip>
          <a:stretch>
            <a:fillRect/>
          </a:stretch>
        </p:blipFill>
        <p:spPr>
          <a:xfrm>
            <a:off x="152400" y="2161800"/>
            <a:ext cx="8839200" cy="253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OUTLINE</a:t>
            </a:r>
            <a:endParaRPr sz="3000"/>
          </a:p>
        </p:txBody>
      </p:sp>
      <p:sp>
        <p:nvSpPr>
          <p:cNvPr id="69" name="Google Shape;69;p16"/>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Overview of Technology</a:t>
            </a:r>
            <a:endParaRPr sz="2400"/>
          </a:p>
          <a:p>
            <a:pPr indent="-381000" lvl="0" marL="457200" rtl="0" algn="l">
              <a:spcBef>
                <a:spcPts val="1600"/>
              </a:spcBef>
              <a:spcAft>
                <a:spcPts val="0"/>
              </a:spcAft>
              <a:buSzPts val="2400"/>
              <a:buAutoNum type="arabicPeriod"/>
            </a:pPr>
            <a:r>
              <a:rPr lang="en" sz="2400"/>
              <a:t>Statement of the Problem</a:t>
            </a:r>
            <a:endParaRPr sz="2400"/>
          </a:p>
          <a:p>
            <a:pPr indent="-381000" lvl="0" marL="457200" rtl="0" algn="l">
              <a:spcBef>
                <a:spcPts val="1600"/>
              </a:spcBef>
              <a:spcAft>
                <a:spcPts val="0"/>
              </a:spcAft>
              <a:buSzPts val="2400"/>
              <a:buAutoNum type="arabicPeriod"/>
            </a:pPr>
            <a:r>
              <a:rPr lang="en" sz="2400"/>
              <a:t>Objectives, Scopes &amp; Limitations</a:t>
            </a:r>
            <a:endParaRPr sz="2400"/>
          </a:p>
          <a:p>
            <a:pPr indent="-381000" lvl="0" marL="457200" rtl="0" algn="l">
              <a:spcBef>
                <a:spcPts val="1600"/>
              </a:spcBef>
              <a:spcAft>
                <a:spcPts val="0"/>
              </a:spcAft>
              <a:buSzPts val="2400"/>
              <a:buAutoNum type="arabicPeriod"/>
            </a:pPr>
            <a:r>
              <a:rPr lang="en" sz="2400"/>
              <a:t>Significance of the Research</a:t>
            </a:r>
            <a:endParaRPr sz="2400"/>
          </a:p>
          <a:p>
            <a:pPr indent="-381000" lvl="0" marL="457200" rtl="0" algn="l">
              <a:spcBef>
                <a:spcPts val="1600"/>
              </a:spcBef>
              <a:spcAft>
                <a:spcPts val="1600"/>
              </a:spcAft>
              <a:buSzPts val="2400"/>
              <a:buAutoNum type="arabicPeriod"/>
            </a:pPr>
            <a:r>
              <a:rPr lang="en" sz="2400"/>
              <a:t>Gantt Chart</a:t>
            </a:r>
            <a:endParaRPr sz="2400"/>
          </a:p>
        </p:txBody>
      </p:sp>
      <p:sp>
        <p:nvSpPr>
          <p:cNvPr id="70" name="Google Shape;70;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9" name="Google Shape;209;p34"/>
          <p:cNvPicPr preferRelativeResize="0"/>
          <p:nvPr/>
        </p:nvPicPr>
        <p:blipFill>
          <a:blip r:embed="rId3">
            <a:alphaModFix/>
          </a:blip>
          <a:stretch>
            <a:fillRect/>
          </a:stretch>
        </p:blipFill>
        <p:spPr>
          <a:xfrm>
            <a:off x="1162050" y="1447800"/>
            <a:ext cx="6819900" cy="3962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5"/>
          <p:cNvSpPr txBox="1"/>
          <p:nvPr>
            <p:ph type="ctrTitle"/>
          </p:nvPr>
        </p:nvSpPr>
        <p:spPr>
          <a:xfrm>
            <a:off x="2095950" y="2739750"/>
            <a:ext cx="4952100" cy="137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Any Questions?</a:t>
            </a:r>
            <a:endParaRPr sz="3600"/>
          </a:p>
        </p:txBody>
      </p:sp>
      <p:sp>
        <p:nvSpPr>
          <p:cNvPr id="215" name="Google Shape;215;p3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6" name="Google Shape;76;p17"/>
          <p:cNvSpPr txBox="1"/>
          <p:nvPr/>
        </p:nvSpPr>
        <p:spPr>
          <a:xfrm>
            <a:off x="5020525" y="3108075"/>
            <a:ext cx="3924300" cy="3185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2"/>
              </a:buClr>
              <a:buSzPts val="2200"/>
              <a:buChar char="●"/>
            </a:pPr>
            <a:r>
              <a:rPr lang="en" sz="2200">
                <a:solidFill>
                  <a:schemeClr val="dk2"/>
                </a:solidFill>
              </a:rPr>
              <a:t>An attribute, descriptor, element or concept (Vaismoradi et al., 2016)</a:t>
            </a:r>
            <a:endParaRPr sz="2200">
              <a:solidFill>
                <a:schemeClr val="dk2"/>
              </a:solidFill>
            </a:endParaRPr>
          </a:p>
          <a:p>
            <a:pPr indent="-368300" lvl="0" marL="457200" rtl="0" algn="l">
              <a:lnSpc>
                <a:spcPct val="115000"/>
              </a:lnSpc>
              <a:spcBef>
                <a:spcPts val="1600"/>
              </a:spcBef>
              <a:spcAft>
                <a:spcPts val="1600"/>
              </a:spcAft>
              <a:buClr>
                <a:schemeClr val="dk2"/>
              </a:buClr>
              <a:buSzPts val="2200"/>
              <a:buChar char="●"/>
            </a:pPr>
            <a:r>
              <a:rPr lang="en" sz="2200">
                <a:solidFill>
                  <a:schemeClr val="dk2"/>
                </a:solidFill>
              </a:rPr>
              <a:t>Subjective in nature. Difficult to classify music accordingly (Yang &amp; Chen, 2011) </a:t>
            </a:r>
            <a:endParaRPr sz="2200">
              <a:solidFill>
                <a:schemeClr val="dk2"/>
              </a:solidFill>
            </a:endParaRPr>
          </a:p>
        </p:txBody>
      </p:sp>
      <p:sp>
        <p:nvSpPr>
          <p:cNvPr id="77" name="Google Shape;77;p17"/>
          <p:cNvSpPr txBox="1"/>
          <p:nvPr/>
        </p:nvSpPr>
        <p:spPr>
          <a:xfrm>
            <a:off x="199175" y="3108075"/>
            <a:ext cx="3924300" cy="3185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1600"/>
              </a:spcAft>
              <a:buClr>
                <a:schemeClr val="dk2"/>
              </a:buClr>
              <a:buSzPts val="2200"/>
              <a:buChar char="●"/>
            </a:pPr>
            <a:r>
              <a:rPr lang="en" sz="2200">
                <a:solidFill>
                  <a:schemeClr val="dk2"/>
                </a:solidFill>
              </a:rPr>
              <a:t>Has the ability to embody themes through expression</a:t>
            </a:r>
            <a:endParaRPr sz="2200">
              <a:solidFill>
                <a:schemeClr val="dk2"/>
              </a:solidFill>
            </a:endParaRPr>
          </a:p>
        </p:txBody>
      </p:sp>
      <p:sp>
        <p:nvSpPr>
          <p:cNvPr id="78" name="Google Shape;78;p17"/>
          <p:cNvSpPr/>
          <p:nvPr/>
        </p:nvSpPr>
        <p:spPr>
          <a:xfrm>
            <a:off x="687725" y="1387925"/>
            <a:ext cx="2947200" cy="13809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MUSIC</a:t>
            </a:r>
            <a:endParaRPr sz="2400"/>
          </a:p>
        </p:txBody>
      </p:sp>
      <p:sp>
        <p:nvSpPr>
          <p:cNvPr id="79" name="Google Shape;79;p17"/>
          <p:cNvSpPr/>
          <p:nvPr/>
        </p:nvSpPr>
        <p:spPr>
          <a:xfrm>
            <a:off x="5509075" y="1387950"/>
            <a:ext cx="2947200" cy="13809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THEME</a:t>
            </a:r>
            <a:endParaRPr sz="2400"/>
          </a:p>
        </p:txBody>
      </p:sp>
      <p:cxnSp>
        <p:nvCxnSpPr>
          <p:cNvPr id="80" name="Google Shape;80;p17"/>
          <p:cNvCxnSpPr>
            <a:stCxn id="78" idx="3"/>
            <a:endCxn id="79" idx="1"/>
          </p:cNvCxnSpPr>
          <p:nvPr/>
        </p:nvCxnSpPr>
        <p:spPr>
          <a:xfrm>
            <a:off x="3634925" y="2078375"/>
            <a:ext cx="1874100" cy="0"/>
          </a:xfrm>
          <a:prstGeom prst="straightConnector1">
            <a:avLst/>
          </a:prstGeom>
          <a:noFill/>
          <a:ln cap="flat" cmpd="sng" w="38100">
            <a:solidFill>
              <a:schemeClr val="dk2"/>
            </a:solidFill>
            <a:prstDash val="solid"/>
            <a:round/>
            <a:headEnd len="med" w="med" type="none"/>
            <a:tailEnd len="med" w="med" type="triangle"/>
          </a:ln>
        </p:spPr>
      </p:cxnSp>
      <p:sp>
        <p:nvSpPr>
          <p:cNvPr id="81" name="Google Shape;81;p17"/>
          <p:cNvSpPr txBox="1"/>
          <p:nvPr>
            <p:ph type="title"/>
          </p:nvPr>
        </p:nvSpPr>
        <p:spPr>
          <a:xfrm>
            <a:off x="311700" y="4409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MUSICAL THEMES</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 name="Google Shape;87;p1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THEMATIC ANALYSIS</a:t>
            </a:r>
            <a:endParaRPr sz="3000"/>
          </a:p>
        </p:txBody>
      </p:sp>
      <p:sp>
        <p:nvSpPr>
          <p:cNvPr id="88" name="Google Shape;88;p1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Does not have a strict set of rules to follow </a:t>
            </a:r>
            <a:endParaRPr sz="2400"/>
          </a:p>
          <a:p>
            <a:pPr indent="-381000" lvl="0" marL="457200" rtl="0" algn="l">
              <a:spcBef>
                <a:spcPts val="0"/>
              </a:spcBef>
              <a:spcAft>
                <a:spcPts val="0"/>
              </a:spcAft>
              <a:buSzPts val="2400"/>
              <a:buChar char="●"/>
            </a:pPr>
            <a:r>
              <a:rPr lang="en" sz="2400"/>
              <a:t>Used in qualitative research</a:t>
            </a:r>
            <a:endParaRPr sz="2400"/>
          </a:p>
          <a:p>
            <a:pPr indent="457200" lvl="0" marL="0" rtl="0" algn="l">
              <a:spcBef>
                <a:spcPts val="1600"/>
              </a:spcBef>
              <a:spcAft>
                <a:spcPts val="1600"/>
              </a:spcAft>
              <a:buNone/>
            </a:pPr>
            <a:r>
              <a:rPr lang="en" sz="2400"/>
              <a:t>(Braun et al., 2019)</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p:nvPr/>
        </p:nvSpPr>
        <p:spPr>
          <a:xfrm>
            <a:off x="1034400" y="1697325"/>
            <a:ext cx="7075200" cy="940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MUSIC EMOTION RECOGNITION</a:t>
            </a:r>
            <a:endParaRPr/>
          </a:p>
        </p:txBody>
      </p:sp>
      <p:sp>
        <p:nvSpPr>
          <p:cNvPr id="95" name="Google Shape;95;p19"/>
          <p:cNvSpPr txBox="1"/>
          <p:nvPr>
            <p:ph idx="1" type="body"/>
          </p:nvPr>
        </p:nvSpPr>
        <p:spPr>
          <a:xfrm>
            <a:off x="684450" y="1882850"/>
            <a:ext cx="7775100" cy="799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t>Music Information Retrieval (MIR) -&gt; Features</a:t>
            </a:r>
            <a:endParaRPr sz="2400"/>
          </a:p>
        </p:txBody>
      </p:sp>
      <p:sp>
        <p:nvSpPr>
          <p:cNvPr id="96" name="Google Shape;96;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7" name="Google Shape;97;p19"/>
          <p:cNvSpPr txBox="1"/>
          <p:nvPr>
            <p:ph idx="1" type="body"/>
          </p:nvPr>
        </p:nvSpPr>
        <p:spPr>
          <a:xfrm>
            <a:off x="684450" y="3701525"/>
            <a:ext cx="7775100" cy="799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t>Music Emotion Recognition (MER) -&gt; Emotions</a:t>
            </a:r>
            <a:endParaRPr sz="2400"/>
          </a:p>
        </p:txBody>
      </p:sp>
      <p:sp>
        <p:nvSpPr>
          <p:cNvPr id="98" name="Google Shape;98;p19"/>
          <p:cNvSpPr/>
          <p:nvPr/>
        </p:nvSpPr>
        <p:spPr>
          <a:xfrm>
            <a:off x="1034400" y="3559925"/>
            <a:ext cx="7075200" cy="940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 name="Google Shape;99;p19"/>
          <p:cNvCxnSpPr>
            <a:stCxn id="95" idx="2"/>
            <a:endCxn id="98" idx="0"/>
          </p:cNvCxnSpPr>
          <p:nvPr/>
        </p:nvCxnSpPr>
        <p:spPr>
          <a:xfrm>
            <a:off x="4572000" y="2682050"/>
            <a:ext cx="0" cy="8778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CHILDREN’S MUSIC</a:t>
            </a:r>
            <a:endParaRPr sz="3000"/>
          </a:p>
        </p:txBody>
      </p:sp>
      <p:sp>
        <p:nvSpPr>
          <p:cNvPr id="105" name="Google Shape;105;p2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 sz="2400"/>
              <a:t>Building a Model for Music classification in children’s stories using Neural Networks (Kim, 2019)</a:t>
            </a:r>
            <a:endParaRPr sz="2400"/>
          </a:p>
          <a:p>
            <a:pPr indent="-381000" lvl="0" marL="457200" rtl="0" algn="l">
              <a:lnSpc>
                <a:spcPct val="150000"/>
              </a:lnSpc>
              <a:spcBef>
                <a:spcPts val="0"/>
              </a:spcBef>
              <a:spcAft>
                <a:spcPts val="0"/>
              </a:spcAft>
              <a:buSzPts val="2400"/>
              <a:buChar char="●"/>
            </a:pPr>
            <a:r>
              <a:rPr lang="en" sz="2400"/>
              <a:t>Gathering different audio samples from videos of Children’s Stories and classifying them into themes.</a:t>
            </a:r>
            <a:endParaRPr sz="2400"/>
          </a:p>
        </p:txBody>
      </p:sp>
      <p:sp>
        <p:nvSpPr>
          <p:cNvPr id="106" name="Google Shape;106;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idx="1" type="body"/>
          </p:nvPr>
        </p:nvSpPr>
        <p:spPr>
          <a:xfrm>
            <a:off x="311700" y="32873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Cheerful    							Bravery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Fearful								Love</a:t>
            </a:r>
            <a:endParaRPr/>
          </a:p>
          <a:p>
            <a:pPr indent="0" lvl="0" marL="0" rtl="0" algn="l">
              <a:spcBef>
                <a:spcPts val="1600"/>
              </a:spcBef>
              <a:spcAft>
                <a:spcPts val="1600"/>
              </a:spcAft>
              <a:buNone/>
            </a:pPr>
            <a:r>
              <a:t/>
            </a:r>
            <a:endParaRPr/>
          </a:p>
        </p:txBody>
      </p:sp>
      <p:sp>
        <p:nvSpPr>
          <p:cNvPr id="112" name="Google Shape;112;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3" name="Google Shape;113;p21"/>
          <p:cNvPicPr preferRelativeResize="0"/>
          <p:nvPr/>
        </p:nvPicPr>
        <p:blipFill>
          <a:blip r:embed="rId3">
            <a:alphaModFix/>
          </a:blip>
          <a:stretch>
            <a:fillRect/>
          </a:stretch>
        </p:blipFill>
        <p:spPr>
          <a:xfrm>
            <a:off x="4606175" y="401599"/>
            <a:ext cx="4226125" cy="2782950"/>
          </a:xfrm>
          <a:prstGeom prst="rect">
            <a:avLst/>
          </a:prstGeom>
          <a:noFill/>
          <a:ln>
            <a:noFill/>
          </a:ln>
        </p:spPr>
      </p:pic>
      <p:sp>
        <p:nvSpPr>
          <p:cNvPr id="114" name="Google Shape;114;p21"/>
          <p:cNvSpPr txBox="1"/>
          <p:nvPr/>
        </p:nvSpPr>
        <p:spPr>
          <a:xfrm>
            <a:off x="-454700" y="1170100"/>
            <a:ext cx="4631700" cy="15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t>Theme </a:t>
            </a:r>
            <a:endParaRPr sz="3600"/>
          </a:p>
          <a:p>
            <a:pPr indent="0" lvl="0" marL="0" rtl="0" algn="ctr">
              <a:spcBef>
                <a:spcPts val="0"/>
              </a:spcBef>
              <a:spcAft>
                <a:spcPts val="0"/>
              </a:spcAft>
              <a:buNone/>
            </a:pPr>
            <a:r>
              <a:rPr lang="en" sz="3600"/>
              <a:t>Examples</a:t>
            </a:r>
            <a:endParaRPr sz="3600"/>
          </a:p>
          <a:p>
            <a:pPr indent="0" lvl="0" marL="0" rtl="0" algn="ctr">
              <a:spcBef>
                <a:spcPts val="0"/>
              </a:spcBef>
              <a:spcAft>
                <a:spcPts val="0"/>
              </a:spcAft>
              <a:buNone/>
            </a:pPr>
            <a:r>
              <a:t/>
            </a:r>
            <a:endParaRPr/>
          </a:p>
        </p:txBody>
      </p:sp>
      <p:pic>
        <p:nvPicPr>
          <p:cNvPr id="115" name="Google Shape;115;p21" title="CHEERFUL001.mp4">
            <a:hlinkClick r:id="rId4"/>
          </p:cNvPr>
          <p:cNvPicPr preferRelativeResize="0"/>
          <p:nvPr/>
        </p:nvPicPr>
        <p:blipFill>
          <a:blip r:embed="rId5">
            <a:alphaModFix/>
          </a:blip>
          <a:stretch>
            <a:fillRect/>
          </a:stretch>
        </p:blipFill>
        <p:spPr>
          <a:xfrm>
            <a:off x="606025" y="3739400"/>
            <a:ext cx="1462750" cy="1097050"/>
          </a:xfrm>
          <a:prstGeom prst="rect">
            <a:avLst/>
          </a:prstGeom>
          <a:noFill/>
          <a:ln>
            <a:noFill/>
          </a:ln>
        </p:spPr>
      </p:pic>
      <p:pic>
        <p:nvPicPr>
          <p:cNvPr id="116" name="Google Shape;116;p21" title="FEARFUL001.mp4">
            <a:hlinkClick r:id="rId6"/>
          </p:cNvPr>
          <p:cNvPicPr preferRelativeResize="0"/>
          <p:nvPr/>
        </p:nvPicPr>
        <p:blipFill>
          <a:blip r:embed="rId5">
            <a:alphaModFix/>
          </a:blip>
          <a:stretch>
            <a:fillRect/>
          </a:stretch>
        </p:blipFill>
        <p:spPr>
          <a:xfrm>
            <a:off x="606025" y="5279725"/>
            <a:ext cx="1462750" cy="10970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CULTURAL Preferences</a:t>
            </a:r>
            <a:endParaRPr/>
          </a:p>
        </p:txBody>
      </p:sp>
      <p:sp>
        <p:nvSpPr>
          <p:cNvPr id="122" name="Google Shape;122;p22"/>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People tend to prefer music originating from their own culture (Brittin, 1996)</a:t>
            </a:r>
            <a:endParaRPr sz="2400"/>
          </a:p>
          <a:p>
            <a:pPr indent="0" lvl="0" marL="0" rtl="0" algn="l">
              <a:spcBef>
                <a:spcPts val="1600"/>
              </a:spcBef>
              <a:spcAft>
                <a:spcPts val="0"/>
              </a:spcAft>
              <a:buNone/>
            </a:pPr>
            <a:r>
              <a:rPr lang="en" sz="2400"/>
              <a:t>Cultural stereotypes associated with certain genres (Susino, 2018)</a:t>
            </a:r>
            <a:endParaRPr sz="2400"/>
          </a:p>
          <a:p>
            <a:pPr indent="0" lvl="0" marL="0" rtl="0" algn="l">
              <a:spcBef>
                <a:spcPts val="1600"/>
              </a:spcBef>
              <a:spcAft>
                <a:spcPts val="1600"/>
              </a:spcAft>
              <a:buNone/>
            </a:pPr>
            <a:r>
              <a:rPr lang="en" sz="2400"/>
              <a:t>-More familiarity -&gt; Less stereotyped emotions</a:t>
            </a:r>
            <a:endParaRPr sz="2400"/>
          </a:p>
        </p:txBody>
      </p:sp>
      <p:sp>
        <p:nvSpPr>
          <p:cNvPr id="123" name="Google Shape;123;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p23"/>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With the increasing demand for organization of music information, t</a:t>
            </a:r>
            <a:r>
              <a:rPr lang="en" sz="2400"/>
              <a:t>here are limited studies on the application of technology and children stories and how cultural preferences affect the perception of themes.</a:t>
            </a:r>
            <a:endParaRPr sz="2400"/>
          </a:p>
        </p:txBody>
      </p:sp>
      <p:sp>
        <p:nvSpPr>
          <p:cNvPr id="130" name="Google Shape;130;p2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STATEMENT OF THE PROBLEM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