
<file path=[Content_Types].xml><?xml version="1.0" encoding="utf-8"?>
<Types xmlns="http://schemas.openxmlformats.org/package/2006/content-types">
  <Default Extension="fntdata" ContentType="application/x-fontdata"/>
  <Default Extension="jp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7" r:id="rId16"/>
    <p:sldId id="274" r:id="rId17"/>
    <p:sldId id="275" r:id="rId18"/>
    <p:sldId id="276" r:id="rId19"/>
  </p:sldIdLst>
  <p:sldSz cx="9144000" cy="6858000" type="screen4x3"/>
  <p:notesSz cx="6858000" cy="9144000"/>
  <p:embeddedFontLst>
    <p:embeddedFont>
      <p:font typeface="Proxima Nova"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aciel Myka Nuncio"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85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journals.sagepub.com/doi/pdf/10.1177/0305735618755886"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9e376e2e8_0_10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9e376e2e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Emir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9dbba23a7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9dbba23a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Mitch</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9dbba23a7_0_27: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9dbba23a7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Define more what a segment is</a:t>
            </a:r>
            <a:endParaRPr/>
          </a:p>
          <a:p>
            <a:pPr marL="0" lvl="0" indent="0" algn="l" rtl="0">
              <a:spcBef>
                <a:spcPts val="0"/>
              </a:spcBef>
              <a:spcAft>
                <a:spcPts val="0"/>
              </a:spcAft>
              <a:buNone/>
            </a:pPr>
            <a:br>
              <a:rPr lang="en"/>
            </a:br>
            <a:r>
              <a:rPr lang="en"/>
              <a:t>Fritz</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9dbba23a7_0_79: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9dbba23a7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Cite clone’s use of neural nets here //follow the protocol used by…</a:t>
            </a:r>
            <a:endParaRPr/>
          </a:p>
          <a:p>
            <a:pPr marL="0" lvl="0" indent="0" algn="l" rtl="0">
              <a:spcBef>
                <a:spcPts val="0"/>
              </a:spcBef>
              <a:spcAft>
                <a:spcPts val="0"/>
              </a:spcAft>
              <a:buNone/>
            </a:pPr>
            <a:endParaRPr/>
          </a:p>
          <a:p>
            <a:pPr marL="0" lvl="0" indent="0" algn="l" rtl="0">
              <a:spcBef>
                <a:spcPts val="0"/>
              </a:spcBef>
              <a:spcAft>
                <a:spcPts val="0"/>
              </a:spcAft>
              <a:buNone/>
            </a:pPr>
            <a:r>
              <a:rPr lang="en"/>
              <a:t>Fritz</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9dbba23a7_0_86: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9dbba23a7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Fritz</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d4112c8d6_1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d4112c8d6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Graciel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d4112c8d6_1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d4112c8d6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Graciel</a:t>
            </a:r>
            <a:endParaRPr/>
          </a:p>
        </p:txBody>
      </p:sp>
    </p:spTree>
    <p:extLst>
      <p:ext uri="{BB962C8B-B14F-4D97-AF65-F5344CB8AC3E}">
        <p14:creationId xmlns:p14="http://schemas.microsoft.com/office/powerpoint/2010/main" val="3048159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58be68b44e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58be68b44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Graciel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5d4112c8d6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5d4112c8d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Graciel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d4112c8d6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d4112c8d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Emir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dbba23a7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dbba23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Emir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e778a6bb4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e778a6b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9dbba23a7_1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9dbba23a7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Emir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9dbba23a7_1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9dbba23a7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Emir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9dbba23a7_1_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9dbba23a7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examples of childrens stories with background songs</a:t>
            </a:r>
            <a:endParaRPr/>
          </a:p>
          <a:p>
            <a:pPr marL="0" lvl="0" indent="0" algn="l" rtl="0">
              <a:spcBef>
                <a:spcPts val="0"/>
              </a:spcBef>
              <a:spcAft>
                <a:spcPts val="0"/>
              </a:spcAft>
              <a:buNone/>
            </a:pPr>
            <a:r>
              <a:rPr lang="en"/>
              <a:t>“They show honesty…. They show”</a:t>
            </a:r>
            <a:endParaRPr/>
          </a:p>
          <a:p>
            <a:pPr marL="0" lvl="0" indent="0" algn="l" rtl="0">
              <a:spcBef>
                <a:spcPts val="0"/>
              </a:spcBef>
              <a:spcAft>
                <a:spcPts val="0"/>
              </a:spcAft>
              <a:buNone/>
            </a:pPr>
            <a:endParaRPr/>
          </a:p>
          <a:p>
            <a:pPr marL="0" lvl="0" indent="0" algn="l" rtl="0">
              <a:spcBef>
                <a:spcPts val="0"/>
              </a:spcBef>
              <a:spcAft>
                <a:spcPts val="0"/>
              </a:spcAft>
              <a:buNone/>
            </a:pPr>
            <a:r>
              <a:rPr lang="en"/>
              <a:t>Graciel</a:t>
            </a:r>
            <a:endParaRPr/>
          </a:p>
          <a:p>
            <a:pPr marL="0" lvl="0" indent="0" algn="l" rtl="0">
              <a:spcBef>
                <a:spcPts val="0"/>
              </a:spcBef>
              <a:spcAft>
                <a:spcPts val="0"/>
              </a:spcAft>
              <a:buNone/>
            </a:pPr>
            <a:r>
              <a:rPr lang="en"/>
              <a:t>We will follow a similar framework to Kim, Clone’s thesis which is (title)</a:t>
            </a:r>
            <a:endParaRPr/>
          </a:p>
          <a:p>
            <a:pPr marL="0" lvl="0" indent="0" algn="l" rtl="0">
              <a:spcBef>
                <a:spcPts val="0"/>
              </a:spcBef>
              <a:spcAft>
                <a:spcPts val="0"/>
              </a:spcAft>
              <a:buNone/>
            </a:pPr>
            <a:r>
              <a:rPr lang="en"/>
              <a:t>We will be gethering and classifyginh them into 4 themes</a:t>
            </a:r>
            <a:endParaRPr/>
          </a:p>
          <a:p>
            <a:pPr marL="0" lvl="0" indent="0" algn="l" rtl="0">
              <a:spcBef>
                <a:spcPts val="0"/>
              </a:spcBef>
              <a:spcAft>
                <a:spcPts val="0"/>
              </a:spcAft>
              <a:buNone/>
            </a:pPr>
            <a:r>
              <a:rPr lang="en"/>
              <a:t>Next slide.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d4112c8d6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d4112c8d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Graciel</a:t>
            </a:r>
            <a:endParaRPr/>
          </a:p>
          <a:p>
            <a:pPr marL="0" lvl="0" indent="0" algn="l" rtl="0">
              <a:spcBef>
                <a:spcPts val="0"/>
              </a:spcBef>
              <a:spcAft>
                <a:spcPts val="0"/>
              </a:spcAft>
              <a:buNone/>
            </a:pPr>
            <a:endParaRPr/>
          </a:p>
          <a:p>
            <a:pPr marL="0" lvl="0" indent="0" algn="l" rtl="0">
              <a:spcBef>
                <a:spcPts val="0"/>
              </a:spcBef>
              <a:spcAft>
                <a:spcPts val="0"/>
              </a:spcAft>
              <a:buNone/>
            </a:pPr>
            <a:r>
              <a:rPr lang="en"/>
              <a:t>They embody cheerful and fearful  themes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59dbba23a7_1_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59dbba23a7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many factors to consider when analyzing music preferences and emotion recognition. Cultural differences is one such factor as mentioned in the work of \citeA{brittin1996listeners}. The work of \citeA{clarke2015music} discusses the capability of music to promote empathy and cultural understanding. They presented a model to connect the primary components of music and empathy research, which provides a good overview on how cultural differences are affected by music. People tend to prefer music originating from their own culture as familiarity and repeated exposure affect musical preference. Similarly, people's recognition of themes present in music also differ based on cultural upbringing. </a:t>
            </a:r>
            <a:endParaRPr/>
          </a:p>
          <a:p>
            <a:pPr marL="0" lvl="0" indent="0" algn="l" rtl="0">
              <a:spcBef>
                <a:spcPts val="0"/>
              </a:spcBef>
              <a:spcAft>
                <a:spcPts val="0"/>
              </a:spcAft>
              <a:buNone/>
            </a:pPr>
            <a:endParaRPr/>
          </a:p>
          <a:p>
            <a:pPr marL="0" lvl="0" indent="0" algn="l" rtl="0">
              <a:spcBef>
                <a:spcPts val="0"/>
              </a:spcBef>
              <a:spcAft>
                <a:spcPts val="0"/>
              </a:spcAft>
              <a:buNone/>
            </a:pPr>
            <a:r>
              <a:rPr lang="en"/>
              <a:t>Notes: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3"/>
              </a:rPr>
              <a:t>https://journals.sagepub.com/doi/pdf/10.1177/0305735618755886</a:t>
            </a:r>
            <a:endParaRPr/>
          </a:p>
          <a:p>
            <a:pPr marL="0" lvl="0" indent="0" algn="l" rtl="0">
              <a:spcBef>
                <a:spcPts val="0"/>
              </a:spcBef>
              <a:spcAft>
                <a:spcPts val="0"/>
              </a:spcAft>
              <a:buNone/>
            </a:pPr>
            <a:endParaRPr/>
          </a:p>
          <a:p>
            <a:pPr marL="0" lvl="0" indent="0" algn="l" rtl="0">
              <a:spcBef>
                <a:spcPts val="0"/>
              </a:spcBef>
              <a:spcAft>
                <a:spcPts val="0"/>
              </a:spcAft>
              <a:buNone/>
            </a:pPr>
            <a:r>
              <a:rPr lang="en"/>
              <a:t>Mitchell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59dbba23a7_0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59dbba23a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1st point = </a:t>
            </a:r>
            <a:endParaRPr/>
          </a:p>
          <a:p>
            <a:pPr marL="0" lvl="0" indent="0" algn="l" rtl="0">
              <a:spcBef>
                <a:spcPts val="0"/>
              </a:spcBef>
              <a:spcAft>
                <a:spcPts val="0"/>
              </a:spcAft>
              <a:buNone/>
            </a:pPr>
            <a:r>
              <a:rPr lang="en"/>
              <a:t>2nd point = the motivation for MER. instead of classifying via album name, genre, etc. we use emotions</a:t>
            </a:r>
            <a:endParaRPr/>
          </a:p>
          <a:p>
            <a:pPr marL="0" lvl="0" indent="0" algn="l" rtl="0">
              <a:spcBef>
                <a:spcPts val="0"/>
              </a:spcBef>
              <a:spcAft>
                <a:spcPts val="0"/>
              </a:spcAft>
              <a:buNone/>
            </a:pPr>
            <a:r>
              <a:rPr lang="en"/>
              <a:t>3rd point = cross-cultural comparisons</a:t>
            </a:r>
            <a:endParaRPr/>
          </a:p>
          <a:p>
            <a:pPr marL="0" lvl="0" indent="0" algn="l" rtl="0">
              <a:spcBef>
                <a:spcPts val="0"/>
              </a:spcBef>
              <a:spcAft>
                <a:spcPts val="0"/>
              </a:spcAft>
              <a:buNone/>
            </a:pPr>
            <a:r>
              <a:rPr lang="en"/>
              <a:t>Mitch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blue">
  <p:cSld name="TITLE_1">
    <p:bg>
      <p:bgPr>
        <a:blipFill>
          <a:blip r:embed="rId2">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ctrTitle"/>
          </p:nvPr>
        </p:nvSpPr>
        <p:spPr>
          <a:xfrm>
            <a:off x="1295550" y="2655750"/>
            <a:ext cx="6552900" cy="1546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audio" Target="../media/media4.mp3"/><Relationship Id="rId3" Type="http://schemas.microsoft.com/office/2007/relationships/media" Target="../media/media2.mp3"/><Relationship Id="rId7" Type="http://schemas.microsoft.com/office/2007/relationships/media" Target="../media/media4.mp3"/><Relationship Id="rId12" Type="http://schemas.openxmlformats.org/officeDocument/2006/relationships/image" Target="../media/image3.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audio" Target="../media/media3.mp3"/><Relationship Id="rId11" Type="http://schemas.openxmlformats.org/officeDocument/2006/relationships/image" Target="../media/image2.png"/><Relationship Id="rId5" Type="http://schemas.microsoft.com/office/2007/relationships/media" Target="../media/media3.mp3"/><Relationship Id="rId10" Type="http://schemas.openxmlformats.org/officeDocument/2006/relationships/notesSlide" Target="../notesSlides/notesSlide7.xml"/><Relationship Id="rId4" Type="http://schemas.openxmlformats.org/officeDocument/2006/relationships/audio" Target="../media/media2.mp3"/><Relationship Id="rId9"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5"/>
          <p:cNvSpPr txBox="1">
            <a:spLocks noGrp="1"/>
          </p:cNvSpPr>
          <p:nvPr>
            <p:ph type="ctrTitle"/>
          </p:nvPr>
        </p:nvSpPr>
        <p:spPr>
          <a:xfrm>
            <a:off x="311708" y="535567"/>
            <a:ext cx="8520600" cy="273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t>Building models towards understanding cultural preferences in perceiving musical themes of children's stories</a:t>
            </a:r>
            <a:endParaRPr sz="3600"/>
          </a:p>
        </p:txBody>
      </p:sp>
      <p:sp>
        <p:nvSpPr>
          <p:cNvPr id="61" name="Google Shape;61;p15"/>
          <p:cNvSpPr txBox="1">
            <a:spLocks noGrp="1"/>
          </p:cNvSpPr>
          <p:nvPr>
            <p:ph type="subTitle" idx="1"/>
          </p:nvPr>
        </p:nvSpPr>
        <p:spPr>
          <a:xfrm>
            <a:off x="311700" y="3321633"/>
            <a:ext cx="8520600" cy="105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CALIMAG, Fritz</a:t>
            </a:r>
            <a:endParaRPr sz="2400"/>
          </a:p>
          <a:p>
            <a:pPr marL="0" lvl="0" indent="0" algn="ctr" rtl="0">
              <a:spcBef>
                <a:spcPts val="0"/>
              </a:spcBef>
              <a:spcAft>
                <a:spcPts val="0"/>
              </a:spcAft>
              <a:buNone/>
            </a:pPr>
            <a:r>
              <a:rPr lang="en" sz="2400"/>
              <a:t>MENDOZA, Emir Christopher</a:t>
            </a:r>
            <a:endParaRPr sz="2400"/>
          </a:p>
          <a:p>
            <a:pPr marL="0" lvl="0" indent="0" algn="ctr" rtl="0">
              <a:spcBef>
                <a:spcPts val="0"/>
              </a:spcBef>
              <a:spcAft>
                <a:spcPts val="0"/>
              </a:spcAft>
              <a:buNone/>
            </a:pPr>
            <a:r>
              <a:rPr lang="en" sz="2400"/>
              <a:t>NUNCIO, Graciel Myka</a:t>
            </a:r>
            <a:endParaRPr sz="2400"/>
          </a:p>
          <a:p>
            <a:pPr marL="0" lvl="0" indent="0" algn="ctr" rtl="0">
              <a:spcBef>
                <a:spcPts val="0"/>
              </a:spcBef>
              <a:spcAft>
                <a:spcPts val="0"/>
              </a:spcAft>
              <a:buNone/>
            </a:pPr>
            <a:r>
              <a:rPr lang="en" sz="2400"/>
              <a:t>ONG, Mitchell</a:t>
            </a:r>
            <a:endParaRPr sz="2400"/>
          </a:p>
        </p:txBody>
      </p:sp>
      <p:sp>
        <p:nvSpPr>
          <p:cNvPr id="62" name="Google Shape;62;p1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63" name="Google Shape;63;p15"/>
          <p:cNvSpPr txBox="1"/>
          <p:nvPr/>
        </p:nvSpPr>
        <p:spPr>
          <a:xfrm>
            <a:off x="1796550" y="5160725"/>
            <a:ext cx="5550900" cy="105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666666"/>
                </a:solidFill>
              </a:rPr>
              <a:t>Adviser: DEJA, Jordan Aiko</a:t>
            </a:r>
            <a:endParaRPr sz="2400">
              <a:solidFill>
                <a:srgbClr val="6666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36" name="Google Shape;136;p2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t>To train machine learning models that considers various Filipino-Chinese cultural influences in selecting themes in children’s stories.</a:t>
            </a:r>
            <a:endParaRPr sz="2400"/>
          </a:p>
        </p:txBody>
      </p:sp>
      <p:sp>
        <p:nvSpPr>
          <p:cNvPr id="137" name="Google Shape;137;p2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GENERAL OBJECTIVE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11700" y="593367"/>
            <a:ext cx="32850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Specific Objective 1</a:t>
            </a:r>
            <a:endParaRPr>
              <a:latin typeface="Proxima Nova"/>
              <a:ea typeface="Proxima Nova"/>
              <a:cs typeface="Proxima Nova"/>
              <a:sym typeface="Proxima Nova"/>
            </a:endParaRPr>
          </a:p>
        </p:txBody>
      </p:sp>
      <p:sp>
        <p:nvSpPr>
          <p:cNvPr id="143" name="Google Shape;143;p25"/>
          <p:cNvSpPr txBox="1">
            <a:spLocks noGrp="1"/>
          </p:cNvSpPr>
          <p:nvPr>
            <p:ph type="body" idx="1"/>
          </p:nvPr>
        </p:nvSpPr>
        <p:spPr>
          <a:xfrm>
            <a:off x="311700" y="1536633"/>
            <a:ext cx="38331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solidFill>
                  <a:srgbClr val="000000"/>
                </a:solidFill>
                <a:latin typeface="Proxima Nova"/>
                <a:ea typeface="Proxima Nova"/>
                <a:cs typeface="Proxima Nova"/>
                <a:sym typeface="Proxima Nova"/>
              </a:rPr>
              <a:t>To understand Filipino-Chinese cultural influences in children’s music by extracting samples of these music files and use them to build a data set.</a:t>
            </a:r>
            <a:endParaRPr sz="2400">
              <a:solidFill>
                <a:srgbClr val="000000"/>
              </a:solidFill>
              <a:latin typeface="Proxima Nova"/>
              <a:ea typeface="Proxima Nova"/>
              <a:cs typeface="Proxima Nova"/>
              <a:sym typeface="Proxima Nova"/>
            </a:endParaRPr>
          </a:p>
        </p:txBody>
      </p:sp>
      <p:sp>
        <p:nvSpPr>
          <p:cNvPr id="144" name="Google Shape;144;p25"/>
          <p:cNvSpPr txBox="1">
            <a:spLocks noGrp="1"/>
          </p:cNvSpPr>
          <p:nvPr>
            <p:ph type="title"/>
          </p:nvPr>
        </p:nvSpPr>
        <p:spPr>
          <a:xfrm>
            <a:off x="4565400" y="593367"/>
            <a:ext cx="36717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Scope and Limitations</a:t>
            </a:r>
            <a:endParaRPr>
              <a:latin typeface="Proxima Nova"/>
              <a:ea typeface="Proxima Nova"/>
              <a:cs typeface="Proxima Nova"/>
              <a:sym typeface="Proxima Nova"/>
            </a:endParaRPr>
          </a:p>
        </p:txBody>
      </p:sp>
      <p:sp>
        <p:nvSpPr>
          <p:cNvPr id="145" name="Google Shape;145;p25"/>
          <p:cNvSpPr txBox="1">
            <a:spLocks noGrp="1"/>
          </p:cNvSpPr>
          <p:nvPr>
            <p:ph type="body" idx="1"/>
          </p:nvPr>
        </p:nvSpPr>
        <p:spPr>
          <a:xfrm>
            <a:off x="4161600" y="1536625"/>
            <a:ext cx="4479300" cy="4555200"/>
          </a:xfrm>
          <a:prstGeom prst="rect">
            <a:avLst/>
          </a:prstGeom>
        </p:spPr>
        <p:txBody>
          <a:bodyPr spcFirstLastPara="1" wrap="square" lIns="91425" tIns="91425" rIns="91425" bIns="91425" anchor="t" anchorCtr="0">
            <a:noAutofit/>
          </a:bodyPr>
          <a:lstStyle/>
          <a:p>
            <a:pPr marL="914400" lvl="1" indent="-355600" algn="l" rtl="0">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Selecting a song for children aged 0-8</a:t>
            </a:r>
            <a:endParaRPr sz="2000">
              <a:solidFill>
                <a:srgbClr val="000000"/>
              </a:solidFill>
              <a:latin typeface="Proxima Nova"/>
              <a:ea typeface="Proxima Nova"/>
              <a:cs typeface="Proxima Nova"/>
              <a:sym typeface="Proxima Nova"/>
            </a:endParaRPr>
          </a:p>
          <a:p>
            <a:pPr marL="914400" lvl="1" indent="-355600" algn="l" rtl="0">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Extracting music samples that embody a specific theme</a:t>
            </a:r>
            <a:endParaRPr sz="2000">
              <a:solidFill>
                <a:srgbClr val="000000"/>
              </a:solidFill>
              <a:latin typeface="Proxima Nova"/>
              <a:ea typeface="Proxima Nova"/>
              <a:cs typeface="Proxima Nova"/>
              <a:sym typeface="Proxima Nova"/>
            </a:endParaRPr>
          </a:p>
          <a:p>
            <a:pPr marL="914400" lvl="1" indent="-355600" algn="l" rtl="0">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The themes will be labelled as in reference to Kim (2019)</a:t>
            </a:r>
            <a:endParaRPr sz="2000">
              <a:solidFill>
                <a:srgbClr val="000000"/>
              </a:solidFill>
              <a:latin typeface="Proxima Nova"/>
              <a:ea typeface="Proxima Nova"/>
              <a:cs typeface="Proxima Nova"/>
              <a:sym typeface="Proxima Nova"/>
            </a:endParaRPr>
          </a:p>
          <a:p>
            <a:pPr marL="1371600" lvl="2" indent="-355600" algn="l" rtl="0">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Cheerful</a:t>
            </a:r>
            <a:endParaRPr sz="2000">
              <a:solidFill>
                <a:srgbClr val="000000"/>
              </a:solidFill>
              <a:latin typeface="Proxima Nova"/>
              <a:ea typeface="Proxima Nova"/>
              <a:cs typeface="Proxima Nova"/>
              <a:sym typeface="Proxima Nova"/>
            </a:endParaRPr>
          </a:p>
          <a:p>
            <a:pPr marL="1371600" lvl="2" indent="-355600" algn="l" rtl="0">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Brave</a:t>
            </a:r>
            <a:endParaRPr sz="2000">
              <a:solidFill>
                <a:srgbClr val="000000"/>
              </a:solidFill>
              <a:latin typeface="Proxima Nova"/>
              <a:ea typeface="Proxima Nova"/>
              <a:cs typeface="Proxima Nova"/>
              <a:sym typeface="Proxima Nova"/>
            </a:endParaRPr>
          </a:p>
          <a:p>
            <a:pPr marL="1371600" lvl="2" indent="-355600" algn="l" rtl="0">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Love</a:t>
            </a:r>
            <a:endParaRPr sz="2000">
              <a:solidFill>
                <a:srgbClr val="000000"/>
              </a:solidFill>
              <a:latin typeface="Proxima Nova"/>
              <a:ea typeface="Proxima Nova"/>
              <a:cs typeface="Proxima Nova"/>
              <a:sym typeface="Proxima Nova"/>
            </a:endParaRPr>
          </a:p>
          <a:p>
            <a:pPr marL="1371600" lvl="2" indent="-355600" algn="l" rtl="0">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Fearful.</a:t>
            </a:r>
            <a:endParaRPr sz="2000">
              <a:solidFill>
                <a:srgbClr val="000000"/>
              </a:solidFill>
              <a:latin typeface="Proxima Nova"/>
              <a:ea typeface="Proxima Nova"/>
              <a:cs typeface="Proxima Nova"/>
              <a:sym typeface="Proxima Nova"/>
            </a:endParaRPr>
          </a:p>
          <a:p>
            <a:pPr marL="914400" lvl="1" indent="-355600" algn="l" rtl="0">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Each theme will have at least 100 music samples</a:t>
            </a:r>
            <a:endParaRPr sz="2000">
              <a:solidFill>
                <a:srgbClr val="000000"/>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311700" y="593375"/>
            <a:ext cx="33681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Specific Objective 2</a:t>
            </a:r>
            <a:endParaRPr>
              <a:latin typeface="Proxima Nova"/>
              <a:ea typeface="Proxima Nova"/>
              <a:cs typeface="Proxima Nova"/>
              <a:sym typeface="Proxima Nova"/>
            </a:endParaRPr>
          </a:p>
        </p:txBody>
      </p:sp>
      <p:sp>
        <p:nvSpPr>
          <p:cNvPr id="151" name="Google Shape;151;p26"/>
          <p:cNvSpPr txBox="1">
            <a:spLocks noGrp="1"/>
          </p:cNvSpPr>
          <p:nvPr>
            <p:ph type="body" idx="1"/>
          </p:nvPr>
        </p:nvSpPr>
        <p:spPr>
          <a:xfrm>
            <a:off x="311700" y="1536633"/>
            <a:ext cx="38331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solidFill>
                  <a:srgbClr val="000000"/>
                </a:solidFill>
                <a:latin typeface="Proxima Nova"/>
                <a:ea typeface="Proxima Nova"/>
                <a:cs typeface="Proxima Nova"/>
                <a:sym typeface="Proxima Nova"/>
              </a:rPr>
              <a:t>To build &amp; train multiple machine learning models that aims to classify music for children's stories into four different themes.</a:t>
            </a:r>
            <a:endParaRPr sz="2400">
              <a:solidFill>
                <a:srgbClr val="000000"/>
              </a:solidFill>
              <a:latin typeface="Proxima Nova"/>
              <a:ea typeface="Proxima Nova"/>
              <a:cs typeface="Proxima Nova"/>
              <a:sym typeface="Proxima Nova"/>
            </a:endParaRPr>
          </a:p>
        </p:txBody>
      </p:sp>
      <p:sp>
        <p:nvSpPr>
          <p:cNvPr id="152" name="Google Shape;152;p26"/>
          <p:cNvSpPr txBox="1">
            <a:spLocks noGrp="1"/>
          </p:cNvSpPr>
          <p:nvPr>
            <p:ph type="title"/>
          </p:nvPr>
        </p:nvSpPr>
        <p:spPr>
          <a:xfrm>
            <a:off x="4565400" y="593367"/>
            <a:ext cx="36717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Scope and Limitations</a:t>
            </a:r>
            <a:endParaRPr>
              <a:latin typeface="Proxima Nova"/>
              <a:ea typeface="Proxima Nova"/>
              <a:cs typeface="Proxima Nova"/>
              <a:sym typeface="Proxima Nova"/>
            </a:endParaRPr>
          </a:p>
        </p:txBody>
      </p:sp>
      <p:sp>
        <p:nvSpPr>
          <p:cNvPr id="153" name="Google Shape;153;p26"/>
          <p:cNvSpPr txBox="1">
            <a:spLocks noGrp="1"/>
          </p:cNvSpPr>
          <p:nvPr>
            <p:ph type="body" idx="1"/>
          </p:nvPr>
        </p:nvSpPr>
        <p:spPr>
          <a:xfrm>
            <a:off x="4274400" y="1536633"/>
            <a:ext cx="4253700" cy="4555200"/>
          </a:xfrm>
          <a:prstGeom prst="rect">
            <a:avLst/>
          </a:prstGeom>
        </p:spPr>
        <p:txBody>
          <a:bodyPr spcFirstLastPara="1" wrap="square" lIns="91425" tIns="91425" rIns="91425" bIns="91425" anchor="t" anchorCtr="0">
            <a:noAutofit/>
          </a:bodyPr>
          <a:lstStyle/>
          <a:p>
            <a:pPr marL="914400" lvl="1" indent="-355600" algn="l" rtl="0">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A Cross Validation technique called K-fold will be used</a:t>
            </a:r>
            <a:endParaRPr sz="2000">
              <a:solidFill>
                <a:srgbClr val="000000"/>
              </a:solidFill>
              <a:latin typeface="Proxima Nova"/>
              <a:ea typeface="Proxima Nova"/>
              <a:cs typeface="Proxima Nova"/>
              <a:sym typeface="Proxima Nova"/>
            </a:endParaRPr>
          </a:p>
          <a:p>
            <a:pPr marL="914400" lvl="1" indent="-355600" algn="l" rtl="0">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The dataset for the model will be split into 3 parts</a:t>
            </a:r>
            <a:endParaRPr sz="2000">
              <a:solidFill>
                <a:srgbClr val="000000"/>
              </a:solidFill>
              <a:latin typeface="Proxima Nova"/>
              <a:ea typeface="Proxima Nova"/>
              <a:cs typeface="Proxima Nova"/>
              <a:sym typeface="Proxima Nova"/>
            </a:endParaRPr>
          </a:p>
          <a:p>
            <a:pPr marL="1371600" lvl="2" indent="-355600" algn="l" rtl="0">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Training</a:t>
            </a:r>
            <a:endParaRPr sz="2000">
              <a:solidFill>
                <a:srgbClr val="000000"/>
              </a:solidFill>
              <a:latin typeface="Proxima Nova"/>
              <a:ea typeface="Proxima Nova"/>
              <a:cs typeface="Proxima Nova"/>
              <a:sym typeface="Proxima Nova"/>
            </a:endParaRPr>
          </a:p>
          <a:p>
            <a:pPr marL="1371600" lvl="2" indent="-355600" algn="l" rtl="0">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Testing</a:t>
            </a:r>
            <a:endParaRPr sz="2000">
              <a:solidFill>
                <a:srgbClr val="000000"/>
              </a:solidFill>
              <a:latin typeface="Proxima Nova"/>
              <a:ea typeface="Proxima Nova"/>
              <a:cs typeface="Proxima Nova"/>
              <a:sym typeface="Proxima Nova"/>
            </a:endParaRPr>
          </a:p>
          <a:p>
            <a:pPr marL="1371600" lvl="2" indent="-355600" algn="l" rtl="0">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Validation</a:t>
            </a:r>
            <a:endParaRPr sz="2000">
              <a:solidFill>
                <a:srgbClr val="000000"/>
              </a:solidFill>
              <a:latin typeface="Proxima Nova"/>
              <a:ea typeface="Proxima Nova"/>
              <a:cs typeface="Proxima Nova"/>
              <a:sym typeface="Proxima Nova"/>
            </a:endParaRPr>
          </a:p>
          <a:p>
            <a:pPr marL="914400" lvl="1" indent="-355600" algn="l" rtl="0">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We will use the experiments done by Kim (2019)</a:t>
            </a:r>
            <a:endParaRPr sz="2000">
              <a:solidFill>
                <a:srgbClr val="000000"/>
              </a:solidFill>
              <a:latin typeface="Proxima Nova"/>
              <a:ea typeface="Proxima Nova"/>
              <a:cs typeface="Proxima Nova"/>
              <a:sym typeface="Proxima Nova"/>
            </a:endParaRPr>
          </a:p>
          <a:p>
            <a:pPr marL="1371600" lvl="2" indent="-355600" algn="l" rtl="0">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Neural Networks</a:t>
            </a:r>
            <a:endParaRPr sz="2000">
              <a:solidFill>
                <a:srgbClr val="000000"/>
              </a:solidFill>
              <a:latin typeface="Proxima Nova"/>
              <a:ea typeface="Proxima Nova"/>
              <a:cs typeface="Proxima Nova"/>
              <a:sym typeface="Proxima Nova"/>
            </a:endParaRPr>
          </a:p>
          <a:p>
            <a:pPr marL="914400" lvl="0" indent="0" algn="l" rtl="0">
              <a:spcBef>
                <a:spcPts val="1600"/>
              </a:spcBef>
              <a:spcAft>
                <a:spcPts val="1600"/>
              </a:spcAft>
              <a:buNone/>
            </a:pPr>
            <a:endParaRPr sz="2000">
              <a:solidFill>
                <a:srgbClr val="000000"/>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311700" y="593367"/>
            <a:ext cx="32850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Specific Objective 3</a:t>
            </a:r>
            <a:endParaRPr>
              <a:latin typeface="Proxima Nova"/>
              <a:ea typeface="Proxima Nova"/>
              <a:cs typeface="Proxima Nova"/>
              <a:sym typeface="Proxima Nova"/>
            </a:endParaRPr>
          </a:p>
        </p:txBody>
      </p:sp>
      <p:sp>
        <p:nvSpPr>
          <p:cNvPr id="159" name="Google Shape;159;p27"/>
          <p:cNvSpPr txBox="1">
            <a:spLocks noGrp="1"/>
          </p:cNvSpPr>
          <p:nvPr>
            <p:ph type="body" idx="1"/>
          </p:nvPr>
        </p:nvSpPr>
        <p:spPr>
          <a:xfrm>
            <a:off x="311700" y="1536633"/>
            <a:ext cx="38331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solidFill>
                  <a:srgbClr val="000000"/>
                </a:solidFill>
                <a:latin typeface="Proxima Nova"/>
                <a:ea typeface="Proxima Nova"/>
                <a:cs typeface="Proxima Nova"/>
                <a:sym typeface="Proxima Nova"/>
              </a:rPr>
              <a:t>To evaluate the performance of the models in terms of its validity and accuracy.</a:t>
            </a:r>
            <a:endParaRPr sz="2400">
              <a:solidFill>
                <a:srgbClr val="000000"/>
              </a:solidFill>
              <a:latin typeface="Proxima Nova"/>
              <a:ea typeface="Proxima Nova"/>
              <a:cs typeface="Proxima Nova"/>
              <a:sym typeface="Proxima Nova"/>
            </a:endParaRPr>
          </a:p>
        </p:txBody>
      </p:sp>
      <p:sp>
        <p:nvSpPr>
          <p:cNvPr id="160" name="Google Shape;160;p27"/>
          <p:cNvSpPr txBox="1">
            <a:spLocks noGrp="1"/>
          </p:cNvSpPr>
          <p:nvPr>
            <p:ph type="title"/>
          </p:nvPr>
        </p:nvSpPr>
        <p:spPr>
          <a:xfrm>
            <a:off x="4565400" y="593367"/>
            <a:ext cx="36717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Scope and Limitations</a:t>
            </a:r>
            <a:endParaRPr>
              <a:latin typeface="Proxima Nova"/>
              <a:ea typeface="Proxima Nova"/>
              <a:cs typeface="Proxima Nova"/>
              <a:sym typeface="Proxima Nova"/>
            </a:endParaRPr>
          </a:p>
        </p:txBody>
      </p:sp>
      <p:sp>
        <p:nvSpPr>
          <p:cNvPr id="161" name="Google Shape;161;p27"/>
          <p:cNvSpPr txBox="1">
            <a:spLocks noGrp="1"/>
          </p:cNvSpPr>
          <p:nvPr>
            <p:ph type="body" idx="1"/>
          </p:nvPr>
        </p:nvSpPr>
        <p:spPr>
          <a:xfrm>
            <a:off x="4274400" y="1536633"/>
            <a:ext cx="4253700" cy="4555200"/>
          </a:xfrm>
          <a:prstGeom prst="rect">
            <a:avLst/>
          </a:prstGeom>
        </p:spPr>
        <p:txBody>
          <a:bodyPr spcFirstLastPara="1" wrap="square" lIns="91425" tIns="91425" rIns="91425" bIns="91425" anchor="t" anchorCtr="0">
            <a:noAutofit/>
          </a:bodyPr>
          <a:lstStyle/>
          <a:p>
            <a:pPr marL="914400" lvl="1" indent="-355600" algn="l" rtl="0">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Based on the work of Kim (2019) a comprehensive experiment design with a musical expert will be conducted to validate the correctness and acceptability of the model’s current iteration.</a:t>
            </a:r>
            <a:endParaRPr sz="2000">
              <a:solidFill>
                <a:srgbClr val="000000"/>
              </a:solidFill>
              <a:latin typeface="Proxima Nova"/>
              <a:ea typeface="Proxima Nova"/>
              <a:cs typeface="Proxima Nova"/>
              <a:sym typeface="Proxima Nova"/>
            </a:endParaRPr>
          </a:p>
          <a:p>
            <a:pPr marL="914400" lvl="1" indent="-355600" algn="l" rtl="0">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The results will be cross validated with a control group (Filipino People)</a:t>
            </a:r>
            <a:endParaRPr sz="2000">
              <a:solidFill>
                <a:srgbClr val="000000"/>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Significance of Research</a:t>
            </a:r>
            <a:endParaRPr/>
          </a:p>
        </p:txBody>
      </p:sp>
      <p:sp>
        <p:nvSpPr>
          <p:cNvPr id="167" name="Google Shape;167;p28"/>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a:lnSpc>
                <a:spcPct val="200000"/>
              </a:lnSpc>
              <a:spcBef>
                <a:spcPts val="1600"/>
              </a:spcBef>
            </a:pPr>
            <a:r>
              <a:rPr lang="en" sz="2800" dirty="0"/>
              <a:t>Educators </a:t>
            </a:r>
            <a:endParaRPr sz="2800" dirty="0"/>
          </a:p>
          <a:p>
            <a:pPr marL="457200" lvl="0" indent="-342900" algn="l" rtl="0">
              <a:lnSpc>
                <a:spcPct val="200000"/>
              </a:lnSpc>
              <a:spcBef>
                <a:spcPts val="0"/>
              </a:spcBef>
              <a:spcAft>
                <a:spcPts val="0"/>
              </a:spcAft>
              <a:buSzPts val="1800"/>
              <a:buChar char="●"/>
            </a:pPr>
            <a:r>
              <a:rPr lang="en" sz="2800" dirty="0"/>
              <a:t>Composers</a:t>
            </a:r>
            <a:endParaRPr sz="2800" dirty="0"/>
          </a:p>
          <a:p>
            <a:pPr marL="457200" lvl="0" indent="-342900" algn="l" rtl="0">
              <a:lnSpc>
                <a:spcPct val="200000"/>
              </a:lnSpc>
              <a:spcBef>
                <a:spcPts val="0"/>
              </a:spcBef>
              <a:spcAft>
                <a:spcPts val="0"/>
              </a:spcAft>
              <a:buSzPts val="1800"/>
              <a:buChar char="●"/>
            </a:pPr>
            <a:r>
              <a:rPr lang="en" sz="2800" dirty="0"/>
              <a:t>Researchers</a:t>
            </a:r>
            <a:endParaRPr sz="2800" dirty="0"/>
          </a:p>
        </p:txBody>
      </p:sp>
      <p:sp>
        <p:nvSpPr>
          <p:cNvPr id="168" name="Google Shape;168;p2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a:t>Methodology</a:t>
            </a:r>
            <a:endParaRPr dirty="0"/>
          </a:p>
        </p:txBody>
      </p:sp>
      <p:sp>
        <p:nvSpPr>
          <p:cNvPr id="167" name="Google Shape;167;p28"/>
          <p:cNvSpPr txBox="1">
            <a:spLocks noGrp="1"/>
          </p:cNvSpPr>
          <p:nvPr>
            <p:ph type="body" idx="1"/>
          </p:nvPr>
        </p:nvSpPr>
        <p:spPr>
          <a:xfrm>
            <a:off x="311700" y="1709433"/>
            <a:ext cx="8520600" cy="4555200"/>
          </a:xfrm>
          <a:prstGeom prst="rect">
            <a:avLst/>
          </a:prstGeom>
        </p:spPr>
        <p:txBody>
          <a:bodyPr spcFirstLastPara="1" wrap="square" lIns="91425" tIns="91425" rIns="91425" bIns="91425" anchor="t" anchorCtr="0">
            <a:noAutofit/>
          </a:bodyPr>
          <a:lstStyle/>
          <a:p>
            <a:pPr marL="342900" lvl="0" algn="l" rtl="0">
              <a:lnSpc>
                <a:spcPct val="200000"/>
              </a:lnSpc>
              <a:spcBef>
                <a:spcPts val="0"/>
              </a:spcBef>
              <a:spcAft>
                <a:spcPts val="0"/>
              </a:spcAft>
              <a:buFont typeface="+mj-lt"/>
              <a:buAutoNum type="arabicPeriod"/>
            </a:pPr>
            <a:r>
              <a:rPr lang="en-US" sz="2400" dirty="0"/>
              <a:t>Data Gathering: Collect Samples from Children’s Stories</a:t>
            </a:r>
          </a:p>
          <a:p>
            <a:pPr marL="342900" lvl="0" algn="l" rtl="0">
              <a:lnSpc>
                <a:spcPct val="200000"/>
              </a:lnSpc>
              <a:spcBef>
                <a:spcPts val="0"/>
              </a:spcBef>
              <a:spcAft>
                <a:spcPts val="0"/>
              </a:spcAft>
              <a:buFont typeface="+mj-lt"/>
              <a:buAutoNum type="arabicPeriod"/>
            </a:pPr>
            <a:r>
              <a:rPr lang="en-US" sz="2400"/>
              <a:t>Validation</a:t>
            </a:r>
          </a:p>
          <a:p>
            <a:pPr marL="342900" lvl="0" algn="l" rtl="0">
              <a:lnSpc>
                <a:spcPct val="200000"/>
              </a:lnSpc>
              <a:spcBef>
                <a:spcPts val="0"/>
              </a:spcBef>
              <a:spcAft>
                <a:spcPts val="0"/>
              </a:spcAft>
              <a:buFont typeface="+mj-lt"/>
              <a:buAutoNum type="arabicPeriod"/>
            </a:pPr>
            <a:r>
              <a:rPr lang="en-US" sz="2400" dirty="0"/>
              <a:t>Feature Extraction</a:t>
            </a:r>
          </a:p>
          <a:p>
            <a:pPr marL="342900" lvl="0" algn="l" rtl="0">
              <a:lnSpc>
                <a:spcPct val="200000"/>
              </a:lnSpc>
              <a:spcBef>
                <a:spcPts val="0"/>
              </a:spcBef>
              <a:spcAft>
                <a:spcPts val="0"/>
              </a:spcAft>
              <a:buFont typeface="+mj-lt"/>
              <a:buAutoNum type="arabicPeriod"/>
            </a:pPr>
            <a:r>
              <a:rPr lang="en-US" sz="2400" dirty="0"/>
              <a:t>Normalization</a:t>
            </a:r>
          </a:p>
          <a:p>
            <a:pPr marL="342900" lvl="0" algn="l" rtl="0">
              <a:lnSpc>
                <a:spcPct val="200000"/>
              </a:lnSpc>
              <a:spcBef>
                <a:spcPts val="0"/>
              </a:spcBef>
              <a:spcAft>
                <a:spcPts val="0"/>
              </a:spcAft>
              <a:buFont typeface="+mj-lt"/>
              <a:buAutoNum type="arabicPeriod"/>
            </a:pPr>
            <a:r>
              <a:rPr lang="en-US" sz="2400" dirty="0"/>
              <a:t>Model Building</a:t>
            </a:r>
          </a:p>
        </p:txBody>
      </p:sp>
      <p:sp>
        <p:nvSpPr>
          <p:cNvPr id="168" name="Google Shape;168;p2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pic>
        <p:nvPicPr>
          <p:cNvPr id="3" name="Picture 2" descr="A screenshot of a cell phone&#10;&#10;Description automatically generated">
            <a:extLst>
              <a:ext uri="{FF2B5EF4-FFF2-40B4-BE49-F238E27FC236}">
                <a16:creationId xmlns:a16="http://schemas.microsoft.com/office/drawing/2014/main" id="{0B01DD41-52D2-4F12-A3DA-BC08A32E06FE}"/>
              </a:ext>
            </a:extLst>
          </p:cNvPr>
          <p:cNvPicPr>
            <a:picLocks noChangeAspect="1"/>
          </p:cNvPicPr>
          <p:nvPr/>
        </p:nvPicPr>
        <p:blipFill>
          <a:blip r:embed="rId3"/>
          <a:stretch>
            <a:fillRect/>
          </a:stretch>
        </p:blipFill>
        <p:spPr>
          <a:xfrm>
            <a:off x="3688602" y="2522049"/>
            <a:ext cx="4388076" cy="1498677"/>
          </a:xfrm>
          <a:prstGeom prst="rect">
            <a:avLst/>
          </a:prstGeom>
        </p:spPr>
      </p:pic>
      <p:pic>
        <p:nvPicPr>
          <p:cNvPr id="5" name="Picture 4" descr="A close up of text on a white background&#10;&#10;Description automatically generated">
            <a:extLst>
              <a:ext uri="{FF2B5EF4-FFF2-40B4-BE49-F238E27FC236}">
                <a16:creationId xmlns:a16="http://schemas.microsoft.com/office/drawing/2014/main" id="{9D5E96C3-8D19-4CA1-AB46-D8733DD86AAA}"/>
              </a:ext>
            </a:extLst>
          </p:cNvPr>
          <p:cNvPicPr>
            <a:picLocks noChangeAspect="1"/>
          </p:cNvPicPr>
          <p:nvPr/>
        </p:nvPicPr>
        <p:blipFill>
          <a:blip r:embed="rId4"/>
          <a:stretch>
            <a:fillRect/>
          </a:stretch>
        </p:blipFill>
        <p:spPr>
          <a:xfrm>
            <a:off x="3790202" y="4373292"/>
            <a:ext cx="4559534" cy="1670136"/>
          </a:xfrm>
          <a:prstGeom prst="rect">
            <a:avLst/>
          </a:prstGeom>
        </p:spPr>
      </p:pic>
    </p:spTree>
    <p:extLst>
      <p:ext uri="{BB962C8B-B14F-4D97-AF65-F5344CB8AC3E}">
        <p14:creationId xmlns:p14="http://schemas.microsoft.com/office/powerpoint/2010/main" val="2090012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3"/>
          <p:cNvSpPr txBox="1">
            <a:spLocks noGrp="1"/>
          </p:cNvSpPr>
          <p:nvPr>
            <p:ph type="title"/>
          </p:nvPr>
        </p:nvSpPr>
        <p:spPr>
          <a:xfrm>
            <a:off x="311700" y="1398300"/>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Time Table of Activities</a:t>
            </a:r>
            <a:endParaRPr dirty="0"/>
          </a:p>
        </p:txBody>
      </p:sp>
      <p:sp>
        <p:nvSpPr>
          <p:cNvPr id="202" name="Google Shape;202;p3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pic>
        <p:nvPicPr>
          <p:cNvPr id="203" name="Google Shape;203;p33"/>
          <p:cNvPicPr preferRelativeResize="0"/>
          <p:nvPr/>
        </p:nvPicPr>
        <p:blipFill>
          <a:blip r:embed="rId3">
            <a:alphaModFix/>
          </a:blip>
          <a:stretch>
            <a:fillRect/>
          </a:stretch>
        </p:blipFill>
        <p:spPr>
          <a:xfrm>
            <a:off x="152400" y="2161800"/>
            <a:ext cx="8839200" cy="2534400"/>
          </a:xfrm>
          <a:prstGeom prst="rect">
            <a:avLst/>
          </a:prstGeom>
          <a:noFill/>
          <a:ln>
            <a:noFill/>
          </a:ln>
        </p:spPr>
      </p:pic>
      <p:sp>
        <p:nvSpPr>
          <p:cNvPr id="5" name="Google Shape;166;p28">
            <a:extLst>
              <a:ext uri="{FF2B5EF4-FFF2-40B4-BE49-F238E27FC236}">
                <a16:creationId xmlns:a16="http://schemas.microsoft.com/office/drawing/2014/main" id="{2ACA2824-32BB-4F94-B425-626A3AC155C2}"/>
              </a:ext>
            </a:extLst>
          </p:cNvPr>
          <p:cNvSpPr txBox="1">
            <a:spLocks/>
          </p:cNvSpPr>
          <p:nvPr/>
        </p:nvSpPr>
        <p:spPr>
          <a:xfrm>
            <a:off x="311700" y="593367"/>
            <a:ext cx="8520600" cy="763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PH"/>
              <a:t>Methodology</a:t>
            </a:r>
            <a:endParaRPr lang="en-PH"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pic>
        <p:nvPicPr>
          <p:cNvPr id="209" name="Google Shape;209;p34"/>
          <p:cNvPicPr preferRelativeResize="0"/>
          <p:nvPr/>
        </p:nvPicPr>
        <p:blipFill>
          <a:blip r:embed="rId3">
            <a:alphaModFix/>
          </a:blip>
          <a:stretch>
            <a:fillRect/>
          </a:stretch>
        </p:blipFill>
        <p:spPr>
          <a:xfrm>
            <a:off x="1162050" y="1447800"/>
            <a:ext cx="6819900" cy="3962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5"/>
          <p:cNvSpPr txBox="1">
            <a:spLocks noGrp="1"/>
          </p:cNvSpPr>
          <p:nvPr>
            <p:ph type="ctrTitle"/>
          </p:nvPr>
        </p:nvSpPr>
        <p:spPr>
          <a:xfrm>
            <a:off x="2095950" y="2739750"/>
            <a:ext cx="4952100" cy="137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t>Any Questions?</a:t>
            </a:r>
            <a:endParaRPr sz="3600"/>
          </a:p>
        </p:txBody>
      </p:sp>
      <p:sp>
        <p:nvSpPr>
          <p:cNvPr id="215" name="Google Shape;215;p3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OUTLINE</a:t>
            </a:r>
            <a:endParaRPr sz="3000"/>
          </a:p>
        </p:txBody>
      </p:sp>
      <p:sp>
        <p:nvSpPr>
          <p:cNvPr id="69" name="Google Shape;69;p16"/>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AutoNum type="arabicPeriod"/>
            </a:pPr>
            <a:r>
              <a:rPr lang="en" sz="2400"/>
              <a:t>Overview of Technology</a:t>
            </a:r>
            <a:endParaRPr sz="2400"/>
          </a:p>
          <a:p>
            <a:pPr marL="457200" lvl="0" indent="-381000" algn="l" rtl="0">
              <a:spcBef>
                <a:spcPts val="1600"/>
              </a:spcBef>
              <a:spcAft>
                <a:spcPts val="0"/>
              </a:spcAft>
              <a:buSzPts val="2400"/>
              <a:buAutoNum type="arabicPeriod"/>
            </a:pPr>
            <a:r>
              <a:rPr lang="en" sz="2400"/>
              <a:t>Statement of the Problem</a:t>
            </a:r>
            <a:endParaRPr sz="2400"/>
          </a:p>
          <a:p>
            <a:pPr marL="457200" lvl="0" indent="-381000" algn="l" rtl="0">
              <a:spcBef>
                <a:spcPts val="1600"/>
              </a:spcBef>
              <a:spcAft>
                <a:spcPts val="0"/>
              </a:spcAft>
              <a:buSzPts val="2400"/>
              <a:buAutoNum type="arabicPeriod"/>
            </a:pPr>
            <a:r>
              <a:rPr lang="en" sz="2400"/>
              <a:t>Objectives, Scopes &amp; Limitations</a:t>
            </a:r>
            <a:endParaRPr sz="2400"/>
          </a:p>
          <a:p>
            <a:pPr marL="457200" lvl="0" indent="-381000" algn="l" rtl="0">
              <a:spcBef>
                <a:spcPts val="1600"/>
              </a:spcBef>
              <a:spcAft>
                <a:spcPts val="0"/>
              </a:spcAft>
              <a:buSzPts val="2400"/>
              <a:buAutoNum type="arabicPeriod"/>
            </a:pPr>
            <a:r>
              <a:rPr lang="en" sz="2400"/>
              <a:t>Significance of the Research</a:t>
            </a:r>
            <a:endParaRPr sz="2400"/>
          </a:p>
          <a:p>
            <a:pPr marL="457200" lvl="0" indent="-381000" algn="l" rtl="0">
              <a:spcBef>
                <a:spcPts val="1600"/>
              </a:spcBef>
              <a:spcAft>
                <a:spcPts val="1600"/>
              </a:spcAft>
              <a:buSzPts val="2400"/>
              <a:buAutoNum type="arabicPeriod"/>
            </a:pPr>
            <a:r>
              <a:rPr lang="en" sz="2400"/>
              <a:t>Gantt Chart</a:t>
            </a:r>
            <a:endParaRPr sz="2400"/>
          </a:p>
        </p:txBody>
      </p:sp>
      <p:sp>
        <p:nvSpPr>
          <p:cNvPr id="70" name="Google Shape;70;p1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76" name="Google Shape;76;p17"/>
          <p:cNvSpPr txBox="1"/>
          <p:nvPr/>
        </p:nvSpPr>
        <p:spPr>
          <a:xfrm>
            <a:off x="5020525" y="3108075"/>
            <a:ext cx="3924300" cy="31857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Clr>
                <a:schemeClr val="dk2"/>
              </a:buClr>
              <a:buSzPts val="2200"/>
              <a:buChar char="●"/>
            </a:pPr>
            <a:r>
              <a:rPr lang="en" sz="2200">
                <a:solidFill>
                  <a:schemeClr val="dk2"/>
                </a:solidFill>
              </a:rPr>
              <a:t>An attribute, descriptor, element or concept (Vaismoradi et al., 2016)</a:t>
            </a:r>
            <a:endParaRPr sz="2200">
              <a:solidFill>
                <a:schemeClr val="dk2"/>
              </a:solidFill>
            </a:endParaRPr>
          </a:p>
          <a:p>
            <a:pPr marL="457200" lvl="0" indent="-368300" algn="l" rtl="0">
              <a:lnSpc>
                <a:spcPct val="115000"/>
              </a:lnSpc>
              <a:spcBef>
                <a:spcPts val="1600"/>
              </a:spcBef>
              <a:spcAft>
                <a:spcPts val="1600"/>
              </a:spcAft>
              <a:buClr>
                <a:schemeClr val="dk2"/>
              </a:buClr>
              <a:buSzPts val="2200"/>
              <a:buChar char="●"/>
            </a:pPr>
            <a:r>
              <a:rPr lang="en" sz="2200">
                <a:solidFill>
                  <a:schemeClr val="dk2"/>
                </a:solidFill>
              </a:rPr>
              <a:t>Subjective in nature. Difficult to classify music accordingly (Yang &amp; Chen, 2011) </a:t>
            </a:r>
            <a:endParaRPr sz="2200">
              <a:solidFill>
                <a:schemeClr val="dk2"/>
              </a:solidFill>
            </a:endParaRPr>
          </a:p>
        </p:txBody>
      </p:sp>
      <p:sp>
        <p:nvSpPr>
          <p:cNvPr id="77" name="Google Shape;77;p17"/>
          <p:cNvSpPr txBox="1"/>
          <p:nvPr/>
        </p:nvSpPr>
        <p:spPr>
          <a:xfrm>
            <a:off x="199175" y="3108075"/>
            <a:ext cx="3924300" cy="31857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1600"/>
              </a:spcAft>
              <a:buClr>
                <a:schemeClr val="dk2"/>
              </a:buClr>
              <a:buSzPts val="2200"/>
              <a:buChar char="●"/>
            </a:pPr>
            <a:r>
              <a:rPr lang="en" sz="2200">
                <a:solidFill>
                  <a:schemeClr val="dk2"/>
                </a:solidFill>
              </a:rPr>
              <a:t>Has the ability to embody themes through expression</a:t>
            </a:r>
            <a:endParaRPr sz="2200">
              <a:solidFill>
                <a:schemeClr val="dk2"/>
              </a:solidFill>
            </a:endParaRPr>
          </a:p>
        </p:txBody>
      </p:sp>
      <p:sp>
        <p:nvSpPr>
          <p:cNvPr id="78" name="Google Shape;78;p17"/>
          <p:cNvSpPr/>
          <p:nvPr/>
        </p:nvSpPr>
        <p:spPr>
          <a:xfrm>
            <a:off x="687725" y="1387925"/>
            <a:ext cx="2947200" cy="13809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t>MUSIC</a:t>
            </a:r>
            <a:endParaRPr sz="2400"/>
          </a:p>
        </p:txBody>
      </p:sp>
      <p:sp>
        <p:nvSpPr>
          <p:cNvPr id="79" name="Google Shape;79;p17"/>
          <p:cNvSpPr/>
          <p:nvPr/>
        </p:nvSpPr>
        <p:spPr>
          <a:xfrm>
            <a:off x="5509075" y="1387950"/>
            <a:ext cx="2947200" cy="13809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t>THEME</a:t>
            </a:r>
            <a:endParaRPr sz="2400"/>
          </a:p>
        </p:txBody>
      </p:sp>
      <p:cxnSp>
        <p:nvCxnSpPr>
          <p:cNvPr id="80" name="Google Shape;80;p17"/>
          <p:cNvCxnSpPr>
            <a:stCxn id="78" idx="3"/>
            <a:endCxn id="79" idx="1"/>
          </p:cNvCxnSpPr>
          <p:nvPr/>
        </p:nvCxnSpPr>
        <p:spPr>
          <a:xfrm>
            <a:off x="3634925" y="2078375"/>
            <a:ext cx="1874100" cy="0"/>
          </a:xfrm>
          <a:prstGeom prst="straightConnector1">
            <a:avLst/>
          </a:prstGeom>
          <a:noFill/>
          <a:ln w="38100" cap="flat" cmpd="sng">
            <a:solidFill>
              <a:schemeClr val="dk2"/>
            </a:solidFill>
            <a:prstDash val="solid"/>
            <a:round/>
            <a:headEnd type="none" w="med" len="med"/>
            <a:tailEnd type="triangle" w="med" len="med"/>
          </a:ln>
        </p:spPr>
      </p:cxnSp>
      <p:sp>
        <p:nvSpPr>
          <p:cNvPr id="81" name="Google Shape;81;p17"/>
          <p:cNvSpPr txBox="1">
            <a:spLocks noGrp="1"/>
          </p:cNvSpPr>
          <p:nvPr>
            <p:ph type="title"/>
          </p:nvPr>
        </p:nvSpPr>
        <p:spPr>
          <a:xfrm>
            <a:off x="311700" y="4409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MUSICAL THEMES</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87" name="Google Shape;87;p18"/>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THEMATIC ANALYSIS</a:t>
            </a:r>
            <a:endParaRPr sz="3000"/>
          </a:p>
        </p:txBody>
      </p:sp>
      <p:sp>
        <p:nvSpPr>
          <p:cNvPr id="88" name="Google Shape;88;p18"/>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Does not have a strict set of rules to follow </a:t>
            </a:r>
            <a:endParaRPr sz="2400"/>
          </a:p>
          <a:p>
            <a:pPr marL="457200" lvl="0" indent="-381000" algn="l" rtl="0">
              <a:spcBef>
                <a:spcPts val="0"/>
              </a:spcBef>
              <a:spcAft>
                <a:spcPts val="0"/>
              </a:spcAft>
              <a:buSzPts val="2400"/>
              <a:buChar char="●"/>
            </a:pPr>
            <a:r>
              <a:rPr lang="en" sz="2400"/>
              <a:t>Used in qualitative research</a:t>
            </a:r>
            <a:endParaRPr sz="2400"/>
          </a:p>
          <a:p>
            <a:pPr marL="0" lvl="0" indent="457200" algn="l" rtl="0">
              <a:spcBef>
                <a:spcPts val="1600"/>
              </a:spcBef>
              <a:spcAft>
                <a:spcPts val="1600"/>
              </a:spcAft>
              <a:buNone/>
            </a:pPr>
            <a:r>
              <a:rPr lang="en" sz="2400"/>
              <a:t>(Braun et al., 2019)</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p:nvPr/>
        </p:nvSpPr>
        <p:spPr>
          <a:xfrm>
            <a:off x="1034400" y="1697325"/>
            <a:ext cx="7075200" cy="940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9"/>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MUSIC EMOTION RECOGNITION</a:t>
            </a:r>
            <a:endParaRPr/>
          </a:p>
        </p:txBody>
      </p:sp>
      <p:sp>
        <p:nvSpPr>
          <p:cNvPr id="95" name="Google Shape;95;p19"/>
          <p:cNvSpPr txBox="1">
            <a:spLocks noGrp="1"/>
          </p:cNvSpPr>
          <p:nvPr>
            <p:ph type="body" idx="1"/>
          </p:nvPr>
        </p:nvSpPr>
        <p:spPr>
          <a:xfrm>
            <a:off x="684450" y="1882850"/>
            <a:ext cx="7775100" cy="799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400"/>
              <a:t>Music Information Retrieval (MIR) -&gt; Features</a:t>
            </a:r>
            <a:endParaRPr sz="2400"/>
          </a:p>
        </p:txBody>
      </p:sp>
      <p:sp>
        <p:nvSpPr>
          <p:cNvPr id="96" name="Google Shape;96;p1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97" name="Google Shape;97;p19"/>
          <p:cNvSpPr txBox="1">
            <a:spLocks noGrp="1"/>
          </p:cNvSpPr>
          <p:nvPr>
            <p:ph type="body" idx="1"/>
          </p:nvPr>
        </p:nvSpPr>
        <p:spPr>
          <a:xfrm>
            <a:off x="684450" y="3701525"/>
            <a:ext cx="7775100" cy="799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2400"/>
              <a:t>Music Emotion Recognition (MER) -&gt; Emotions</a:t>
            </a:r>
            <a:endParaRPr sz="2400"/>
          </a:p>
        </p:txBody>
      </p:sp>
      <p:sp>
        <p:nvSpPr>
          <p:cNvPr id="98" name="Google Shape;98;p19"/>
          <p:cNvSpPr/>
          <p:nvPr/>
        </p:nvSpPr>
        <p:spPr>
          <a:xfrm>
            <a:off x="1034400" y="3559925"/>
            <a:ext cx="7075200" cy="940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 name="Google Shape;99;p19"/>
          <p:cNvCxnSpPr>
            <a:stCxn id="95" idx="2"/>
            <a:endCxn id="98" idx="0"/>
          </p:cNvCxnSpPr>
          <p:nvPr/>
        </p:nvCxnSpPr>
        <p:spPr>
          <a:xfrm>
            <a:off x="4572000" y="2682050"/>
            <a:ext cx="0" cy="877800"/>
          </a:xfrm>
          <a:prstGeom prst="straightConnector1">
            <a:avLst/>
          </a:prstGeom>
          <a:noFill/>
          <a:ln w="38100" cap="flat" cmpd="sng">
            <a:solidFill>
              <a:schemeClr val="dk2"/>
            </a:solidFill>
            <a:prstDash val="solid"/>
            <a:round/>
            <a:headEnd type="none" w="med" len="med"/>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CHILDREN’S MUSIC</a:t>
            </a:r>
            <a:endParaRPr sz="3000"/>
          </a:p>
        </p:txBody>
      </p:sp>
      <p:sp>
        <p:nvSpPr>
          <p:cNvPr id="105" name="Google Shape;105;p20"/>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457200" lvl="0" indent="-381000" algn="l" rtl="0">
              <a:lnSpc>
                <a:spcPct val="150000"/>
              </a:lnSpc>
              <a:spcBef>
                <a:spcPts val="0"/>
              </a:spcBef>
              <a:spcAft>
                <a:spcPts val="0"/>
              </a:spcAft>
              <a:buSzPts val="2400"/>
              <a:buChar char="●"/>
            </a:pPr>
            <a:r>
              <a:rPr lang="en" sz="2400"/>
              <a:t>Building a Model for Music classification in children’s stories using Neural Networks (Kim, 2019)</a:t>
            </a:r>
            <a:endParaRPr sz="2400"/>
          </a:p>
          <a:p>
            <a:pPr marL="457200" lvl="0" indent="-381000" algn="l" rtl="0">
              <a:lnSpc>
                <a:spcPct val="150000"/>
              </a:lnSpc>
              <a:spcBef>
                <a:spcPts val="0"/>
              </a:spcBef>
              <a:spcAft>
                <a:spcPts val="0"/>
              </a:spcAft>
              <a:buSzPts val="2400"/>
              <a:buChar char="●"/>
            </a:pPr>
            <a:r>
              <a:rPr lang="en" sz="2400"/>
              <a:t>Gathering different audio samples from videos of Children’s Stories and classifying them into themes.</a:t>
            </a:r>
            <a:endParaRPr sz="2400"/>
          </a:p>
        </p:txBody>
      </p:sp>
      <p:sp>
        <p:nvSpPr>
          <p:cNvPr id="106" name="Google Shape;106;p2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body" idx="1"/>
          </p:nvPr>
        </p:nvSpPr>
        <p:spPr>
          <a:xfrm>
            <a:off x="311700" y="3287333"/>
            <a:ext cx="85206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Cheerful    				Bravery</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r>
              <a:rPr lang="en" dirty="0"/>
              <a:t>Fearful					Love</a:t>
            </a:r>
            <a:endParaRPr dirty="0"/>
          </a:p>
          <a:p>
            <a:pPr marL="0" lvl="0" indent="0" algn="l" rtl="0">
              <a:spcBef>
                <a:spcPts val="1600"/>
              </a:spcBef>
              <a:spcAft>
                <a:spcPts val="1600"/>
              </a:spcAft>
              <a:buNone/>
            </a:pPr>
            <a:endParaRPr dirty="0"/>
          </a:p>
        </p:txBody>
      </p:sp>
      <p:sp>
        <p:nvSpPr>
          <p:cNvPr id="112" name="Google Shape;112;p2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113" name="Google Shape;113;p21"/>
          <p:cNvPicPr preferRelativeResize="0"/>
          <p:nvPr/>
        </p:nvPicPr>
        <p:blipFill>
          <a:blip r:embed="rId11">
            <a:alphaModFix/>
          </a:blip>
          <a:stretch>
            <a:fillRect/>
          </a:stretch>
        </p:blipFill>
        <p:spPr>
          <a:xfrm>
            <a:off x="4606175" y="401599"/>
            <a:ext cx="4226125" cy="2782950"/>
          </a:xfrm>
          <a:prstGeom prst="rect">
            <a:avLst/>
          </a:prstGeom>
          <a:noFill/>
          <a:ln>
            <a:noFill/>
          </a:ln>
        </p:spPr>
      </p:pic>
      <p:sp>
        <p:nvSpPr>
          <p:cNvPr id="114" name="Google Shape;114;p21"/>
          <p:cNvSpPr txBox="1"/>
          <p:nvPr/>
        </p:nvSpPr>
        <p:spPr>
          <a:xfrm>
            <a:off x="-454700" y="1170100"/>
            <a:ext cx="4631700" cy="153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a:t>Theme </a:t>
            </a:r>
            <a:endParaRPr sz="3600"/>
          </a:p>
          <a:p>
            <a:pPr marL="0" lvl="0" indent="0" algn="ctr" rtl="0">
              <a:spcBef>
                <a:spcPts val="0"/>
              </a:spcBef>
              <a:spcAft>
                <a:spcPts val="0"/>
              </a:spcAft>
              <a:buNone/>
            </a:pPr>
            <a:r>
              <a:rPr lang="en" sz="3600"/>
              <a:t>Examples</a:t>
            </a:r>
            <a:endParaRPr sz="3600"/>
          </a:p>
          <a:p>
            <a:pPr marL="0" lvl="0" indent="0" algn="ctr" rtl="0">
              <a:spcBef>
                <a:spcPts val="0"/>
              </a:spcBef>
              <a:spcAft>
                <a:spcPts val="0"/>
              </a:spcAft>
              <a:buNone/>
            </a:pPr>
            <a:endParaRPr/>
          </a:p>
        </p:txBody>
      </p:sp>
      <p:pic>
        <p:nvPicPr>
          <p:cNvPr id="3" name="FEARFUL001">
            <a:hlinkClick r:id="" action="ppaction://media"/>
            <a:extLst>
              <a:ext uri="{FF2B5EF4-FFF2-40B4-BE49-F238E27FC236}">
                <a16:creationId xmlns:a16="http://schemas.microsoft.com/office/drawing/2014/main" id="{E58A39C2-E89B-4602-B389-9C3E2EDFB9A4}"/>
              </a:ext>
            </a:extLst>
          </p:cNvPr>
          <p:cNvPicPr>
            <a:picLocks noChangeAspect="1"/>
          </p:cNvPicPr>
          <p:nvPr>
            <a:audioFile r:link="rId2"/>
            <p:extLst>
              <p:ext uri="{DAA4B4D4-6D71-4841-9C94-3DE7FCFB9230}">
                <p14:media xmlns:p14="http://schemas.microsoft.com/office/powerpoint/2010/main" r:embed="rId1"/>
              </p:ext>
            </p:extLst>
          </p:nvPr>
        </p:nvPicPr>
        <p:blipFill>
          <a:blip r:embed="rId12"/>
          <a:stretch>
            <a:fillRect/>
          </a:stretch>
        </p:blipFill>
        <p:spPr>
          <a:xfrm>
            <a:off x="609600" y="5687900"/>
            <a:ext cx="406400" cy="406400"/>
          </a:xfrm>
          <a:prstGeom prst="rect">
            <a:avLst/>
          </a:prstGeom>
        </p:spPr>
      </p:pic>
      <p:pic>
        <p:nvPicPr>
          <p:cNvPr id="4" name="CHEERFUL001">
            <a:hlinkClick r:id="" action="ppaction://media"/>
            <a:extLst>
              <a:ext uri="{FF2B5EF4-FFF2-40B4-BE49-F238E27FC236}">
                <a16:creationId xmlns:a16="http://schemas.microsoft.com/office/drawing/2014/main" id="{F56517F3-F81D-4450-A1D5-C9ED9C126223}"/>
              </a:ext>
            </a:extLst>
          </p:cNvPr>
          <p:cNvPicPr>
            <a:picLocks noChangeAspect="1"/>
          </p:cNvPicPr>
          <p:nvPr>
            <a:audioFile r:link="rId4"/>
            <p:extLst>
              <p:ext uri="{DAA4B4D4-6D71-4841-9C94-3DE7FCFB9230}">
                <p14:media xmlns:p14="http://schemas.microsoft.com/office/powerpoint/2010/main" r:embed="rId3"/>
              </p:ext>
            </p:extLst>
          </p:nvPr>
        </p:nvPicPr>
        <p:blipFill>
          <a:blip r:embed="rId12"/>
          <a:stretch>
            <a:fillRect/>
          </a:stretch>
        </p:blipFill>
        <p:spPr>
          <a:xfrm>
            <a:off x="609600" y="4081217"/>
            <a:ext cx="406400" cy="406400"/>
          </a:xfrm>
          <a:prstGeom prst="rect">
            <a:avLst/>
          </a:prstGeom>
        </p:spPr>
      </p:pic>
      <p:pic>
        <p:nvPicPr>
          <p:cNvPr id="5" name="BRAVERY001G">
            <a:hlinkClick r:id="" action="ppaction://media"/>
            <a:extLst>
              <a:ext uri="{FF2B5EF4-FFF2-40B4-BE49-F238E27FC236}">
                <a16:creationId xmlns:a16="http://schemas.microsoft.com/office/drawing/2014/main" id="{DD7BB270-B065-4519-9ECC-F73BB2DA36AF}"/>
              </a:ext>
            </a:extLst>
          </p:cNvPr>
          <p:cNvPicPr>
            <a:picLocks noChangeAspect="1"/>
          </p:cNvPicPr>
          <p:nvPr>
            <a:audioFile r:link="rId6"/>
            <p:extLst>
              <p:ext uri="{DAA4B4D4-6D71-4841-9C94-3DE7FCFB9230}">
                <p14:media xmlns:p14="http://schemas.microsoft.com/office/powerpoint/2010/main" r:embed="rId5"/>
              </p:ext>
            </p:extLst>
          </p:nvPr>
        </p:nvPicPr>
        <p:blipFill>
          <a:blip r:embed="rId12"/>
          <a:stretch>
            <a:fillRect/>
          </a:stretch>
        </p:blipFill>
        <p:spPr>
          <a:xfrm>
            <a:off x="5262880" y="4081217"/>
            <a:ext cx="406400" cy="406400"/>
          </a:xfrm>
          <a:prstGeom prst="rect">
            <a:avLst/>
          </a:prstGeom>
        </p:spPr>
      </p:pic>
      <p:pic>
        <p:nvPicPr>
          <p:cNvPr id="6" name="Love001">
            <a:hlinkClick r:id="" action="ppaction://media"/>
            <a:extLst>
              <a:ext uri="{FF2B5EF4-FFF2-40B4-BE49-F238E27FC236}">
                <a16:creationId xmlns:a16="http://schemas.microsoft.com/office/drawing/2014/main" id="{2D1A5493-4349-4C24-A48C-4E628FE44F0B}"/>
              </a:ext>
            </a:extLst>
          </p:cNvPr>
          <p:cNvPicPr>
            <a:picLocks noChangeAspect="1"/>
          </p:cNvPicPr>
          <p:nvPr>
            <a:audioFile r:link="rId8"/>
            <p:extLst>
              <p:ext uri="{DAA4B4D4-6D71-4841-9C94-3DE7FCFB9230}">
                <p14:media xmlns:p14="http://schemas.microsoft.com/office/powerpoint/2010/main" r:embed="rId7"/>
              </p:ext>
            </p:extLst>
          </p:nvPr>
        </p:nvPicPr>
        <p:blipFill>
          <a:blip r:embed="rId12"/>
          <a:stretch>
            <a:fillRect/>
          </a:stretch>
        </p:blipFill>
        <p:spPr>
          <a:xfrm>
            <a:off x="5262880" y="5687900"/>
            <a:ext cx="406400" cy="4064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6347" fill="hold"/>
                                        <p:tgtEl>
                                          <p:spTgt spid="4"/>
                                        </p:tgtEl>
                                      </p:cBhvr>
                                    </p:cmd>
                                  </p:childTnLst>
                                </p:cTn>
                              </p:par>
                            </p:childTnLst>
                          </p:cTn>
                        </p:par>
                      </p:childTnLst>
                    </p:cTn>
                  </p:par>
                </p:childTnLst>
              </p:cTn>
              <p:nextCondLst>
                <p:cond evt="onClick" delay="0">
                  <p:tgtEl>
                    <p:spTgt spid="4"/>
                  </p:tgtEl>
                </p:cond>
              </p:nextCondLst>
            </p:seq>
            <p:audio>
              <p:cMediaNode vol="80000">
                <p:cTn id="7" fill="hold" display="0">
                  <p:stCondLst>
                    <p:cond delay="indefinite"/>
                  </p:stCondLst>
                  <p:endCondLst>
                    <p:cond evt="onStopAudio" delay="0">
                      <p:tgtEl>
                        <p:sldTgt/>
                      </p:tgtEl>
                    </p:cond>
                  </p:endCondLst>
                </p:cTn>
                <p:tgtEl>
                  <p:spTgt spid="4"/>
                </p:tgtEl>
              </p:cMediaNode>
            </p:audi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10240" fill="hold"/>
                                        <p:tgtEl>
                                          <p:spTgt spid="3"/>
                                        </p:tgtEl>
                                      </p:cBhvr>
                                    </p:cmd>
                                  </p:childTnLst>
                                </p:cTn>
                              </p:par>
                            </p:childTnLst>
                          </p:cTn>
                        </p:par>
                      </p:childTnLst>
                    </p:cTn>
                  </p:par>
                </p:childTnLst>
              </p:cTn>
              <p:nextCondLst>
                <p:cond evt="onClick" delay="0">
                  <p:tgtEl>
                    <p:spTgt spid="3"/>
                  </p:tgtEl>
                </p:cond>
              </p:nextCondLst>
            </p:seq>
            <p:audio>
              <p:cMediaNode vol="80000">
                <p:cTn id="13" fill="hold" display="0">
                  <p:stCondLst>
                    <p:cond delay="indefinite"/>
                  </p:stCondLst>
                  <p:endCondLst>
                    <p:cond evt="onStopAudio" delay="0">
                      <p:tgtEl>
                        <p:sldTgt/>
                      </p:tgtEl>
                    </p:cond>
                  </p:endCondLst>
                </p:cTn>
                <p:tgtEl>
                  <p:spTgt spid="3"/>
                </p:tgtEl>
              </p:cMediaNode>
            </p:audio>
            <p:seq concurrent="1" nextAc="seek">
              <p:cTn id="14" restart="whenNotActive" fill="hold" evtFilter="cancelBubble" nodeType="interactiveSeq">
                <p:stCondLst>
                  <p:cond evt="onClick" delay="0">
                    <p:tgtEl>
                      <p:spTgt spid="5"/>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10814" fill="hold"/>
                                        <p:tgtEl>
                                          <p:spTgt spid="5"/>
                                        </p:tgtEl>
                                      </p:cBhvr>
                                    </p:cmd>
                                  </p:childTnLst>
                                </p:cTn>
                              </p:par>
                            </p:childTnLst>
                          </p:cTn>
                        </p:par>
                      </p:childTnLst>
                    </p:cTn>
                  </p:par>
                </p:childTnLst>
              </p:cTn>
              <p:nextCondLst>
                <p:cond evt="onClick" delay="0">
                  <p:tgtEl>
                    <p:spTgt spid="5"/>
                  </p:tgtEl>
                </p:cond>
              </p:nextCondLst>
            </p:seq>
            <p:audio>
              <p:cMediaNode vol="80000">
                <p:cTn id="19" fill="hold" display="0">
                  <p:stCondLst>
                    <p:cond delay="indefinite"/>
                  </p:stCondLst>
                  <p:endCondLst>
                    <p:cond evt="onStopAudio" delay="0">
                      <p:tgtEl>
                        <p:sldTgt/>
                      </p:tgtEl>
                    </p:cond>
                  </p:endCondLst>
                </p:cTn>
                <p:tgtEl>
                  <p:spTgt spid="5"/>
                </p:tgtEl>
              </p:cMediaNode>
            </p:audio>
            <p:seq concurrent="1" nextAc="seek">
              <p:cTn id="20" restart="whenNotActive" fill="hold" evtFilter="cancelBubble" nodeType="interactiveSeq">
                <p:stCondLst>
                  <p:cond evt="onClick" delay="0">
                    <p:tgtEl>
                      <p:spTgt spid="6"/>
                    </p:tgtEl>
                  </p:cond>
                </p:stCondLst>
                <p:endSync evt="end" delay="0">
                  <p:rtn val="all"/>
                </p:endSync>
                <p:childTnLst>
                  <p:par>
                    <p:cTn id="21" fill="hold">
                      <p:stCondLst>
                        <p:cond delay="0"/>
                      </p:stCondLst>
                      <p:childTnLst>
                        <p:par>
                          <p:cTn id="22" fill="hold">
                            <p:stCondLst>
                              <p:cond delay="0"/>
                            </p:stCondLst>
                            <p:childTnLst>
                              <p:par>
                                <p:cTn id="23" presetID="1" presetClass="mediacall" presetSubtype="0" fill="hold" nodeType="clickEffect">
                                  <p:stCondLst>
                                    <p:cond delay="0"/>
                                  </p:stCondLst>
                                  <p:childTnLst>
                                    <p:cmd type="call" cmd="playFrom(0.0)">
                                      <p:cBhvr>
                                        <p:cTn id="24" dur="5485" fill="hold"/>
                                        <p:tgtEl>
                                          <p:spTgt spid="6"/>
                                        </p:tgtEl>
                                      </p:cBhvr>
                                    </p:cmd>
                                  </p:childTnLst>
                                </p:cTn>
                              </p:par>
                            </p:childTnLst>
                          </p:cTn>
                        </p:par>
                      </p:childTnLst>
                    </p:cTn>
                  </p:par>
                </p:childTnLst>
              </p:cTn>
              <p:nextCondLst>
                <p:cond evt="onClick" delay="0">
                  <p:tgtEl>
                    <p:spTgt spid="6"/>
                  </p:tgtEl>
                </p:cond>
              </p:nextCondLst>
            </p:seq>
            <p:audio>
              <p:cMediaNode vol="80000">
                <p:cTn id="25" fill="hold" display="0">
                  <p:stCondLst>
                    <p:cond delay="indefinite"/>
                  </p:stCondLst>
                  <p:endCondLst>
                    <p:cond evt="onStopAudio" delay="0">
                      <p:tgtEl>
                        <p:sldTgt/>
                      </p:tgtEl>
                    </p:cond>
                  </p:endCondLst>
                </p:cTn>
                <p:tgtEl>
                  <p:spTgt spid="6"/>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CULTURAL Preferences</a:t>
            </a:r>
            <a:endParaRPr/>
          </a:p>
        </p:txBody>
      </p:sp>
      <p:sp>
        <p:nvSpPr>
          <p:cNvPr id="122" name="Google Shape;122;p22"/>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People tend to prefer music originating from their own culture (Brittin, 1996)</a:t>
            </a:r>
            <a:endParaRPr sz="2400"/>
          </a:p>
          <a:p>
            <a:pPr marL="0" lvl="0" indent="0" algn="l" rtl="0">
              <a:spcBef>
                <a:spcPts val="1600"/>
              </a:spcBef>
              <a:spcAft>
                <a:spcPts val="0"/>
              </a:spcAft>
              <a:buNone/>
            </a:pPr>
            <a:r>
              <a:rPr lang="en" sz="2400"/>
              <a:t>Cultural stereotypes associated with certain genres (Susino, 2018)</a:t>
            </a:r>
            <a:endParaRPr sz="2400"/>
          </a:p>
          <a:p>
            <a:pPr marL="0" lvl="0" indent="0" algn="l" rtl="0">
              <a:spcBef>
                <a:spcPts val="1600"/>
              </a:spcBef>
              <a:spcAft>
                <a:spcPts val="1600"/>
              </a:spcAft>
              <a:buNone/>
            </a:pPr>
            <a:r>
              <a:rPr lang="en" sz="2400"/>
              <a:t>-More familiarity -&gt; Less stereotyped emotions</a:t>
            </a:r>
            <a:endParaRPr sz="2400"/>
          </a:p>
        </p:txBody>
      </p:sp>
      <p:sp>
        <p:nvSpPr>
          <p:cNvPr id="123" name="Google Shape;123;p2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129" name="Google Shape;129;p23"/>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a:t>With the increasing demand for organization of music information, there are limited studies on the application of technology and children stories and how cultural preferences affect the perception of themes.</a:t>
            </a:r>
            <a:endParaRPr sz="2400"/>
          </a:p>
        </p:txBody>
      </p:sp>
      <p:sp>
        <p:nvSpPr>
          <p:cNvPr id="130" name="Google Shape;130;p23"/>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STATEMENT OF THE PROBLEM</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758</Words>
  <Application>Microsoft Office PowerPoint</Application>
  <PresentationFormat>On-screen Show (4:3)</PresentationFormat>
  <Paragraphs>134</Paragraphs>
  <Slides>18</Slides>
  <Notes>18</Notes>
  <HiddenSlides>0</HiddenSlides>
  <MMClips>4</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Proxima Nova</vt:lpstr>
      <vt:lpstr>Arial</vt:lpstr>
      <vt:lpstr>Simple Light</vt:lpstr>
      <vt:lpstr>Building models towards understanding cultural preferences in perceiving musical themes of children's stories</vt:lpstr>
      <vt:lpstr>OUTLINE</vt:lpstr>
      <vt:lpstr>MUSICAL THEMES</vt:lpstr>
      <vt:lpstr>THEMATIC ANALYSIS</vt:lpstr>
      <vt:lpstr>MUSIC EMOTION RECOGNITION</vt:lpstr>
      <vt:lpstr>CHILDREN’S MUSIC</vt:lpstr>
      <vt:lpstr>PowerPoint Presentation</vt:lpstr>
      <vt:lpstr>CULTURAL Preferences</vt:lpstr>
      <vt:lpstr>STATEMENT OF THE PROBLEM</vt:lpstr>
      <vt:lpstr>GENERAL OBJECTIVE</vt:lpstr>
      <vt:lpstr>Specific Objective 1</vt:lpstr>
      <vt:lpstr>Specific Objective 2</vt:lpstr>
      <vt:lpstr>Specific Objective 3</vt:lpstr>
      <vt:lpstr>Significance of Research</vt:lpstr>
      <vt:lpstr>Methodology</vt:lpstr>
      <vt:lpstr>Time Table of Activities</vt:lpstr>
      <vt:lpstr>PowerPoint Presentation</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models towards understanding cultural preferences in perceiving musical themes of children's stories</dc:title>
  <cp:lastModifiedBy> </cp:lastModifiedBy>
  <cp:revision>3</cp:revision>
  <dcterms:modified xsi:type="dcterms:W3CDTF">2019-08-14T04:19:38Z</dcterms:modified>
</cp:coreProperties>
</file>