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6f0d66a8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56f0d66a8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slidesppt.net</a:t>
            </a:r>
            <a:endParaRPr/>
          </a:p>
        </p:txBody>
      </p:sp>
      <p:sp>
        <p:nvSpPr>
          <p:cNvPr id="444" name="Google Shape;4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6f0d66a8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6f0d66a8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conducted data quality checks on two tables, aggregated the data by Store and Date, removed unnecessary columns, and handled missing values. To simplify markdown-related fields, we created an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IsMarkdown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variable. After ensuring that all key variables were complete, we merged the two datasets to prepare them for analysis.</a:t>
            </a:r>
            <a:endParaRPr/>
          </a:p>
        </p:txBody>
      </p:sp>
      <p:sp>
        <p:nvSpPr>
          <p:cNvPr id="210" name="Google Shape;210;g356f0d66a8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f0d66a89_0_4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6f0d66a89_0_4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6f0d66a89_0_4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6f0d66a89_0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56f0d66a89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56f0d66a89_0_5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6f0d66a89_0_5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56f0d66a89_0_5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56f0d66a89_0_5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3af2d8783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53af2d8783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slidesppt.net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53af2d8783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seño personalizado">
  <p:cSld name="2_Diseño personaliza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0" y="1263175"/>
            <a:ext cx="6546079" cy="5131750"/>
          </a:xfrm>
          <a:prstGeom prst="rect">
            <a:avLst/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ontents slide layout">
  <p:cSld name="19_Contents slide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>
            <p:ph idx="2" type="pic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>
            <p:ph idx="2" type="pic"/>
          </p:nvPr>
        </p:nvSpPr>
        <p:spPr>
          <a:xfrm>
            <a:off x="522" y="1358432"/>
            <a:ext cx="12191477" cy="290542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ontents slide layout">
  <p:cSld name="20_Contents slide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>
            <p:ph idx="2" type="pic"/>
          </p:nvPr>
        </p:nvSpPr>
        <p:spPr>
          <a:xfrm>
            <a:off x="3779656" y="1838324"/>
            <a:ext cx="8412345" cy="40671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4"/>
          <p:cNvSpPr/>
          <p:nvPr>
            <p:ph idx="3" type="pic"/>
          </p:nvPr>
        </p:nvSpPr>
        <p:spPr>
          <a:xfrm>
            <a:off x="0" y="1285875"/>
            <a:ext cx="4432248" cy="40671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>
            <p:ph idx="2" type="pic"/>
          </p:nvPr>
        </p:nvSpPr>
        <p:spPr>
          <a:xfrm>
            <a:off x="0" y="0"/>
            <a:ext cx="5353050" cy="6857999"/>
          </a:xfrm>
          <a:prstGeom prst="flowChartInputOutput">
            <a:avLst/>
          </a:prstGeom>
          <a:solidFill>
            <a:srgbClr val="057EC7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s slide layout">
  <p:cSld name="1_Contents slide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seño personalizado">
  <p:cSld name="1_Diseño personalizado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/>
          <p:nvPr>
            <p:ph idx="2" type="pic"/>
          </p:nvPr>
        </p:nvSpPr>
        <p:spPr>
          <a:xfrm>
            <a:off x="0" y="0"/>
            <a:ext cx="12192000" cy="446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ontents slide layout">
  <p:cSld name="18_Contents slide layou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>
            <p:ph idx="2" type="pic"/>
          </p:nvPr>
        </p:nvSpPr>
        <p:spPr>
          <a:xfrm>
            <a:off x="0" y="0"/>
            <a:ext cx="7865615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" name="Google Shape;13;p3"/>
          <p:cNvSpPr/>
          <p:nvPr>
            <p:ph idx="3" type="pic"/>
          </p:nvPr>
        </p:nvSpPr>
        <p:spPr>
          <a:xfrm>
            <a:off x="6587381" y="3577044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" name="Google Shape;14;p3"/>
          <p:cNvSpPr/>
          <p:nvPr>
            <p:ph idx="4" type="pic"/>
          </p:nvPr>
        </p:nvSpPr>
        <p:spPr>
          <a:xfrm>
            <a:off x="6587381" y="204021"/>
            <a:ext cx="3100540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3"/>
          <p:cNvSpPr/>
          <p:nvPr>
            <p:ph idx="5" type="pic"/>
          </p:nvPr>
        </p:nvSpPr>
        <p:spPr>
          <a:xfrm>
            <a:off x="8420748" y="1890533"/>
            <a:ext cx="3100541" cy="310054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22"/>
          <p:cNvGrpSpPr/>
          <p:nvPr/>
        </p:nvGrpSpPr>
        <p:grpSpPr>
          <a:xfrm>
            <a:off x="707906" y="1724831"/>
            <a:ext cx="3114079" cy="4200810"/>
            <a:chOff x="5745956" y="3501865"/>
            <a:chExt cx="2146216" cy="2895189"/>
          </a:xfrm>
        </p:grpSpPr>
        <p:sp>
          <p:nvSpPr>
            <p:cNvPr id="87" name="Google Shape;87;p22"/>
            <p:cNvSpPr/>
            <p:nvPr/>
          </p:nvSpPr>
          <p:spPr>
            <a:xfrm>
              <a:off x="7498806" y="3501865"/>
              <a:ext cx="157347" cy="62939"/>
            </a:xfrm>
            <a:custGeom>
              <a:rect b="b" l="l" r="r" t="t"/>
              <a:pathLst>
                <a:path extrusionOk="0" h="19050" w="47625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7829233" y="3977052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7829233" y="3838586"/>
              <a:ext cx="62939" cy="157347"/>
            </a:xfrm>
            <a:custGeom>
              <a:rect b="b" l="l" r="r" t="t"/>
              <a:pathLst>
                <a:path extrusionOk="0" h="47625" w="19050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5745956" y="3523892"/>
              <a:ext cx="2139922" cy="2863720"/>
            </a:xfrm>
            <a:custGeom>
              <a:rect b="b" l="l" r="r" t="t"/>
              <a:pathLst>
                <a:path extrusionOk="0" h="866775" w="647700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2"/>
            <p:cNvSpPr/>
            <p:nvPr/>
          </p:nvSpPr>
          <p:spPr>
            <a:xfrm>
              <a:off x="5755398" y="3533334"/>
              <a:ext cx="2108453" cy="2863720"/>
            </a:xfrm>
            <a:custGeom>
              <a:rect b="b" l="l" r="r" t="t"/>
              <a:pathLst>
                <a:path extrusionOk="0" h="866775" w="6381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5972536" y="3781941"/>
              <a:ext cx="1699350" cy="2360208"/>
            </a:xfrm>
            <a:custGeom>
              <a:rect b="b" l="l" r="r" t="t"/>
              <a:pathLst>
                <a:path extrusionOk="0" h="714375" w="514350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6537278" y="3804313"/>
              <a:ext cx="1119116" cy="2330356"/>
            </a:xfrm>
            <a:custGeom>
              <a:rect b="b" l="l" r="r" t="t"/>
              <a:pathLst>
                <a:path extrusionOk="0" h="2330356" w="111911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" name="Google Shape;94;p22"/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95" name="Google Shape;95;p22"/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2"/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7" name="Google Shape;97;p22"/>
          <p:cNvSpPr/>
          <p:nvPr>
            <p:ph idx="2" type="pic"/>
          </p:nvPr>
        </p:nvSpPr>
        <p:spPr>
          <a:xfrm>
            <a:off x="885992" y="2025648"/>
            <a:ext cx="2767037" cy="35464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7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7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7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ctrTitle"/>
          </p:nvPr>
        </p:nvSpPr>
        <p:spPr>
          <a:xfrm>
            <a:off x="2150475" y="2866291"/>
            <a:ext cx="80238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Char char="●"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subTitle"/>
          </p:nvPr>
        </p:nvSpPr>
        <p:spPr>
          <a:xfrm>
            <a:off x="2150476" y="4692112"/>
            <a:ext cx="8023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2150475" y="6291035"/>
            <a:ext cx="197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4752155" y="6291035"/>
            <a:ext cx="327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657949" y="6291036"/>
            <a:ext cx="15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0" type="dt"/>
          </p:nvPr>
        </p:nvSpPr>
        <p:spPr>
          <a:xfrm>
            <a:off x="674369" y="6482961"/>
            <a:ext cx="1971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1" type="ftr"/>
          </p:nvPr>
        </p:nvSpPr>
        <p:spPr>
          <a:xfrm>
            <a:off x="3276049" y="6482961"/>
            <a:ext cx="653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10461171" y="6482962"/>
            <a:ext cx="126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/>
          <p:nvPr/>
        </p:nvSpPr>
        <p:spPr>
          <a:xfrm>
            <a:off x="0" y="1570009"/>
            <a:ext cx="12192000" cy="194956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/>
          <p:nvPr>
            <p:ph idx="2" type="pic"/>
          </p:nvPr>
        </p:nvSpPr>
        <p:spPr>
          <a:xfrm>
            <a:off x="727684" y="2721115"/>
            <a:ext cx="2304256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4"/>
          <p:cNvSpPr/>
          <p:nvPr>
            <p:ph idx="3" type="pic"/>
          </p:nvPr>
        </p:nvSpPr>
        <p:spPr>
          <a:xfrm>
            <a:off x="3538404" y="2721115"/>
            <a:ext cx="2304256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4"/>
          <p:cNvSpPr/>
          <p:nvPr>
            <p:ph idx="4" type="pic"/>
          </p:nvPr>
        </p:nvSpPr>
        <p:spPr>
          <a:xfrm>
            <a:off x="6349124" y="2721115"/>
            <a:ext cx="2304256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4"/>
          <p:cNvSpPr/>
          <p:nvPr>
            <p:ph idx="5" type="pic"/>
          </p:nvPr>
        </p:nvSpPr>
        <p:spPr>
          <a:xfrm>
            <a:off x="9159844" y="2721115"/>
            <a:ext cx="2304256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/>
          <p:nvPr>
            <p:ph idx="2" type="pic"/>
          </p:nvPr>
        </p:nvSpPr>
        <p:spPr>
          <a:xfrm>
            <a:off x="9312000" y="0"/>
            <a:ext cx="2880000" cy="46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6"/>
          <p:cNvSpPr/>
          <p:nvPr>
            <p:ph idx="3" type="pic"/>
          </p:nvPr>
        </p:nvSpPr>
        <p:spPr>
          <a:xfrm>
            <a:off x="6096000" y="2178000"/>
            <a:ext cx="2880000" cy="468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4141489" y="3075389"/>
            <a:ext cx="3960001" cy="40113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5296195" y="2664661"/>
            <a:ext cx="4434586" cy="44920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2480718" y="2718783"/>
            <a:ext cx="4218052" cy="4272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8"/>
          <p:cNvGrpSpPr/>
          <p:nvPr/>
        </p:nvGrpSpPr>
        <p:grpSpPr>
          <a:xfrm>
            <a:off x="5985240" y="1330275"/>
            <a:ext cx="2865724" cy="1574521"/>
            <a:chOff x="-548507" y="477868"/>
            <a:chExt cx="11570449" cy="6357177"/>
          </a:xfrm>
        </p:grpSpPr>
        <p:sp>
          <p:nvSpPr>
            <p:cNvPr id="34" name="Google Shape;34;p8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-548507" y="6164484"/>
              <a:ext cx="11570449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8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0" name="Google Shape;40;p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8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42;p8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3" name="Google Shape;43;p8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8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Google Shape;45;p8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8"/>
          <p:cNvGrpSpPr/>
          <p:nvPr/>
        </p:nvGrpSpPr>
        <p:grpSpPr>
          <a:xfrm>
            <a:off x="3197852" y="589080"/>
            <a:ext cx="2976015" cy="2340686"/>
            <a:chOff x="2444748" y="555045"/>
            <a:chExt cx="7282048" cy="5727454"/>
          </a:xfrm>
        </p:grpSpPr>
        <p:sp>
          <p:nvSpPr>
            <p:cNvPr id="47" name="Google Shape;47;p8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8"/>
          <p:cNvSpPr/>
          <p:nvPr>
            <p:ph idx="2" type="pic"/>
          </p:nvPr>
        </p:nvSpPr>
        <p:spPr>
          <a:xfrm>
            <a:off x="6373004" y="1430123"/>
            <a:ext cx="2101955" cy="12500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8"/>
          <p:cNvSpPr/>
          <p:nvPr>
            <p:ph idx="3" type="pic"/>
          </p:nvPr>
        </p:nvSpPr>
        <p:spPr>
          <a:xfrm>
            <a:off x="3305977" y="698806"/>
            <a:ext cx="2755721" cy="158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8"/>
          <p:cNvSpPr/>
          <p:nvPr/>
        </p:nvSpPr>
        <p:spPr>
          <a:xfrm rot="5400000">
            <a:off x="-1449000" y="1449000"/>
            <a:ext cx="6858000" cy="3960000"/>
          </a:xfrm>
          <a:prstGeom prst="triangle">
            <a:avLst>
              <a:gd fmla="val 49861" name="adj"/>
            </a:avLst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-5400000">
            <a:off x="6783000" y="1449001"/>
            <a:ext cx="6858000" cy="3960000"/>
          </a:xfrm>
          <a:prstGeom prst="triangle">
            <a:avLst>
              <a:gd fmla="val 49861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>
            <p:ph idx="4" type="pic"/>
          </p:nvPr>
        </p:nvSpPr>
        <p:spPr>
          <a:xfrm>
            <a:off x="5707411" y="1901771"/>
            <a:ext cx="793286" cy="121603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523" y="1124744"/>
            <a:ext cx="7055584" cy="403244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3" name="Google Shape;63;p10"/>
          <p:cNvSpPr/>
          <p:nvPr/>
        </p:nvSpPr>
        <p:spPr>
          <a:xfrm>
            <a:off x="7056106" y="1124744"/>
            <a:ext cx="2112235" cy="5798570"/>
          </a:xfrm>
          <a:prstGeom prst="rect">
            <a:avLst/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9168341" y="1124745"/>
            <a:ext cx="3023659" cy="1632181"/>
          </a:xfrm>
          <a:prstGeom prst="rect">
            <a:avLst/>
          </a:prstGeom>
          <a:solidFill>
            <a:srgbClr val="057EC7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rezentr.com/?utm_source=templates&amp;utm_medium=presentation&amp;utm_campaign=free_downloads_2020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>
            <a:hlinkClick r:id="rId3"/>
          </p:cNvPr>
          <p:cNvSpPr/>
          <p:nvPr/>
        </p:nvSpPr>
        <p:spPr>
          <a:xfrm>
            <a:off x="0" y="-11975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30"/>
          <p:cNvSpPr txBox="1"/>
          <p:nvPr>
            <p:ph idx="1" type="subTitle"/>
          </p:nvPr>
        </p:nvSpPr>
        <p:spPr>
          <a:xfrm>
            <a:off x="1710275" y="3788725"/>
            <a:ext cx="86760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3"/>
              <a:buNone/>
            </a:pPr>
            <a:r>
              <a:rPr b="1" lang="en-US" sz="2800">
                <a:latin typeface="Roboto"/>
                <a:ea typeface="Roboto"/>
                <a:cs typeface="Roboto"/>
                <a:sym typeface="Roboto"/>
              </a:rPr>
              <a:t>The Impacts of Holidays on Weekly Sales Patterns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3"/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3"/>
              <a:buNone/>
            </a:pPr>
            <a:r>
              <a:rPr lang="en-US" sz="1800">
                <a:solidFill>
                  <a:srgbClr val="FEB412"/>
                </a:solidFill>
                <a:latin typeface="Roboto"/>
                <a:ea typeface="Roboto"/>
                <a:cs typeface="Roboto"/>
                <a:sym typeface="Roboto"/>
              </a:rPr>
              <a:t>Team member: Thao Nguyen, Chloe Pham, Nam Nguyen, Gracie Nguyen</a:t>
            </a:r>
            <a:endParaRPr sz="1800">
              <a:solidFill>
                <a:srgbClr val="FEB4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3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3"/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30"/>
          <p:cNvPicPr preferRelativeResize="0"/>
          <p:nvPr/>
        </p:nvPicPr>
        <p:blipFill rotWithShape="1">
          <a:blip r:embed="rId4">
            <a:alphaModFix/>
          </a:blip>
          <a:srcRect b="40921" l="22153" r="22808" t="29130"/>
          <a:stretch/>
        </p:blipFill>
        <p:spPr>
          <a:xfrm>
            <a:off x="2740855" y="1734842"/>
            <a:ext cx="6710289" cy="20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9"/>
          <p:cNvGrpSpPr/>
          <p:nvPr/>
        </p:nvGrpSpPr>
        <p:grpSpPr>
          <a:xfrm>
            <a:off x="5106663" y="987225"/>
            <a:ext cx="6661400" cy="3810067"/>
            <a:chOff x="2687161" y="3731096"/>
            <a:chExt cx="5158677" cy="3027467"/>
          </a:xfrm>
        </p:grpSpPr>
        <p:sp>
          <p:nvSpPr>
            <p:cNvPr id="297" name="Google Shape;297;p39"/>
            <p:cNvSpPr/>
            <p:nvPr/>
          </p:nvSpPr>
          <p:spPr>
            <a:xfrm>
              <a:off x="2725967" y="4290519"/>
              <a:ext cx="1906137" cy="2468044"/>
            </a:xfrm>
            <a:custGeom>
              <a:rect b="b" l="l" r="r" t="t"/>
              <a:pathLst>
                <a:path extrusionOk="0" h="2468044" w="1906136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3644576" y="3731096"/>
              <a:ext cx="2992697" cy="1030680"/>
            </a:xfrm>
            <a:custGeom>
              <a:rect b="b" l="l" r="r" t="t"/>
              <a:pathLst>
                <a:path extrusionOk="0" h="1030680" w="2992697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3709769" y="4075070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3530642" y="4043094"/>
              <a:ext cx="34149" cy="9313"/>
            </a:xfrm>
            <a:custGeom>
              <a:rect b="b" l="l" r="r" t="t"/>
              <a:pathLst>
                <a:path extrusionOk="0" h="9313" w="34149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3730569" y="4013602"/>
              <a:ext cx="37253" cy="40358"/>
            </a:xfrm>
            <a:custGeom>
              <a:rect b="b" l="l" r="r" t="t"/>
              <a:pathLst>
                <a:path extrusionOk="0" h="40357" w="37253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3457998" y="4104562"/>
              <a:ext cx="170745" cy="90029"/>
            </a:xfrm>
            <a:custGeom>
              <a:rect b="b" l="l" r="r" t="t"/>
              <a:pathLst>
                <a:path extrusionOk="0" h="90029" w="170745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3317366" y="4178759"/>
              <a:ext cx="139701" cy="152118"/>
            </a:xfrm>
            <a:custGeom>
              <a:rect b="b" l="l" r="r" t="t"/>
              <a:pathLst>
                <a:path extrusionOk="0" h="152118" w="139700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3770306" y="4054891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3430679" y="4132192"/>
              <a:ext cx="12418" cy="6209"/>
            </a:xfrm>
            <a:custGeom>
              <a:rect b="b" l="l" r="r" t="t"/>
              <a:pathLst>
                <a:path extrusionOk="0" h="6208" w="12417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3367348" y="4082210"/>
              <a:ext cx="96238" cy="58985"/>
            </a:xfrm>
            <a:custGeom>
              <a:rect b="b" l="l" r="r" t="t"/>
              <a:pathLst>
                <a:path extrusionOk="0" h="58984" w="96238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3502702" y="4062342"/>
              <a:ext cx="43462" cy="27940"/>
            </a:xfrm>
            <a:custGeom>
              <a:rect b="b" l="l" r="r" t="t"/>
              <a:pathLst>
                <a:path extrusionOk="0" h="27940" w="43462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5862400" y="4041231"/>
              <a:ext cx="260774" cy="310446"/>
            </a:xfrm>
            <a:custGeom>
              <a:rect b="b" l="l" r="r" t="t"/>
              <a:pathLst>
                <a:path extrusionOk="0" h="310445" w="260774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7125604" y="4179690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3826497" y="4062342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7212839" y="4119464"/>
              <a:ext cx="71403" cy="49671"/>
            </a:xfrm>
            <a:custGeom>
              <a:rect b="b" l="l" r="r" t="t"/>
              <a:pathLst>
                <a:path extrusionOk="0" h="49671" w="71402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7085867" y="4082210"/>
              <a:ext cx="108656" cy="80716"/>
            </a:xfrm>
            <a:custGeom>
              <a:rect b="b" l="l" r="r" t="t"/>
              <a:pathLst>
                <a:path extrusionOk="0" h="80715" w="108656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4090065" y="4082210"/>
              <a:ext cx="12418" cy="9313"/>
            </a:xfrm>
            <a:custGeom>
              <a:rect b="b" l="l" r="r" t="t"/>
              <a:pathLst>
                <a:path extrusionOk="0" h="9313" w="12417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6122554" y="4209183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4937582" y="4135296"/>
              <a:ext cx="15522" cy="6209"/>
            </a:xfrm>
            <a:custGeom>
              <a:rect b="b" l="l" r="r" t="t"/>
              <a:pathLst>
                <a:path extrusionOk="0" h="6208" w="15522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5256410" y="5105129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3850401" y="4200801"/>
              <a:ext cx="406684" cy="447042"/>
            </a:xfrm>
            <a:custGeom>
              <a:rect b="b" l="l" r="r" t="t"/>
              <a:pathLst>
                <a:path extrusionOk="0" h="447041" w="406683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5463788" y="5234275"/>
              <a:ext cx="43462" cy="15522"/>
            </a:xfrm>
            <a:custGeom>
              <a:rect b="b" l="l" r="r" t="t"/>
              <a:pathLst>
                <a:path extrusionOk="0" h="15522" w="4346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5144029" y="5162562"/>
              <a:ext cx="24836" cy="9313"/>
            </a:xfrm>
            <a:custGeom>
              <a:rect b="b" l="l" r="r" t="t"/>
              <a:pathLst>
                <a:path extrusionOk="0" h="9313" w="24835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5247097" y="5141141"/>
              <a:ext cx="24836" cy="40358"/>
            </a:xfrm>
            <a:custGeom>
              <a:rect b="b" l="l" r="r" t="t"/>
              <a:pathLst>
                <a:path extrusionOk="0" h="40357" w="24835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5592933" y="5239552"/>
              <a:ext cx="34149" cy="21731"/>
            </a:xfrm>
            <a:custGeom>
              <a:rect b="b" l="l" r="r" t="t"/>
              <a:pathLst>
                <a:path extrusionOk="0" h="21731" w="34149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4877977" y="3996527"/>
              <a:ext cx="2967861" cy="2340761"/>
            </a:xfrm>
            <a:custGeom>
              <a:rect b="b" l="l" r="r" t="t"/>
              <a:pathLst>
                <a:path extrusionOk="0" h="2340761" w="29678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3690211" y="4196454"/>
              <a:ext cx="74507" cy="99343"/>
            </a:xfrm>
            <a:custGeom>
              <a:rect b="b" l="l" r="r" t="t"/>
              <a:pathLst>
                <a:path extrusionOk="0" h="99342" w="74506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3753542" y="4135296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3770306" y="4179690"/>
              <a:ext cx="55880" cy="96238"/>
            </a:xfrm>
            <a:custGeom>
              <a:rect b="b" l="l" r="r" t="t"/>
              <a:pathLst>
                <a:path extrusionOk="0" h="96238" w="55880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3630606" y="4070724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3646438" y="4107667"/>
              <a:ext cx="86925" cy="68298"/>
            </a:xfrm>
            <a:custGeom>
              <a:rect b="b" l="l" r="r" t="t"/>
              <a:pathLst>
                <a:path extrusionOk="0" h="68298" w="86924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3750438" y="4075070"/>
              <a:ext cx="235939" cy="102447"/>
            </a:xfrm>
            <a:custGeom>
              <a:rect b="b" l="l" r="r" t="t"/>
              <a:pathLst>
                <a:path extrusionOk="0" h="102447" w="235938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6856448" y="5409987"/>
              <a:ext cx="24836" cy="58985"/>
            </a:xfrm>
            <a:custGeom>
              <a:rect b="b" l="l" r="r" t="t"/>
              <a:pathLst>
                <a:path extrusionOk="0" h="58984" w="24835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6876316" y="5644063"/>
              <a:ext cx="68298" cy="65194"/>
            </a:xfrm>
            <a:custGeom>
              <a:rect b="b" l="l" r="r" t="t"/>
              <a:pathLst>
                <a:path extrusionOk="0" h="65193" w="68298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6851170" y="5514917"/>
              <a:ext cx="83820" cy="139701"/>
            </a:xfrm>
            <a:custGeom>
              <a:rect b="b" l="l" r="r" t="t"/>
              <a:pathLst>
                <a:path extrusionOk="0" h="139700" w="8382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9"/>
            <p:cNvSpPr/>
            <p:nvPr/>
          </p:nvSpPr>
          <p:spPr>
            <a:xfrm>
              <a:off x="6849307" y="5908563"/>
              <a:ext cx="46567" cy="15522"/>
            </a:xfrm>
            <a:custGeom>
              <a:rect b="b" l="l" r="r" t="t"/>
              <a:pathLst>
                <a:path extrusionOk="0" h="15522" w="46566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9"/>
            <p:cNvSpPr/>
            <p:nvPr/>
          </p:nvSpPr>
          <p:spPr>
            <a:xfrm>
              <a:off x="6900220" y="5913840"/>
              <a:ext cx="55880" cy="31045"/>
            </a:xfrm>
            <a:custGeom>
              <a:rect b="b" l="l" r="r" t="t"/>
              <a:pathLst>
                <a:path extrusionOk="0" h="31044" w="55880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6939958" y="5274633"/>
              <a:ext cx="15522" cy="12418"/>
            </a:xfrm>
            <a:custGeom>
              <a:rect b="b" l="l" r="r" t="t"/>
              <a:pathLst>
                <a:path extrusionOk="0" h="12417" w="15522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9"/>
            <p:cNvSpPr/>
            <p:nvPr/>
          </p:nvSpPr>
          <p:spPr>
            <a:xfrm>
              <a:off x="6808639" y="5623884"/>
              <a:ext cx="40358" cy="46567"/>
            </a:xfrm>
            <a:custGeom>
              <a:rect b="b" l="l" r="r" t="t"/>
              <a:pathLst>
                <a:path extrusionOk="0" h="46566" w="40357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9"/>
            <p:cNvSpPr/>
            <p:nvPr/>
          </p:nvSpPr>
          <p:spPr>
            <a:xfrm>
              <a:off x="4168919" y="5514917"/>
              <a:ext cx="24836" cy="12418"/>
            </a:xfrm>
            <a:custGeom>
              <a:rect b="b" l="l" r="r" t="t"/>
              <a:pathLst>
                <a:path extrusionOk="0" h="12417" w="24835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9"/>
            <p:cNvSpPr/>
            <p:nvPr/>
          </p:nvSpPr>
          <p:spPr>
            <a:xfrm>
              <a:off x="2808235" y="5420542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4243736" y="5014168"/>
              <a:ext cx="18627" cy="37253"/>
            </a:xfrm>
            <a:custGeom>
              <a:rect b="b" l="l" r="r" t="t"/>
              <a:pathLst>
                <a:path extrusionOk="0" h="37253" w="18626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6688807" y="5690630"/>
              <a:ext cx="149014" cy="161432"/>
            </a:xfrm>
            <a:custGeom>
              <a:rect b="b" l="l" r="r" t="t"/>
              <a:pathLst>
                <a:path extrusionOk="0" h="161431" w="149013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6961689" y="5762343"/>
              <a:ext cx="15522" cy="46567"/>
            </a:xfrm>
            <a:custGeom>
              <a:rect b="b" l="l" r="r" t="t"/>
              <a:pathLst>
                <a:path extrusionOk="0" h="46566" w="15522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7269030" y="5852372"/>
              <a:ext cx="58985" cy="31045"/>
            </a:xfrm>
            <a:custGeom>
              <a:rect b="b" l="l" r="r" t="t"/>
              <a:pathLst>
                <a:path extrusionOk="0" h="31044" w="5898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7008566" y="5801459"/>
              <a:ext cx="291819" cy="152118"/>
            </a:xfrm>
            <a:custGeom>
              <a:rect b="b" l="l" r="r" t="t"/>
              <a:pathLst>
                <a:path extrusionOk="0" h="152118" w="291819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7300385" y="5823811"/>
              <a:ext cx="37253" cy="34149"/>
            </a:xfrm>
            <a:custGeom>
              <a:rect b="b" l="l" r="r" t="t"/>
              <a:pathLst>
                <a:path extrusionOk="0" h="34149" w="37253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7503417" y="6096693"/>
              <a:ext cx="43462" cy="34149"/>
            </a:xfrm>
            <a:custGeom>
              <a:rect b="b" l="l" r="r" t="t"/>
              <a:pathLst>
                <a:path extrusionOk="0" h="34149" w="43462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9"/>
            <p:cNvSpPr/>
            <p:nvPr/>
          </p:nvSpPr>
          <p:spPr>
            <a:xfrm>
              <a:off x="7529494" y="6010079"/>
              <a:ext cx="18627" cy="31045"/>
            </a:xfrm>
            <a:custGeom>
              <a:rect b="b" l="l" r="r" t="t"/>
              <a:pathLst>
                <a:path extrusionOk="0" h="31044" w="18626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7059479" y="5873482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6836579" y="5928431"/>
              <a:ext cx="24836" cy="15522"/>
            </a:xfrm>
            <a:custGeom>
              <a:rect b="b" l="l" r="r" t="t"/>
              <a:pathLst>
                <a:path extrusionOk="0" h="15522" w="24835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6939958" y="5836539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6803361" y="5908563"/>
              <a:ext cx="34149" cy="15522"/>
            </a:xfrm>
            <a:custGeom>
              <a:rect b="b" l="l" r="r" t="t"/>
              <a:pathLst>
                <a:path extrusionOk="0" h="15522" w="34149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2868772" y="5437617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6993044" y="5054526"/>
              <a:ext cx="229730" cy="266983"/>
            </a:xfrm>
            <a:custGeom>
              <a:rect b="b" l="l" r="r" t="t"/>
              <a:pathLst>
                <a:path extrusionOk="0" h="266983" w="229729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6968829" y="5832193"/>
              <a:ext cx="43462" cy="18627"/>
            </a:xfrm>
            <a:custGeom>
              <a:rect b="b" l="l" r="r" t="t"/>
              <a:pathLst>
                <a:path extrusionOk="0" h="18626" w="43462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6983420" y="5324304"/>
              <a:ext cx="15522" cy="24836"/>
            </a:xfrm>
            <a:custGeom>
              <a:rect b="b" l="l" r="r" t="t"/>
              <a:pathLst>
                <a:path extrusionOk="0" h="24835" w="15522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6832543" y="5765758"/>
              <a:ext cx="99343" cy="108656"/>
            </a:xfrm>
            <a:custGeom>
              <a:rect b="b" l="l" r="r" t="t"/>
              <a:pathLst>
                <a:path extrusionOk="0" h="108656" w="99342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7352229" y="5852372"/>
              <a:ext cx="21731" cy="34149"/>
            </a:xfrm>
            <a:custGeom>
              <a:rect b="b" l="l" r="r" t="t"/>
              <a:pathLst>
                <a:path extrusionOk="0" h="34149" w="21731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6269084" y="5666105"/>
              <a:ext cx="24836" cy="55880"/>
            </a:xfrm>
            <a:custGeom>
              <a:rect b="b" l="l" r="r" t="t"/>
              <a:pathLst>
                <a:path extrusionOk="0" h="55880" w="24835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6752448" y="5941160"/>
              <a:ext cx="599160" cy="468773"/>
            </a:xfrm>
            <a:custGeom>
              <a:rect b="b" l="l" r="r" t="t"/>
              <a:pathLst>
                <a:path extrusionOk="0" h="468773" w="599160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7376444" y="5893661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2900127" y="5457796"/>
              <a:ext cx="55880" cy="37253"/>
            </a:xfrm>
            <a:custGeom>
              <a:rect b="b" l="l" r="r" t="t"/>
              <a:pathLst>
                <a:path extrusionOk="0" h="37253" w="55880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6488880" y="5710498"/>
              <a:ext cx="301132" cy="207999"/>
            </a:xfrm>
            <a:custGeom>
              <a:rect b="b" l="l" r="r" t="t"/>
              <a:pathLst>
                <a:path extrusionOk="0" h="207998" w="301132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7403453" y="590111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7568921" y="6290411"/>
              <a:ext cx="93134" cy="145910"/>
            </a:xfrm>
            <a:custGeom>
              <a:rect b="b" l="l" r="r" t="t"/>
              <a:pathLst>
                <a:path extrusionOk="0" h="145909" w="93133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7483548" y="6426076"/>
              <a:ext cx="117969" cy="136596"/>
            </a:xfrm>
            <a:custGeom>
              <a:rect b="b" l="l" r="r" t="t"/>
              <a:pathLst>
                <a:path extrusionOk="0" h="136596" w="117969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7696203" y="6032431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7436671" y="5917876"/>
              <a:ext cx="18627" cy="21731"/>
            </a:xfrm>
            <a:custGeom>
              <a:rect b="b" l="l" r="r" t="t"/>
              <a:pathLst>
                <a:path extrusionOk="0" h="21731" w="18626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7423321" y="5928431"/>
              <a:ext cx="18627" cy="15522"/>
            </a:xfrm>
            <a:custGeom>
              <a:rect b="b" l="l" r="r" t="t"/>
              <a:pathLst>
                <a:path extrusionOk="0" h="15522" w="18626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7449089" y="5945506"/>
              <a:ext cx="12418" cy="12418"/>
            </a:xfrm>
            <a:custGeom>
              <a:rect b="b" l="l" r="r" t="t"/>
              <a:pathLst>
                <a:path extrusionOk="0" h="12417" w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7229293" y="6429180"/>
              <a:ext cx="52776" cy="68298"/>
            </a:xfrm>
            <a:custGeom>
              <a:rect b="b" l="l" r="r" t="t"/>
              <a:pathLst>
                <a:path extrusionOk="0" h="68298" w="52775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4103104" y="5644063"/>
              <a:ext cx="9313" cy="12418"/>
            </a:xfrm>
            <a:custGeom>
              <a:rect b="b" l="l" r="r" t="t"/>
              <a:pathLst>
                <a:path extrusionOk="0" h="12417" w="9313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4008418" y="5514917"/>
              <a:ext cx="34149" cy="18627"/>
            </a:xfrm>
            <a:custGeom>
              <a:rect b="b" l="l" r="r" t="t"/>
              <a:pathLst>
                <a:path extrusionOk="0" h="18626" w="34149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3912490" y="5445999"/>
              <a:ext cx="155223" cy="58985"/>
            </a:xfrm>
            <a:custGeom>
              <a:rect b="b" l="l" r="r" t="t"/>
              <a:pathLst>
                <a:path extrusionOk="0" h="58984" w="155222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4008418" y="5417438"/>
              <a:ext cx="12418" cy="24836"/>
            </a:xfrm>
            <a:custGeom>
              <a:rect b="b" l="l" r="r" t="t"/>
              <a:pathLst>
                <a:path extrusionOk="0" h="24835" w="12417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000036" y="5393223"/>
              <a:ext cx="27940" cy="15522"/>
            </a:xfrm>
            <a:custGeom>
              <a:rect b="b" l="l" r="r" t="t"/>
              <a:pathLst>
                <a:path extrusionOk="0" h="15522" w="27940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5743810" y="6002628"/>
              <a:ext cx="99343" cy="207999"/>
            </a:xfrm>
            <a:custGeom>
              <a:rect b="b" l="l" r="r" t="t"/>
              <a:pathLst>
                <a:path extrusionOk="0" h="207998" w="99342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4236596" y="6662015"/>
              <a:ext cx="74507" cy="31045"/>
            </a:xfrm>
            <a:custGeom>
              <a:rect b="b" l="l" r="r" t="t"/>
              <a:pathLst>
                <a:path extrusionOk="0" h="31044" w="74506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4403305" y="5779417"/>
              <a:ext cx="34149" cy="31045"/>
            </a:xfrm>
            <a:custGeom>
              <a:rect b="b" l="l" r="r" t="t"/>
              <a:pathLst>
                <a:path extrusionOk="0" h="31044" w="34149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4237527" y="6453395"/>
              <a:ext cx="12418" cy="18627"/>
            </a:xfrm>
            <a:custGeom>
              <a:rect b="b" l="l" r="r" t="t"/>
              <a:pathLst>
                <a:path extrusionOk="0" h="18626" w="12417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4152155" y="6693680"/>
              <a:ext cx="58985" cy="52776"/>
            </a:xfrm>
            <a:custGeom>
              <a:rect b="b" l="l" r="r" t="t"/>
              <a:pathLst>
                <a:path extrusionOk="0" h="52775" w="58984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063677" y="5497843"/>
              <a:ext cx="86925" cy="34149"/>
            </a:xfrm>
            <a:custGeom>
              <a:rect b="b" l="l" r="r" t="t"/>
              <a:pathLst>
                <a:path extrusionOk="0" h="34149" w="86924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215796" y="5526404"/>
              <a:ext cx="34149" cy="12418"/>
            </a:xfrm>
            <a:custGeom>
              <a:rect b="b" l="l" r="r" t="t"/>
              <a:pathLst>
                <a:path extrusionOk="0" h="12417" w="34149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066782" y="5047076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3707286" y="4372477"/>
              <a:ext cx="55880" cy="43462"/>
            </a:xfrm>
            <a:custGeom>
              <a:rect b="b" l="l" r="r" t="t"/>
              <a:pathLst>
                <a:path extrusionOk="0" h="43462" w="55880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3927081" y="4626422"/>
              <a:ext cx="24836" cy="21731"/>
            </a:xfrm>
            <a:custGeom>
              <a:rect b="b" l="l" r="r" t="t"/>
              <a:pathLst>
                <a:path extrusionOk="0" h="21731" w="24835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3587454" y="4223153"/>
              <a:ext cx="37253" cy="31045"/>
            </a:xfrm>
            <a:custGeom>
              <a:rect b="b" l="l" r="r" t="t"/>
              <a:pathLst>
                <a:path extrusionOk="0" h="31044" w="37253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2717274" y="4696893"/>
              <a:ext cx="18627" cy="9313"/>
            </a:xfrm>
            <a:custGeom>
              <a:rect b="b" l="l" r="r" t="t"/>
              <a:pathLst>
                <a:path extrusionOk="0" h="9313" w="18626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2917512" y="4768295"/>
              <a:ext cx="31045" cy="34149"/>
            </a:xfrm>
            <a:custGeom>
              <a:rect b="b" l="l" r="r" t="t"/>
              <a:pathLst>
                <a:path extrusionOk="0" h="34149" w="31044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3423849" y="4239917"/>
              <a:ext cx="245252" cy="170745"/>
            </a:xfrm>
            <a:custGeom>
              <a:rect b="b" l="l" r="r" t="t"/>
              <a:pathLst>
                <a:path extrusionOk="0" h="170745" w="245252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2687161" y="4573956"/>
              <a:ext cx="37253" cy="27940"/>
            </a:xfrm>
            <a:custGeom>
              <a:rect b="b" l="l" r="r" t="t"/>
              <a:pathLst>
                <a:path extrusionOk="0" h="27940" w="37253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3878341" y="4529873"/>
              <a:ext cx="93134" cy="86925"/>
            </a:xfrm>
            <a:custGeom>
              <a:rect b="b" l="l" r="r" t="t"/>
              <a:pathLst>
                <a:path extrusionOk="0" h="86924" w="93133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263915" y="4941524"/>
              <a:ext cx="93134" cy="111760"/>
            </a:xfrm>
            <a:custGeom>
              <a:rect b="b" l="l" r="r" t="t"/>
              <a:pathLst>
                <a:path extrusionOk="0" h="111760" w="93133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4034496" y="4432083"/>
              <a:ext cx="27940" cy="40358"/>
            </a:xfrm>
            <a:custGeom>
              <a:rect b="b" l="l" r="r" t="t"/>
              <a:pathLst>
                <a:path extrusionOk="0" h="40357" w="27940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3958436" y="4877572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4347115" y="4401659"/>
              <a:ext cx="40358" cy="34149"/>
            </a:xfrm>
            <a:custGeom>
              <a:rect b="b" l="l" r="r" t="t"/>
              <a:pathLst>
                <a:path extrusionOk="0" h="34149" w="40357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024251" y="4593825"/>
              <a:ext cx="12418" cy="15522"/>
            </a:xfrm>
            <a:custGeom>
              <a:rect b="b" l="l" r="r" t="t"/>
              <a:pathLst>
                <a:path extrusionOk="0" h="15522" w="12417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3970854" y="4639150"/>
              <a:ext cx="21731" cy="27940"/>
            </a:xfrm>
            <a:custGeom>
              <a:rect b="b" l="l" r="r" t="t"/>
              <a:pathLst>
                <a:path extrusionOk="0" h="27940" w="21731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159753" y="4855531"/>
              <a:ext cx="43462" cy="189372"/>
            </a:xfrm>
            <a:custGeom>
              <a:rect b="b" l="l" r="r" t="t"/>
              <a:pathLst>
                <a:path extrusionOk="0" h="189371" w="43462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223922" y="4869190"/>
              <a:ext cx="34149" cy="43462"/>
            </a:xfrm>
            <a:custGeom>
              <a:rect b="b" l="l" r="r" t="t"/>
              <a:pathLst>
                <a:path extrusionOk="0" h="43462" w="34149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5439263" y="4744081"/>
              <a:ext cx="18627" cy="18627"/>
            </a:xfrm>
            <a:custGeom>
              <a:rect b="b" l="l" r="r" t="t"/>
              <a:pathLst>
                <a:path extrusionOk="0" h="18626" w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5039098" y="4734767"/>
              <a:ext cx="111760" cy="217312"/>
            </a:xfrm>
            <a:custGeom>
              <a:rect b="b" l="l" r="r" t="t"/>
              <a:pathLst>
                <a:path extrusionOk="0" h="217312" w="111760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278762" y="4812379"/>
              <a:ext cx="24836" cy="34149"/>
            </a:xfrm>
            <a:custGeom>
              <a:rect b="b" l="l" r="r" t="t"/>
              <a:pathLst>
                <a:path extrusionOk="0" h="34149" w="24835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689063" y="4320943"/>
              <a:ext cx="49671" cy="27940"/>
            </a:xfrm>
            <a:custGeom>
              <a:rect b="b" l="l" r="r" t="t"/>
              <a:pathLst>
                <a:path extrusionOk="0" h="27940" w="49671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5774854" y="4394519"/>
              <a:ext cx="15522" cy="9313"/>
            </a:xfrm>
            <a:custGeom>
              <a:rect b="b" l="l" r="r" t="t"/>
              <a:pathLst>
                <a:path extrusionOk="0" h="9313" w="15522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7132744" y="4215702"/>
              <a:ext cx="55880" cy="21731"/>
            </a:xfrm>
            <a:custGeom>
              <a:rect b="b" l="l" r="r" t="t"/>
              <a:pathLst>
                <a:path extrusionOk="0" h="21731" w="55880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371586" y="4771400"/>
              <a:ext cx="18627" cy="27940"/>
            </a:xfrm>
            <a:custGeom>
              <a:rect b="b" l="l" r="r" t="t"/>
              <a:pathLst>
                <a:path extrusionOk="0" h="27940" w="18626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4983839" y="4840940"/>
              <a:ext cx="52776" cy="80716"/>
            </a:xfrm>
            <a:custGeom>
              <a:rect b="b" l="l" r="r" t="t"/>
              <a:pathLst>
                <a:path extrusionOk="0" h="80715" w="5277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4217969" y="4962635"/>
              <a:ext cx="31045" cy="18627"/>
            </a:xfrm>
            <a:custGeom>
              <a:rect b="b" l="l" r="r" t="t"/>
              <a:pathLst>
                <a:path extrusionOk="0" h="18626" w="31044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4778634" y="4498518"/>
              <a:ext cx="158327" cy="117969"/>
            </a:xfrm>
            <a:custGeom>
              <a:rect b="b" l="l" r="r" t="t"/>
              <a:pathLst>
                <a:path extrusionOk="0" h="117969" w="158327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9" name="Google Shape;409;p39"/>
          <p:cNvSpPr/>
          <p:nvPr/>
        </p:nvSpPr>
        <p:spPr>
          <a:xfrm rot="8100000">
            <a:off x="6279096" y="2552203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9"/>
          <p:cNvSpPr/>
          <p:nvPr/>
        </p:nvSpPr>
        <p:spPr>
          <a:xfrm rot="8100000">
            <a:off x="9813972" y="2865392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6332165" y="2612979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9874720" y="2912139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695770" y="464274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1093250" y="463269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 txBox="1"/>
          <p:nvPr/>
        </p:nvSpPr>
        <p:spPr>
          <a:xfrm>
            <a:off x="1677850" y="576725"/>
            <a:ext cx="839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</a:rPr>
              <a:t>STRATEGIC</a:t>
            </a:r>
            <a:r>
              <a:rPr b="1" lang="en-US" sz="2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rgbClr val="057EC7"/>
                </a:solidFill>
              </a:rPr>
              <a:t>RECOMMENDATIONS</a:t>
            </a:r>
            <a:endParaRPr b="1" sz="2400">
              <a:solidFill>
                <a:srgbClr val="057E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39"/>
          <p:cNvGrpSpPr/>
          <p:nvPr/>
        </p:nvGrpSpPr>
        <p:grpSpPr>
          <a:xfrm>
            <a:off x="11029198" y="320396"/>
            <a:ext cx="890211" cy="936346"/>
            <a:chOff x="2469" y="712"/>
            <a:chExt cx="2740" cy="2882"/>
          </a:xfrm>
        </p:grpSpPr>
        <p:sp>
          <p:nvSpPr>
            <p:cNvPr id="417" name="Google Shape;417;p39"/>
            <p:cNvSpPr/>
            <p:nvPr/>
          </p:nvSpPr>
          <p:spPr>
            <a:xfrm>
              <a:off x="3552" y="2620"/>
              <a:ext cx="397" cy="974"/>
            </a:xfrm>
            <a:custGeom>
              <a:rect b="b" l="l" r="r" t="t"/>
              <a:pathLst>
                <a:path extrusionOk="0" h="410" w="167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4128" y="2311"/>
              <a:ext cx="900" cy="686"/>
            </a:xfrm>
            <a:custGeom>
              <a:rect b="b" l="l" r="r" t="t"/>
              <a:pathLst>
                <a:path extrusionOk="0" h="289" w="37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123" y="1306"/>
              <a:ext cx="905" cy="703"/>
            </a:xfrm>
            <a:custGeom>
              <a:rect b="b" l="l" r="r" t="t"/>
              <a:pathLst>
                <a:path extrusionOk="0" h="296" w="381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469" y="2316"/>
              <a:ext cx="905" cy="686"/>
            </a:xfrm>
            <a:custGeom>
              <a:rect b="b" l="l" r="r" t="t"/>
              <a:pathLst>
                <a:path extrusionOk="0" h="289" w="381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473" y="1323"/>
              <a:ext cx="904" cy="679"/>
            </a:xfrm>
            <a:custGeom>
              <a:rect b="b" l="l" r="r" t="t"/>
              <a:pathLst>
                <a:path extrusionOk="0" h="286" w="380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3552" y="712"/>
              <a:ext cx="395" cy="986"/>
            </a:xfrm>
            <a:custGeom>
              <a:rect b="b" l="l" r="r" t="t"/>
              <a:pathLst>
                <a:path extrusionOk="0" h="415" w="166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5057" y="2905"/>
              <a:ext cx="152" cy="147"/>
            </a:xfrm>
            <a:custGeom>
              <a:rect b="b" l="l" r="r" t="t"/>
              <a:pathLst>
                <a:path extrusionOk="0" h="62" w="64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5078" y="2921"/>
              <a:ext cx="110" cy="112"/>
            </a:xfrm>
            <a:custGeom>
              <a:rect b="b" l="l" r="r" t="t"/>
              <a:pathLst>
                <a:path extrusionOk="0" h="47" w="46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104" y="2936"/>
              <a:ext cx="65" cy="76"/>
            </a:xfrm>
            <a:custGeom>
              <a:rect b="b" l="l" r="r" t="t"/>
              <a:pathLst>
                <a:path extrusionOk="0" h="32" w="27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5100" y="2940"/>
              <a:ext cx="19" cy="69"/>
            </a:xfrm>
            <a:custGeom>
              <a:rect b="b" l="l" r="r" t="t"/>
              <a:pathLst>
                <a:path extrusionOk="0" h="29" w="8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5121" y="2955"/>
              <a:ext cx="24" cy="19"/>
            </a:xfrm>
            <a:custGeom>
              <a:rect b="b" l="l" r="r" t="t"/>
              <a:pathLst>
                <a:path extrusionOk="0" h="8" w="10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39"/>
          <p:cNvSpPr/>
          <p:nvPr/>
        </p:nvSpPr>
        <p:spPr>
          <a:xfrm rot="8100000">
            <a:off x="8517698" y="3572445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8578446" y="3619192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9"/>
          <p:cNvSpPr/>
          <p:nvPr/>
        </p:nvSpPr>
        <p:spPr>
          <a:xfrm rot="8100000">
            <a:off x="9777033" y="1741836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9837781" y="1788583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9"/>
          <p:cNvSpPr/>
          <p:nvPr/>
        </p:nvSpPr>
        <p:spPr>
          <a:xfrm rot="8100000">
            <a:off x="6977597" y="3798427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7038345" y="3845174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9"/>
          <p:cNvSpPr/>
          <p:nvPr/>
        </p:nvSpPr>
        <p:spPr>
          <a:xfrm rot="8100000">
            <a:off x="7357057" y="1413777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9"/>
          <p:cNvSpPr txBox="1"/>
          <p:nvPr/>
        </p:nvSpPr>
        <p:spPr>
          <a:xfrm>
            <a:off x="7417805" y="1460524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9"/>
          <p:cNvSpPr/>
          <p:nvPr/>
        </p:nvSpPr>
        <p:spPr>
          <a:xfrm rot="8100000">
            <a:off x="10634227" y="3952421"/>
            <a:ext cx="432048" cy="432048"/>
          </a:xfrm>
          <a:prstGeom prst="teardrop">
            <a:avLst>
              <a:gd fmla="val 149054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9"/>
          <p:cNvSpPr txBox="1"/>
          <p:nvPr/>
        </p:nvSpPr>
        <p:spPr>
          <a:xfrm>
            <a:off x="10694975" y="3999168"/>
            <a:ext cx="3279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9"/>
          <p:cNvPicPr preferRelativeResize="0"/>
          <p:nvPr/>
        </p:nvPicPr>
        <p:blipFill rotWithShape="1">
          <a:blip r:embed="rId3">
            <a:alphaModFix/>
          </a:blip>
          <a:srcRect b="0" l="0" r="0" t="42076"/>
          <a:stretch/>
        </p:blipFill>
        <p:spPr>
          <a:xfrm>
            <a:off x="7223325" y="4093975"/>
            <a:ext cx="3542324" cy="8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39"/>
          <p:cNvSpPr txBox="1"/>
          <p:nvPr/>
        </p:nvSpPr>
        <p:spPr>
          <a:xfrm>
            <a:off x="534600" y="1256750"/>
            <a:ext cx="4659000" cy="50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🛍️ Maximize Holiday Performance (Nov–Dec):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Increase inventory and staffing</a:t>
            </a:r>
            <a:r>
              <a:rPr lang="en-US" sz="1200">
                <a:solidFill>
                  <a:schemeClr val="dk1"/>
                </a:solidFill>
              </a:rPr>
              <a:t> in top stores ahead of Black Friday and Christmas.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Launch </a:t>
            </a:r>
            <a:r>
              <a:rPr b="1" lang="en-US" sz="1200">
                <a:solidFill>
                  <a:schemeClr val="dk1"/>
                </a:solidFill>
              </a:rPr>
              <a:t>early promotions</a:t>
            </a:r>
            <a:r>
              <a:rPr lang="en-US" sz="1200">
                <a:solidFill>
                  <a:schemeClr val="dk1"/>
                </a:solidFill>
              </a:rPr>
              <a:t> and exclusive holiday bundles to extend the shopping window.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Invest in </a:t>
            </a:r>
            <a:r>
              <a:rPr b="1" lang="en-US" sz="1200">
                <a:solidFill>
                  <a:schemeClr val="dk1"/>
                </a:solidFill>
              </a:rPr>
              <a:t>online order capacity</a:t>
            </a:r>
            <a:r>
              <a:rPr lang="en-US" sz="1200">
                <a:solidFill>
                  <a:schemeClr val="dk1"/>
                </a:solidFill>
              </a:rPr>
              <a:t> and logistics during this peak season.</a:t>
            </a:r>
            <a:br>
              <a:rPr lang="en-U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💘 Capitalize on Smaller Seasonal Peaks (Feb, May, Mar):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Promote </a:t>
            </a:r>
            <a:r>
              <a:rPr b="1" lang="en-US" sz="1200">
                <a:solidFill>
                  <a:schemeClr val="dk1"/>
                </a:solidFill>
              </a:rPr>
              <a:t>Valentine’s Day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b="1" lang="en-US" sz="1200">
                <a:solidFill>
                  <a:schemeClr val="dk1"/>
                </a:solidFill>
              </a:rPr>
              <a:t>spring sales</a:t>
            </a:r>
            <a:r>
              <a:rPr lang="en-US" sz="1200">
                <a:solidFill>
                  <a:schemeClr val="dk1"/>
                </a:solidFill>
              </a:rPr>
              <a:t>, and </a:t>
            </a:r>
            <a:r>
              <a:rPr b="1" lang="en-US" sz="1200">
                <a:solidFill>
                  <a:schemeClr val="dk1"/>
                </a:solidFill>
              </a:rPr>
              <a:t>Mother’s Day</a:t>
            </a:r>
            <a:r>
              <a:rPr lang="en-US" sz="1200">
                <a:solidFill>
                  <a:schemeClr val="dk1"/>
                </a:solidFill>
              </a:rPr>
              <a:t> campaigns to drive traffic.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Use </a:t>
            </a:r>
            <a:r>
              <a:rPr b="1" lang="en-US" sz="1200">
                <a:solidFill>
                  <a:schemeClr val="dk1"/>
                </a:solidFill>
              </a:rPr>
              <a:t>targeted marketing</a:t>
            </a:r>
            <a:r>
              <a:rPr lang="en-US" sz="1200">
                <a:solidFill>
                  <a:schemeClr val="dk1"/>
                </a:solidFill>
              </a:rPr>
              <a:t> for gift categories, apparel, and seasonal home goods.</a:t>
            </a:r>
            <a:br>
              <a:rPr lang="en-U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📉 Boost January Sales: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Introduce </a:t>
            </a:r>
            <a:r>
              <a:rPr b="1" lang="en-US" sz="1200">
                <a:solidFill>
                  <a:schemeClr val="dk1"/>
                </a:solidFill>
              </a:rPr>
              <a:t>New Year promotions</a:t>
            </a:r>
            <a:r>
              <a:rPr lang="en-US" sz="1200">
                <a:solidFill>
                  <a:schemeClr val="dk1"/>
                </a:solidFill>
              </a:rPr>
              <a:t>, fitness/wellness product discounts, or loyalty rewards to </a:t>
            </a:r>
            <a:r>
              <a:rPr b="1" lang="en-US" sz="1200">
                <a:solidFill>
                  <a:schemeClr val="dk1"/>
                </a:solidFill>
              </a:rPr>
              <a:t>combat the post-holiday slump</a:t>
            </a:r>
            <a:r>
              <a:rPr lang="en-US" sz="1200">
                <a:solidFill>
                  <a:schemeClr val="dk1"/>
                </a:solidFill>
              </a:rPr>
              <a:t>.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Consider </a:t>
            </a:r>
            <a:r>
              <a:rPr b="1" lang="en-US" sz="1200">
                <a:solidFill>
                  <a:schemeClr val="dk1"/>
                </a:solidFill>
              </a:rPr>
              <a:t>inventory clearance</a:t>
            </a:r>
            <a:r>
              <a:rPr lang="en-US" sz="1200">
                <a:solidFill>
                  <a:schemeClr val="dk1"/>
                </a:solidFill>
              </a:rPr>
              <a:t> events to start the year with leaner stock.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"/>
          <p:cNvSpPr txBox="1"/>
          <p:nvPr/>
        </p:nvSpPr>
        <p:spPr>
          <a:xfrm>
            <a:off x="5988350" y="4851400"/>
            <a:ext cx="5616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🏪 Tailor Strategy by Store Type: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Top-performing stores</a:t>
            </a:r>
            <a:r>
              <a:rPr lang="en-US" sz="1200">
                <a:solidFill>
                  <a:schemeClr val="dk1"/>
                </a:solidFill>
              </a:rPr>
              <a:t> benefit from dynamic seasonal strategies — maintain aggressive promotion calendars.</a:t>
            </a:r>
            <a:br>
              <a:rPr lang="en-US" sz="1200">
                <a:solidFill>
                  <a:schemeClr val="dk1"/>
                </a:solidFill>
              </a:rPr>
            </a:br>
            <a:r>
              <a:rPr b="1" lang="en-US" sz="1200">
                <a:solidFill>
                  <a:schemeClr val="dk1"/>
                </a:solidFill>
              </a:rPr>
              <a:t>Lower-performing stores</a:t>
            </a:r>
            <a:r>
              <a:rPr lang="en-US" sz="1200">
                <a:solidFill>
                  <a:schemeClr val="dk1"/>
                </a:solidFill>
              </a:rPr>
              <a:t> show steadier patterns — optimize </a:t>
            </a:r>
            <a:r>
              <a:rPr b="1" lang="en-US" sz="1200">
                <a:solidFill>
                  <a:schemeClr val="dk1"/>
                </a:solidFill>
              </a:rPr>
              <a:t>cost-efficiency</a:t>
            </a:r>
            <a:r>
              <a:rPr lang="en-US" sz="1200">
                <a:solidFill>
                  <a:schemeClr val="dk1"/>
                </a:solidFill>
              </a:rPr>
              <a:t> and focus on </a:t>
            </a:r>
            <a:r>
              <a:rPr b="1" lang="en-US" sz="1200">
                <a:solidFill>
                  <a:schemeClr val="dk1"/>
                </a:solidFill>
              </a:rPr>
              <a:t>predictable categories</a:t>
            </a:r>
            <a:r>
              <a:rPr lang="en-US" sz="1200">
                <a:solidFill>
                  <a:schemeClr val="dk1"/>
                </a:solidFill>
              </a:rPr>
              <a:t> like groceries and essentials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"/>
          <p:cNvSpPr/>
          <p:nvPr/>
        </p:nvSpPr>
        <p:spPr>
          <a:xfrm>
            <a:off x="278049" y="84514"/>
            <a:ext cx="6270965" cy="6857999"/>
          </a:xfrm>
          <a:custGeom>
            <a:rect b="b" l="l" r="r" t="t"/>
            <a:pathLst>
              <a:path extrusionOk="0" h="6857999" w="6270965">
                <a:moveTo>
                  <a:pt x="2" y="0"/>
                </a:moveTo>
                <a:lnTo>
                  <a:pt x="3955619" y="0"/>
                </a:lnTo>
                <a:lnTo>
                  <a:pt x="6270965" y="4833257"/>
                </a:lnTo>
                <a:lnTo>
                  <a:pt x="6270963" y="4833257"/>
                </a:lnTo>
                <a:lnTo>
                  <a:pt x="4877533" y="6857999"/>
                </a:lnTo>
                <a:lnTo>
                  <a:pt x="0" y="6857999"/>
                </a:lnTo>
                <a:lnTo>
                  <a:pt x="0" y="4833257"/>
                </a:lnTo>
                <a:lnTo>
                  <a:pt x="2" y="4833257"/>
                </a:lnTo>
                <a:close/>
              </a:path>
            </a:pathLst>
          </a:custGeom>
          <a:solidFill>
            <a:srgbClr val="057EC7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-415200" y="-8311"/>
            <a:ext cx="6270965" cy="6857999"/>
          </a:xfrm>
          <a:custGeom>
            <a:rect b="b" l="l" r="r" t="t"/>
            <a:pathLst>
              <a:path extrusionOk="0" h="6857999" w="6270965">
                <a:moveTo>
                  <a:pt x="2" y="0"/>
                </a:moveTo>
                <a:lnTo>
                  <a:pt x="3955619" y="0"/>
                </a:lnTo>
                <a:lnTo>
                  <a:pt x="6270965" y="4833257"/>
                </a:lnTo>
                <a:lnTo>
                  <a:pt x="6270963" y="4833257"/>
                </a:lnTo>
                <a:lnTo>
                  <a:pt x="4877533" y="6857999"/>
                </a:lnTo>
                <a:lnTo>
                  <a:pt x="0" y="6857999"/>
                </a:lnTo>
                <a:lnTo>
                  <a:pt x="0" y="4833257"/>
                </a:lnTo>
                <a:lnTo>
                  <a:pt x="2" y="4833257"/>
                </a:lnTo>
                <a:close/>
              </a:path>
            </a:pathLst>
          </a:cu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2954348" y="6086318"/>
            <a:ext cx="296100" cy="296100"/>
          </a:xfrm>
          <a:prstGeom prst="plus">
            <a:avLst>
              <a:gd fmla="val 437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0"/>
          <p:cNvSpPr/>
          <p:nvPr/>
        </p:nvSpPr>
        <p:spPr>
          <a:xfrm rot="1643767">
            <a:off x="1443269" y="5840976"/>
            <a:ext cx="295997" cy="295997"/>
          </a:xfrm>
          <a:prstGeom prst="plus">
            <a:avLst>
              <a:gd fmla="val 437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0"/>
          <p:cNvSpPr/>
          <p:nvPr/>
        </p:nvSpPr>
        <p:spPr>
          <a:xfrm rot="-9543087">
            <a:off x="471130" y="6436831"/>
            <a:ext cx="251202" cy="216553"/>
          </a:xfrm>
          <a:prstGeom prst="triangle">
            <a:avLst>
              <a:gd fmla="val 50000" name="adj"/>
            </a:avLst>
          </a:prstGeom>
          <a:noFill/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40"/>
          <p:cNvCxnSpPr/>
          <p:nvPr/>
        </p:nvCxnSpPr>
        <p:spPr>
          <a:xfrm>
            <a:off x="6790994" y="5594301"/>
            <a:ext cx="291465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2" name="Google Shape;452;p40"/>
          <p:cNvSpPr txBox="1"/>
          <p:nvPr/>
        </p:nvSpPr>
        <p:spPr>
          <a:xfrm>
            <a:off x="-48838" y="2959413"/>
            <a:ext cx="541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</a:rPr>
              <a:t>Next Step…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3" name="Google Shape;453;p40"/>
          <p:cNvGrpSpPr/>
          <p:nvPr/>
        </p:nvGrpSpPr>
        <p:grpSpPr>
          <a:xfrm>
            <a:off x="4342527" y="1865619"/>
            <a:ext cx="1338262" cy="1407617"/>
            <a:chOff x="2469" y="712"/>
            <a:chExt cx="2740" cy="2882"/>
          </a:xfrm>
        </p:grpSpPr>
        <p:sp>
          <p:nvSpPr>
            <p:cNvPr id="454" name="Google Shape;454;p40"/>
            <p:cNvSpPr/>
            <p:nvPr/>
          </p:nvSpPr>
          <p:spPr>
            <a:xfrm>
              <a:off x="3552" y="2620"/>
              <a:ext cx="397" cy="974"/>
            </a:xfrm>
            <a:custGeom>
              <a:rect b="b" l="l" r="r" t="t"/>
              <a:pathLst>
                <a:path extrusionOk="0" h="410" w="167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128" y="2311"/>
              <a:ext cx="900" cy="686"/>
            </a:xfrm>
            <a:custGeom>
              <a:rect b="b" l="l" r="r" t="t"/>
              <a:pathLst>
                <a:path extrusionOk="0" h="289" w="37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123" y="1306"/>
              <a:ext cx="905" cy="703"/>
            </a:xfrm>
            <a:custGeom>
              <a:rect b="b" l="l" r="r" t="t"/>
              <a:pathLst>
                <a:path extrusionOk="0" h="296" w="381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2469" y="2316"/>
              <a:ext cx="905" cy="686"/>
            </a:xfrm>
            <a:custGeom>
              <a:rect b="b" l="l" r="r" t="t"/>
              <a:pathLst>
                <a:path extrusionOk="0" h="289" w="381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2473" y="1323"/>
              <a:ext cx="904" cy="679"/>
            </a:xfrm>
            <a:custGeom>
              <a:rect b="b" l="l" r="r" t="t"/>
              <a:pathLst>
                <a:path extrusionOk="0" h="286" w="380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552" y="712"/>
              <a:ext cx="395" cy="986"/>
            </a:xfrm>
            <a:custGeom>
              <a:rect b="b" l="l" r="r" t="t"/>
              <a:pathLst>
                <a:path extrusionOk="0" h="415" w="166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5057" y="2905"/>
              <a:ext cx="152" cy="147"/>
            </a:xfrm>
            <a:custGeom>
              <a:rect b="b" l="l" r="r" t="t"/>
              <a:pathLst>
                <a:path extrusionOk="0" h="62" w="64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5078" y="2921"/>
              <a:ext cx="110" cy="112"/>
            </a:xfrm>
            <a:custGeom>
              <a:rect b="b" l="l" r="r" t="t"/>
              <a:pathLst>
                <a:path extrusionOk="0" h="47" w="46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104" y="2936"/>
              <a:ext cx="65" cy="76"/>
            </a:xfrm>
            <a:custGeom>
              <a:rect b="b" l="l" r="r" t="t"/>
              <a:pathLst>
                <a:path extrusionOk="0" h="32" w="27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100" y="2940"/>
              <a:ext cx="19" cy="69"/>
            </a:xfrm>
            <a:custGeom>
              <a:rect b="b" l="l" r="r" t="t"/>
              <a:pathLst>
                <a:path extrusionOk="0" h="29" w="8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121" y="2955"/>
              <a:ext cx="24" cy="19"/>
            </a:xfrm>
            <a:custGeom>
              <a:rect b="b" l="l" r="r" t="t"/>
              <a:pathLst>
                <a:path extrusionOk="0" h="8" w="10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p40"/>
          <p:cNvSpPr/>
          <p:nvPr/>
        </p:nvSpPr>
        <p:spPr>
          <a:xfrm>
            <a:off x="25519" y="429838"/>
            <a:ext cx="473700" cy="648600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0"/>
          <p:cNvSpPr/>
          <p:nvPr/>
        </p:nvSpPr>
        <p:spPr>
          <a:xfrm>
            <a:off x="422999" y="428832"/>
            <a:ext cx="473700" cy="648600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6939225" y="681250"/>
            <a:ext cx="46416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For the next step, we would like to…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🔄 </a:t>
            </a:r>
            <a:r>
              <a:rPr b="1" lang="en-US" sz="1600">
                <a:solidFill>
                  <a:srgbClr val="4D4D4D"/>
                </a:solidFill>
              </a:rPr>
              <a:t>Extend the AutoReg model </a:t>
            </a:r>
            <a:r>
              <a:rPr lang="en-US" sz="1600">
                <a:solidFill>
                  <a:schemeClr val="dk1"/>
                </a:solidFill>
              </a:rPr>
              <a:t>by applying it to other stores or the </a:t>
            </a:r>
            <a:r>
              <a:rPr lang="en-US" sz="1600">
                <a:solidFill>
                  <a:srgbClr val="057EC7"/>
                </a:solidFill>
                <a:latin typeface="Roboto Mono"/>
                <a:ea typeface="Roboto Mono"/>
                <a:cs typeface="Roboto Mono"/>
                <a:sym typeface="Roboto Mono"/>
              </a:rPr>
              <a:t>test.csv</a:t>
            </a:r>
            <a:r>
              <a:rPr lang="en-US" sz="1600">
                <a:solidFill>
                  <a:schemeClr val="dk1"/>
                </a:solidFill>
              </a:rPr>
              <a:t> dataset to assess its generalizability.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📈 </a:t>
            </a:r>
            <a:r>
              <a:rPr b="1" lang="en-US" sz="1600">
                <a:solidFill>
                  <a:srgbClr val="4D4D4D"/>
                </a:solidFill>
              </a:rPr>
              <a:t>Generate forecasts</a:t>
            </a:r>
            <a:r>
              <a:rPr b="1" lang="en-US" sz="1600">
                <a:solidFill>
                  <a:schemeClr val="dk1"/>
                </a:solidFill>
              </a:rPr>
              <a:t> </a:t>
            </a:r>
            <a:r>
              <a:rPr lang="en-US" sz="1600">
                <a:solidFill>
                  <a:schemeClr val="dk1"/>
                </a:solidFill>
              </a:rPr>
              <a:t>for future weekly sales, helping to identify trends and potential high/low performing periods.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📊 </a:t>
            </a:r>
            <a:r>
              <a:rPr b="1" lang="en-US" sz="1600">
                <a:solidFill>
                  <a:srgbClr val="4D4D4D"/>
                </a:solidFill>
              </a:rPr>
              <a:t>Evaluate model performance </a:t>
            </a:r>
            <a:r>
              <a:rPr lang="en-US" sz="1600">
                <a:solidFill>
                  <a:schemeClr val="dk1"/>
                </a:solidFill>
              </a:rPr>
              <a:t>by comparing predictions with actual data , and adjust for store-specific patterns.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🔍 </a:t>
            </a:r>
            <a:r>
              <a:rPr b="1" lang="en-US" sz="1600">
                <a:solidFill>
                  <a:srgbClr val="4D4D4D"/>
                </a:solidFill>
              </a:rPr>
              <a:t>Explore additional variables </a:t>
            </a:r>
            <a:r>
              <a:rPr lang="en-US" sz="1600">
                <a:solidFill>
                  <a:schemeClr val="dk1"/>
                </a:solidFill>
              </a:rPr>
              <a:t>(e.g., promotions, holidays, regional effects) to improve model accuracy and interpretability.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💡 </a:t>
            </a:r>
            <a:r>
              <a:rPr lang="en-US" sz="1600">
                <a:solidFill>
                  <a:srgbClr val="4D4D4D"/>
                </a:solidFill>
              </a:rPr>
              <a:t>Or any</a:t>
            </a:r>
            <a:r>
              <a:rPr b="1" lang="en-US" sz="1600">
                <a:solidFill>
                  <a:srgbClr val="4D4D4D"/>
                </a:solidFill>
              </a:rPr>
              <a:t> recommendations?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/>
        </p:nvSpPr>
        <p:spPr>
          <a:xfrm>
            <a:off x="72525" y="1478349"/>
            <a:ext cx="64560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7EC7"/>
              </a:buClr>
              <a:buSzPts val="11000"/>
              <a:buFont typeface="Roboto Black"/>
              <a:buNone/>
            </a:pPr>
            <a:r>
              <a:rPr b="1" lang="en-US" sz="11000">
                <a:solidFill>
                  <a:srgbClr val="057EC7"/>
                </a:solidFill>
                <a:latin typeface="Roboto Black"/>
                <a:ea typeface="Roboto Black"/>
                <a:cs typeface="Roboto Black"/>
                <a:sym typeface="Roboto Black"/>
              </a:rPr>
              <a:t>THANKS!</a:t>
            </a:r>
            <a:endParaRPr/>
          </a:p>
        </p:txBody>
      </p:sp>
      <p:sp>
        <p:nvSpPr>
          <p:cNvPr id="473" name="Google Shape;473;p41"/>
          <p:cNvSpPr txBox="1"/>
          <p:nvPr/>
        </p:nvSpPr>
        <p:spPr>
          <a:xfrm>
            <a:off x="441775" y="3050801"/>
            <a:ext cx="5862600" cy="8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Does anyone have any questions?</a:t>
            </a:r>
            <a:endParaRPr/>
          </a:p>
        </p:txBody>
      </p:sp>
      <p:pic>
        <p:nvPicPr>
          <p:cNvPr id="474" name="Google Shape;474;p41"/>
          <p:cNvPicPr preferRelativeResize="0"/>
          <p:nvPr/>
        </p:nvPicPr>
        <p:blipFill rotWithShape="1">
          <a:blip r:embed="rId3">
            <a:alphaModFix/>
          </a:blip>
          <a:srcRect b="0" l="0" r="0" t="42076"/>
          <a:stretch/>
        </p:blipFill>
        <p:spPr>
          <a:xfrm>
            <a:off x="624994" y="4211183"/>
            <a:ext cx="5087568" cy="154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1" title="istockphoto-1205217071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6175" y="-149975"/>
            <a:ext cx="5535825" cy="70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1"/>
          <p:cNvSpPr/>
          <p:nvPr/>
        </p:nvSpPr>
        <p:spPr>
          <a:xfrm>
            <a:off x="-55330" y="-90901"/>
            <a:ext cx="473700" cy="648600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418375" y="-90906"/>
            <a:ext cx="473700" cy="648600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/>
          <p:nvPr/>
        </p:nvSpPr>
        <p:spPr>
          <a:xfrm>
            <a:off x="695770" y="464274"/>
            <a:ext cx="473700" cy="648600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"/>
          <p:cNvSpPr/>
          <p:nvPr/>
        </p:nvSpPr>
        <p:spPr>
          <a:xfrm>
            <a:off x="1093250" y="463269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1"/>
          <p:cNvPicPr preferRelativeResize="0"/>
          <p:nvPr/>
        </p:nvPicPr>
        <p:blipFill rotWithShape="1">
          <a:blip r:embed="rId3">
            <a:alphaModFix/>
          </a:blip>
          <a:srcRect b="32298" l="0" r="0" t="33736"/>
          <a:stretch/>
        </p:blipFill>
        <p:spPr>
          <a:xfrm>
            <a:off x="695775" y="5213991"/>
            <a:ext cx="3853925" cy="130895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1"/>
          <p:cNvSpPr txBox="1"/>
          <p:nvPr/>
        </p:nvSpPr>
        <p:spPr>
          <a:xfrm>
            <a:off x="1764700" y="524925"/>
            <a:ext cx="106569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F7F7F"/>
                </a:solidFill>
              </a:rPr>
              <a:t>DATASET</a:t>
            </a:r>
            <a:r>
              <a:rPr b="1" lang="en-US" sz="2400">
                <a:solidFill>
                  <a:srgbClr val="7F7F7F"/>
                </a:solidFill>
              </a:rPr>
              <a:t> </a:t>
            </a:r>
            <a:r>
              <a:rPr b="1" lang="en-US" sz="2400">
                <a:solidFill>
                  <a:srgbClr val="057EC7"/>
                </a:solidFill>
              </a:rPr>
              <a:t>OVERVIEW: </a:t>
            </a:r>
            <a:r>
              <a:rPr b="1" lang="en-US" sz="2400">
                <a:solidFill>
                  <a:srgbClr val="7F7F7F"/>
                </a:solidFill>
              </a:rPr>
              <a:t>WALMART </a:t>
            </a:r>
            <a:r>
              <a:rPr b="1" lang="en-US" sz="2400">
                <a:solidFill>
                  <a:srgbClr val="057EC7"/>
                </a:solidFill>
              </a:rPr>
              <a:t>SALES </a:t>
            </a:r>
            <a:r>
              <a:rPr b="1" lang="en-US" sz="2400">
                <a:solidFill>
                  <a:srgbClr val="7F7F7F"/>
                </a:solidFill>
              </a:rPr>
              <a:t>FORECASTING</a:t>
            </a:r>
            <a:endParaRPr b="1" sz="240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745650" y="1786100"/>
            <a:ext cx="10700700" cy="3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Data from </a:t>
            </a:r>
            <a:r>
              <a:rPr b="1" lang="en-US" sz="1700">
                <a:solidFill>
                  <a:srgbClr val="4D4D4D"/>
                </a:solidFill>
              </a:rPr>
              <a:t>Kaggle</a:t>
            </a:r>
            <a:r>
              <a:rPr lang="en-US" sz="1700">
                <a:solidFill>
                  <a:schemeClr val="dk1"/>
                </a:solidFill>
              </a:rPr>
              <a:t> covering </a:t>
            </a:r>
            <a:r>
              <a:rPr b="1" lang="en-US" sz="1700">
                <a:solidFill>
                  <a:srgbClr val="4D4D4D"/>
                </a:solidFill>
              </a:rPr>
              <a:t>Feb 2021 - Oct 2012</a:t>
            </a:r>
            <a:endParaRPr b="1" sz="1700">
              <a:solidFill>
                <a:srgbClr val="4D4D4D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Merged two files: </a:t>
            </a:r>
            <a:r>
              <a:rPr b="1" lang="en-US" sz="1700">
                <a:solidFill>
                  <a:srgbClr val="4D4D4D"/>
                </a:solidFill>
              </a:rPr>
              <a:t>train.csv</a:t>
            </a:r>
            <a:r>
              <a:rPr lang="en-US" sz="1700">
                <a:solidFill>
                  <a:schemeClr val="dk1"/>
                </a:solidFill>
              </a:rPr>
              <a:t> (weekly sales) and</a:t>
            </a:r>
            <a:r>
              <a:rPr b="1" lang="en-US" sz="1700">
                <a:solidFill>
                  <a:schemeClr val="dk1"/>
                </a:solidFill>
              </a:rPr>
              <a:t> </a:t>
            </a:r>
            <a:r>
              <a:rPr b="1" lang="en-US" sz="1700">
                <a:solidFill>
                  <a:srgbClr val="4D4D4D"/>
                </a:solidFill>
              </a:rPr>
              <a:t>features.csv</a:t>
            </a:r>
            <a:r>
              <a:rPr lang="en-US" sz="1700">
                <a:solidFill>
                  <a:srgbClr val="4D4D4D"/>
                </a:solidFill>
              </a:rPr>
              <a:t> </a:t>
            </a:r>
            <a:r>
              <a:rPr lang="en-US" sz="1700">
                <a:solidFill>
                  <a:schemeClr val="dk1"/>
                </a:solidFill>
              </a:rPr>
              <a:t>(store-level context)</a:t>
            </a:r>
            <a:endParaRPr sz="1700">
              <a:solidFill>
                <a:schemeClr val="dk1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lang="en-US" sz="1700">
                <a:solidFill>
                  <a:schemeClr val="dk1"/>
                </a:solidFill>
              </a:rPr>
              <a:t>Final dataset: </a:t>
            </a:r>
            <a:r>
              <a:rPr b="1" lang="en-US" sz="1700">
                <a:solidFill>
                  <a:srgbClr val="4D4D4D"/>
                </a:solidFill>
              </a:rPr>
              <a:t>6,435 records</a:t>
            </a:r>
            <a:r>
              <a:rPr lang="en-US" sz="1700">
                <a:solidFill>
                  <a:schemeClr val="dk1"/>
                </a:solidFill>
              </a:rPr>
              <a:t> with </a:t>
            </a:r>
            <a:r>
              <a:rPr b="1" lang="en-US" sz="1700">
                <a:solidFill>
                  <a:srgbClr val="4D4D4D"/>
                </a:solidFill>
              </a:rPr>
              <a:t>9 variables </a:t>
            </a:r>
            <a:endParaRPr b="1" sz="1700">
              <a:solidFill>
                <a:srgbClr val="4D4D4D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>
                <a:solidFill>
                  <a:schemeClr val="dk1"/>
                </a:solidFill>
              </a:rPr>
              <a:t>Includes: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   </a:t>
            </a:r>
            <a:r>
              <a:rPr b="1" lang="en-US" sz="1700">
                <a:solidFill>
                  <a:srgbClr val="4D4D4D"/>
                </a:solidFill>
              </a:rPr>
              <a:t>Store, Date, Weekly_Sales, IsHoliday, Temperature, </a:t>
            </a:r>
            <a:endParaRPr b="1" sz="1700">
              <a:solidFill>
                <a:srgbClr val="4D4D4D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4D4D4D"/>
                </a:solidFill>
              </a:rPr>
              <a:t>   Fuel_Price, CPI, Unemployment, IsMarkdown</a:t>
            </a:r>
            <a:r>
              <a:rPr lang="en-US" sz="1700">
                <a:solidFill>
                  <a:schemeClr val="dk1"/>
                </a:solidFill>
              </a:rPr>
              <a:t> (indicates promotional markdowns)</a:t>
            </a:r>
            <a:endParaRPr sz="1700">
              <a:solidFill>
                <a:schemeClr val="dk1"/>
              </a:solidFill>
            </a:endParaRPr>
          </a:p>
          <a:p>
            <a:pPr indent="-1587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lang="en-US" sz="1700">
                <a:solidFill>
                  <a:schemeClr val="dk1"/>
                </a:solidFill>
              </a:rPr>
              <a:t>Data joined using </a:t>
            </a:r>
            <a:r>
              <a:rPr b="1" lang="en-US" sz="1700">
                <a:solidFill>
                  <a:srgbClr val="4D4D4D"/>
                </a:solidFill>
              </a:rPr>
              <a:t>an inner join on Store and Date</a:t>
            </a:r>
            <a:endParaRPr b="1" sz="1700">
              <a:solidFill>
                <a:srgbClr val="4D4D4D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/>
          <p:nvPr/>
        </p:nvSpPr>
        <p:spPr>
          <a:xfrm>
            <a:off x="9822206" y="2558610"/>
            <a:ext cx="371782" cy="371178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097147" y="2559439"/>
            <a:ext cx="352176" cy="303924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4640673" y="2646272"/>
            <a:ext cx="431509" cy="292281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/>
          <p:nvPr/>
        </p:nvSpPr>
        <p:spPr>
          <a:xfrm>
            <a:off x="7248634" y="2587657"/>
            <a:ext cx="396000" cy="313084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3">
            <a:alphaModFix/>
          </a:blip>
          <a:srcRect b="0" l="0" r="0" t="42076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2"/>
          <p:cNvSpPr/>
          <p:nvPr/>
        </p:nvSpPr>
        <p:spPr>
          <a:xfrm>
            <a:off x="695770" y="464274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/>
          <p:nvPr/>
        </p:nvSpPr>
        <p:spPr>
          <a:xfrm>
            <a:off x="1093250" y="463269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1677600" y="601125"/>
            <a:ext cx="101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7F7F7F"/>
                </a:solidFill>
              </a:rPr>
              <a:t>RESEARCH</a:t>
            </a:r>
            <a:r>
              <a:rPr b="1" lang="en-US" sz="2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>
                <a:solidFill>
                  <a:srgbClr val="057EC7"/>
                </a:solidFill>
              </a:rPr>
              <a:t>OBJECTIVES: </a:t>
            </a:r>
            <a:r>
              <a:rPr b="1" lang="en-US" sz="2200">
                <a:solidFill>
                  <a:srgbClr val="7F7F7F"/>
                </a:solidFill>
              </a:rPr>
              <a:t>IMPACTS </a:t>
            </a:r>
            <a:r>
              <a:rPr b="1" lang="en-US" sz="2200">
                <a:solidFill>
                  <a:srgbClr val="057EC7"/>
                </a:solidFill>
              </a:rPr>
              <a:t>OF </a:t>
            </a:r>
            <a:r>
              <a:rPr b="1" lang="en-US" sz="2200">
                <a:solidFill>
                  <a:srgbClr val="7F7F7F"/>
                </a:solidFill>
              </a:rPr>
              <a:t>HOLIDAYS</a:t>
            </a:r>
            <a:r>
              <a:rPr b="1" lang="en-US" sz="2200">
                <a:solidFill>
                  <a:srgbClr val="057EC7"/>
                </a:solidFill>
              </a:rPr>
              <a:t> ON </a:t>
            </a:r>
            <a:r>
              <a:rPr b="1" lang="en-US" sz="2400">
                <a:solidFill>
                  <a:srgbClr val="7F7F7F"/>
                </a:solidFill>
              </a:rPr>
              <a:t>WALMART </a:t>
            </a:r>
            <a:r>
              <a:rPr b="1" lang="en-US" sz="2200">
                <a:solidFill>
                  <a:srgbClr val="057EC7"/>
                </a:solidFill>
              </a:rPr>
              <a:t>SALES</a:t>
            </a:r>
            <a:endParaRPr b="1" sz="2400">
              <a:solidFill>
                <a:srgbClr val="057E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32"/>
          <p:cNvGrpSpPr/>
          <p:nvPr/>
        </p:nvGrpSpPr>
        <p:grpSpPr>
          <a:xfrm>
            <a:off x="295125" y="6192825"/>
            <a:ext cx="566050" cy="558725"/>
            <a:chOff x="2469" y="712"/>
            <a:chExt cx="2740" cy="2882"/>
          </a:xfrm>
        </p:grpSpPr>
        <p:sp>
          <p:nvSpPr>
            <p:cNvPr id="154" name="Google Shape;154;p32"/>
            <p:cNvSpPr/>
            <p:nvPr/>
          </p:nvSpPr>
          <p:spPr>
            <a:xfrm>
              <a:off x="3552" y="2620"/>
              <a:ext cx="397" cy="974"/>
            </a:xfrm>
            <a:custGeom>
              <a:rect b="b" l="l" r="r" t="t"/>
              <a:pathLst>
                <a:path extrusionOk="0" h="410" w="167">
                  <a:moveTo>
                    <a:pt x="61" y="410"/>
                  </a:moveTo>
                  <a:cubicBezTo>
                    <a:pt x="54" y="404"/>
                    <a:pt x="43" y="404"/>
                    <a:pt x="35" y="400"/>
                  </a:cubicBezTo>
                  <a:cubicBezTo>
                    <a:pt x="26" y="394"/>
                    <a:pt x="18" y="389"/>
                    <a:pt x="11" y="381"/>
                  </a:cubicBezTo>
                  <a:cubicBezTo>
                    <a:pt x="3" y="371"/>
                    <a:pt x="0" y="360"/>
                    <a:pt x="1" y="346"/>
                  </a:cubicBezTo>
                  <a:cubicBezTo>
                    <a:pt x="7" y="284"/>
                    <a:pt x="12" y="221"/>
                    <a:pt x="18" y="158"/>
                  </a:cubicBezTo>
                  <a:cubicBezTo>
                    <a:pt x="21" y="119"/>
                    <a:pt x="25" y="80"/>
                    <a:pt x="28" y="42"/>
                  </a:cubicBezTo>
                  <a:cubicBezTo>
                    <a:pt x="30" y="24"/>
                    <a:pt x="41" y="14"/>
                    <a:pt x="55" y="8"/>
                  </a:cubicBezTo>
                  <a:cubicBezTo>
                    <a:pt x="77" y="0"/>
                    <a:pt x="99" y="1"/>
                    <a:pt x="119" y="13"/>
                  </a:cubicBezTo>
                  <a:cubicBezTo>
                    <a:pt x="130" y="19"/>
                    <a:pt x="137" y="28"/>
                    <a:pt x="138" y="41"/>
                  </a:cubicBezTo>
                  <a:cubicBezTo>
                    <a:pt x="142" y="90"/>
                    <a:pt x="147" y="139"/>
                    <a:pt x="151" y="187"/>
                  </a:cubicBezTo>
                  <a:cubicBezTo>
                    <a:pt x="156" y="242"/>
                    <a:pt x="161" y="297"/>
                    <a:pt x="165" y="351"/>
                  </a:cubicBezTo>
                  <a:cubicBezTo>
                    <a:pt x="167" y="370"/>
                    <a:pt x="155" y="383"/>
                    <a:pt x="141" y="393"/>
                  </a:cubicBezTo>
                  <a:cubicBezTo>
                    <a:pt x="131" y="401"/>
                    <a:pt x="118" y="405"/>
                    <a:pt x="106" y="408"/>
                  </a:cubicBezTo>
                  <a:cubicBezTo>
                    <a:pt x="103" y="408"/>
                    <a:pt x="100" y="408"/>
                    <a:pt x="98" y="410"/>
                  </a:cubicBezTo>
                  <a:cubicBezTo>
                    <a:pt x="85" y="410"/>
                    <a:pt x="73" y="410"/>
                    <a:pt x="61" y="41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2"/>
            <p:cNvSpPr/>
            <p:nvPr/>
          </p:nvSpPr>
          <p:spPr>
            <a:xfrm>
              <a:off x="4128" y="2311"/>
              <a:ext cx="900" cy="686"/>
            </a:xfrm>
            <a:custGeom>
              <a:rect b="b" l="l" r="r" t="t"/>
              <a:pathLst>
                <a:path extrusionOk="0" h="289" w="379">
                  <a:moveTo>
                    <a:pt x="378" y="182"/>
                  </a:moveTo>
                  <a:cubicBezTo>
                    <a:pt x="379" y="230"/>
                    <a:pt x="344" y="276"/>
                    <a:pt x="304" y="285"/>
                  </a:cubicBezTo>
                  <a:cubicBezTo>
                    <a:pt x="287" y="289"/>
                    <a:pt x="274" y="282"/>
                    <a:pt x="262" y="274"/>
                  </a:cubicBezTo>
                  <a:cubicBezTo>
                    <a:pt x="193" y="225"/>
                    <a:pt x="124" y="177"/>
                    <a:pt x="55" y="128"/>
                  </a:cubicBezTo>
                  <a:cubicBezTo>
                    <a:pt x="43" y="120"/>
                    <a:pt x="31" y="110"/>
                    <a:pt x="19" y="102"/>
                  </a:cubicBezTo>
                  <a:cubicBezTo>
                    <a:pt x="6" y="94"/>
                    <a:pt x="0" y="82"/>
                    <a:pt x="2" y="67"/>
                  </a:cubicBezTo>
                  <a:cubicBezTo>
                    <a:pt x="4" y="41"/>
                    <a:pt x="16" y="20"/>
                    <a:pt x="40" y="7"/>
                  </a:cubicBezTo>
                  <a:cubicBezTo>
                    <a:pt x="50" y="1"/>
                    <a:pt x="61" y="0"/>
                    <a:pt x="72" y="5"/>
                  </a:cubicBezTo>
                  <a:cubicBezTo>
                    <a:pt x="163" y="48"/>
                    <a:pt x="255" y="91"/>
                    <a:pt x="346" y="133"/>
                  </a:cubicBezTo>
                  <a:cubicBezTo>
                    <a:pt x="369" y="144"/>
                    <a:pt x="377" y="162"/>
                    <a:pt x="378" y="18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4123" y="1306"/>
              <a:ext cx="905" cy="703"/>
            </a:xfrm>
            <a:custGeom>
              <a:rect b="b" l="l" r="r" t="t"/>
              <a:pathLst>
                <a:path extrusionOk="0" h="296" w="381">
                  <a:moveTo>
                    <a:pt x="381" y="108"/>
                  </a:moveTo>
                  <a:cubicBezTo>
                    <a:pt x="379" y="133"/>
                    <a:pt x="371" y="150"/>
                    <a:pt x="348" y="161"/>
                  </a:cubicBezTo>
                  <a:cubicBezTo>
                    <a:pt x="257" y="203"/>
                    <a:pt x="166" y="245"/>
                    <a:pt x="75" y="288"/>
                  </a:cubicBezTo>
                  <a:cubicBezTo>
                    <a:pt x="58" y="296"/>
                    <a:pt x="43" y="291"/>
                    <a:pt x="30" y="279"/>
                  </a:cubicBezTo>
                  <a:cubicBezTo>
                    <a:pt x="10" y="261"/>
                    <a:pt x="0" y="240"/>
                    <a:pt x="5" y="213"/>
                  </a:cubicBezTo>
                  <a:cubicBezTo>
                    <a:pt x="7" y="204"/>
                    <a:pt x="11" y="198"/>
                    <a:pt x="19" y="193"/>
                  </a:cubicBezTo>
                  <a:cubicBezTo>
                    <a:pt x="99" y="137"/>
                    <a:pt x="179" y="80"/>
                    <a:pt x="259" y="24"/>
                  </a:cubicBezTo>
                  <a:cubicBezTo>
                    <a:pt x="293" y="0"/>
                    <a:pt x="319" y="3"/>
                    <a:pt x="348" y="33"/>
                  </a:cubicBezTo>
                  <a:cubicBezTo>
                    <a:pt x="368" y="54"/>
                    <a:pt x="379" y="80"/>
                    <a:pt x="381" y="108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2469" y="2316"/>
              <a:ext cx="905" cy="686"/>
            </a:xfrm>
            <a:custGeom>
              <a:rect b="b" l="l" r="r" t="t"/>
              <a:pathLst>
                <a:path extrusionOk="0" h="289" w="381">
                  <a:moveTo>
                    <a:pt x="320" y="0"/>
                  </a:moveTo>
                  <a:cubicBezTo>
                    <a:pt x="340" y="0"/>
                    <a:pt x="353" y="11"/>
                    <a:pt x="363" y="24"/>
                  </a:cubicBezTo>
                  <a:cubicBezTo>
                    <a:pt x="371" y="34"/>
                    <a:pt x="376" y="46"/>
                    <a:pt x="378" y="58"/>
                  </a:cubicBezTo>
                  <a:cubicBezTo>
                    <a:pt x="381" y="78"/>
                    <a:pt x="374" y="92"/>
                    <a:pt x="357" y="104"/>
                  </a:cubicBezTo>
                  <a:cubicBezTo>
                    <a:pt x="291" y="149"/>
                    <a:pt x="226" y="196"/>
                    <a:pt x="160" y="242"/>
                  </a:cubicBezTo>
                  <a:cubicBezTo>
                    <a:pt x="145" y="252"/>
                    <a:pt x="131" y="263"/>
                    <a:pt x="116" y="273"/>
                  </a:cubicBezTo>
                  <a:cubicBezTo>
                    <a:pt x="93" y="289"/>
                    <a:pt x="71" y="288"/>
                    <a:pt x="48" y="271"/>
                  </a:cubicBezTo>
                  <a:cubicBezTo>
                    <a:pt x="21" y="250"/>
                    <a:pt x="5" y="224"/>
                    <a:pt x="2" y="191"/>
                  </a:cubicBezTo>
                  <a:cubicBezTo>
                    <a:pt x="0" y="166"/>
                    <a:pt x="9" y="142"/>
                    <a:pt x="35" y="130"/>
                  </a:cubicBezTo>
                  <a:cubicBezTo>
                    <a:pt x="126" y="89"/>
                    <a:pt x="217" y="46"/>
                    <a:pt x="308" y="3"/>
                  </a:cubicBezTo>
                  <a:cubicBezTo>
                    <a:pt x="312" y="1"/>
                    <a:pt x="317" y="0"/>
                    <a:pt x="320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2473" y="1323"/>
              <a:ext cx="904" cy="679"/>
            </a:xfrm>
            <a:custGeom>
              <a:rect b="b" l="l" r="r" t="t"/>
              <a:pathLst>
                <a:path extrusionOk="0" h="286" w="380">
                  <a:moveTo>
                    <a:pt x="83" y="0"/>
                  </a:moveTo>
                  <a:cubicBezTo>
                    <a:pt x="93" y="1"/>
                    <a:pt x="101" y="3"/>
                    <a:pt x="109" y="8"/>
                  </a:cubicBezTo>
                  <a:cubicBezTo>
                    <a:pt x="171" y="52"/>
                    <a:pt x="234" y="97"/>
                    <a:pt x="297" y="141"/>
                  </a:cubicBezTo>
                  <a:cubicBezTo>
                    <a:pt x="316" y="154"/>
                    <a:pt x="335" y="168"/>
                    <a:pt x="355" y="181"/>
                  </a:cubicBezTo>
                  <a:cubicBezTo>
                    <a:pt x="373" y="193"/>
                    <a:pt x="380" y="209"/>
                    <a:pt x="375" y="229"/>
                  </a:cubicBezTo>
                  <a:cubicBezTo>
                    <a:pt x="369" y="255"/>
                    <a:pt x="356" y="275"/>
                    <a:pt x="329" y="283"/>
                  </a:cubicBezTo>
                  <a:cubicBezTo>
                    <a:pt x="321" y="286"/>
                    <a:pt x="313" y="285"/>
                    <a:pt x="306" y="281"/>
                  </a:cubicBezTo>
                  <a:cubicBezTo>
                    <a:pt x="215" y="239"/>
                    <a:pt x="124" y="196"/>
                    <a:pt x="33" y="154"/>
                  </a:cubicBezTo>
                  <a:cubicBezTo>
                    <a:pt x="9" y="143"/>
                    <a:pt x="0" y="125"/>
                    <a:pt x="0" y="101"/>
                  </a:cubicBezTo>
                  <a:cubicBezTo>
                    <a:pt x="0" y="61"/>
                    <a:pt x="28" y="18"/>
                    <a:pt x="64" y="4"/>
                  </a:cubicBezTo>
                  <a:cubicBezTo>
                    <a:pt x="70" y="2"/>
                    <a:pt x="77" y="1"/>
                    <a:pt x="83" y="0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3552" y="712"/>
              <a:ext cx="395" cy="986"/>
            </a:xfrm>
            <a:custGeom>
              <a:rect b="b" l="l" r="r" t="t"/>
              <a:pathLst>
                <a:path extrusionOk="0" h="415" w="166">
                  <a:moveTo>
                    <a:pt x="11" y="32"/>
                  </a:moveTo>
                  <a:cubicBezTo>
                    <a:pt x="38" y="4"/>
                    <a:pt x="72" y="0"/>
                    <a:pt x="108" y="6"/>
                  </a:cubicBezTo>
                  <a:cubicBezTo>
                    <a:pt x="114" y="7"/>
                    <a:pt x="119" y="10"/>
                    <a:pt x="124" y="11"/>
                  </a:cubicBezTo>
                  <a:cubicBezTo>
                    <a:pt x="143" y="20"/>
                    <a:pt x="159" y="32"/>
                    <a:pt x="165" y="53"/>
                  </a:cubicBezTo>
                  <a:cubicBezTo>
                    <a:pt x="166" y="60"/>
                    <a:pt x="165" y="67"/>
                    <a:pt x="164" y="73"/>
                  </a:cubicBezTo>
                  <a:cubicBezTo>
                    <a:pt x="159" y="133"/>
                    <a:pt x="154" y="194"/>
                    <a:pt x="148" y="254"/>
                  </a:cubicBezTo>
                  <a:cubicBezTo>
                    <a:pt x="145" y="294"/>
                    <a:pt x="141" y="335"/>
                    <a:pt x="138" y="375"/>
                  </a:cubicBezTo>
                  <a:cubicBezTo>
                    <a:pt x="137" y="386"/>
                    <a:pt x="131" y="394"/>
                    <a:pt x="122" y="400"/>
                  </a:cubicBezTo>
                  <a:cubicBezTo>
                    <a:pt x="96" y="414"/>
                    <a:pt x="71" y="415"/>
                    <a:pt x="45" y="400"/>
                  </a:cubicBezTo>
                  <a:cubicBezTo>
                    <a:pt x="36" y="395"/>
                    <a:pt x="30" y="386"/>
                    <a:pt x="29" y="375"/>
                  </a:cubicBezTo>
                  <a:cubicBezTo>
                    <a:pt x="24" y="332"/>
                    <a:pt x="21" y="289"/>
                    <a:pt x="17" y="246"/>
                  </a:cubicBezTo>
                  <a:cubicBezTo>
                    <a:pt x="15" y="224"/>
                    <a:pt x="13" y="202"/>
                    <a:pt x="11" y="180"/>
                  </a:cubicBezTo>
                  <a:cubicBezTo>
                    <a:pt x="8" y="141"/>
                    <a:pt x="4" y="102"/>
                    <a:pt x="1" y="63"/>
                  </a:cubicBezTo>
                  <a:cubicBezTo>
                    <a:pt x="0" y="51"/>
                    <a:pt x="4" y="41"/>
                    <a:pt x="11" y="32"/>
                  </a:cubicBezTo>
                  <a:close/>
                </a:path>
              </a:pathLst>
            </a:custGeom>
            <a:solidFill>
              <a:srgbClr val="FEB41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5057" y="2905"/>
              <a:ext cx="152" cy="147"/>
            </a:xfrm>
            <a:custGeom>
              <a:rect b="b" l="l" r="r" t="t"/>
              <a:pathLst>
                <a:path extrusionOk="0" h="62" w="64">
                  <a:moveTo>
                    <a:pt x="33" y="62"/>
                  </a:moveTo>
                  <a:cubicBezTo>
                    <a:pt x="15" y="62"/>
                    <a:pt x="0" y="48"/>
                    <a:pt x="0" y="31"/>
                  </a:cubicBezTo>
                  <a:cubicBezTo>
                    <a:pt x="0" y="13"/>
                    <a:pt x="14" y="0"/>
                    <a:pt x="32" y="0"/>
                  </a:cubicBezTo>
                  <a:cubicBezTo>
                    <a:pt x="50" y="0"/>
                    <a:pt x="64" y="13"/>
                    <a:pt x="64" y="31"/>
                  </a:cubicBezTo>
                  <a:cubicBezTo>
                    <a:pt x="64" y="47"/>
                    <a:pt x="50" y="61"/>
                    <a:pt x="33" y="62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5078" y="2921"/>
              <a:ext cx="110" cy="112"/>
            </a:xfrm>
            <a:custGeom>
              <a:rect b="b" l="l" r="r" t="t"/>
              <a:pathLst>
                <a:path extrusionOk="0" h="47" w="46">
                  <a:moveTo>
                    <a:pt x="46" y="24"/>
                  </a:moveTo>
                  <a:cubicBezTo>
                    <a:pt x="45" y="37"/>
                    <a:pt x="35" y="47"/>
                    <a:pt x="22" y="47"/>
                  </a:cubicBezTo>
                  <a:cubicBezTo>
                    <a:pt x="10" y="47"/>
                    <a:pt x="0" y="36"/>
                    <a:pt x="0" y="24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5104" y="2936"/>
              <a:ext cx="65" cy="76"/>
            </a:xfrm>
            <a:custGeom>
              <a:rect b="b" l="l" r="r" t="t"/>
              <a:pathLst>
                <a:path extrusionOk="0" h="32" w="27">
                  <a:moveTo>
                    <a:pt x="6" y="2"/>
                  </a:moveTo>
                  <a:cubicBezTo>
                    <a:pt x="11" y="0"/>
                    <a:pt x="16" y="1"/>
                    <a:pt x="20" y="3"/>
                  </a:cubicBezTo>
                  <a:cubicBezTo>
                    <a:pt x="24" y="5"/>
                    <a:pt x="27" y="8"/>
                    <a:pt x="25" y="12"/>
                  </a:cubicBezTo>
                  <a:cubicBezTo>
                    <a:pt x="22" y="17"/>
                    <a:pt x="23" y="22"/>
                    <a:pt x="24" y="26"/>
                  </a:cubicBezTo>
                  <a:cubicBezTo>
                    <a:pt x="24" y="28"/>
                    <a:pt x="24" y="30"/>
                    <a:pt x="22" y="31"/>
                  </a:cubicBezTo>
                  <a:cubicBezTo>
                    <a:pt x="20" y="32"/>
                    <a:pt x="18" y="32"/>
                    <a:pt x="17" y="29"/>
                  </a:cubicBezTo>
                  <a:cubicBezTo>
                    <a:pt x="16" y="25"/>
                    <a:pt x="14" y="22"/>
                    <a:pt x="10" y="22"/>
                  </a:cubicBezTo>
                  <a:cubicBezTo>
                    <a:pt x="4" y="22"/>
                    <a:pt x="8" y="28"/>
                    <a:pt x="6" y="30"/>
                  </a:cubicBezTo>
                  <a:cubicBezTo>
                    <a:pt x="5" y="31"/>
                    <a:pt x="3" y="31"/>
                    <a:pt x="2" y="31"/>
                  </a:cubicBezTo>
                  <a:cubicBezTo>
                    <a:pt x="0" y="24"/>
                    <a:pt x="2" y="16"/>
                    <a:pt x="1" y="8"/>
                  </a:cubicBezTo>
                  <a:cubicBezTo>
                    <a:pt x="1" y="4"/>
                    <a:pt x="4" y="4"/>
                    <a:pt x="6" y="2"/>
                  </a:cubicBezTo>
                  <a:close/>
                </a:path>
              </a:pathLst>
            </a:custGeom>
            <a:solidFill>
              <a:srgbClr val="FDC0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5100" y="2940"/>
              <a:ext cx="19" cy="69"/>
            </a:xfrm>
            <a:custGeom>
              <a:rect b="b" l="l" r="r" t="t"/>
              <a:pathLst>
                <a:path extrusionOk="0" h="29" w="8">
                  <a:moveTo>
                    <a:pt x="8" y="0"/>
                  </a:moveTo>
                  <a:cubicBezTo>
                    <a:pt x="2" y="5"/>
                    <a:pt x="5" y="12"/>
                    <a:pt x="4" y="18"/>
                  </a:cubicBezTo>
                  <a:cubicBezTo>
                    <a:pt x="4" y="22"/>
                    <a:pt x="4" y="25"/>
                    <a:pt x="4" y="29"/>
                  </a:cubicBezTo>
                  <a:cubicBezTo>
                    <a:pt x="0" y="21"/>
                    <a:pt x="2" y="12"/>
                    <a:pt x="3" y="3"/>
                  </a:cubicBezTo>
                  <a:cubicBezTo>
                    <a:pt x="3" y="1"/>
                    <a:pt x="6" y="0"/>
                    <a:pt x="8" y="0"/>
                  </a:cubicBezTo>
                  <a:close/>
                </a:path>
              </a:pathLst>
            </a:custGeom>
            <a:solidFill>
              <a:srgbClr val="FCC4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5121" y="2955"/>
              <a:ext cx="24" cy="19"/>
            </a:xfrm>
            <a:custGeom>
              <a:rect b="b" l="l" r="r" t="t"/>
              <a:pathLst>
                <a:path extrusionOk="0" h="8" w="10">
                  <a:moveTo>
                    <a:pt x="10" y="3"/>
                  </a:moveTo>
                  <a:cubicBezTo>
                    <a:pt x="10" y="6"/>
                    <a:pt x="8" y="8"/>
                    <a:pt x="6" y="8"/>
                  </a:cubicBezTo>
                  <a:cubicBezTo>
                    <a:pt x="3" y="8"/>
                    <a:pt x="0" y="8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1"/>
                    <a:pt x="10" y="3"/>
                  </a:cubicBezTo>
                  <a:close/>
                </a:path>
              </a:pathLst>
            </a:custGeom>
            <a:solidFill>
              <a:srgbClr val="FEEA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32"/>
          <p:cNvSpPr txBox="1"/>
          <p:nvPr/>
        </p:nvSpPr>
        <p:spPr>
          <a:xfrm>
            <a:off x="850300" y="1548200"/>
            <a:ext cx="10548300" cy="4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000"/>
              <a:buChar char="•"/>
            </a:pPr>
            <a:r>
              <a:rPr b="1" lang="en-US" sz="2000">
                <a:solidFill>
                  <a:srgbClr val="4D4D4D"/>
                </a:solidFill>
              </a:rPr>
              <a:t>Main Question:</a:t>
            </a:r>
            <a:endParaRPr b="1" sz="2000"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   </a:t>
            </a:r>
            <a:r>
              <a:rPr i="1" lang="en-US" sz="1800">
                <a:solidFill>
                  <a:schemeClr val="dk1"/>
                </a:solidFill>
              </a:rPr>
              <a:t>How do holidays affect weekly sales across Walmart stores?</a:t>
            </a:r>
            <a:endParaRPr i="1" sz="1800">
              <a:solidFill>
                <a:schemeClr val="dk1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Char char="•"/>
            </a:pPr>
            <a:r>
              <a:rPr b="1" lang="en-US" sz="2000">
                <a:solidFill>
                  <a:srgbClr val="4D4D4D"/>
                </a:solidFill>
              </a:rPr>
              <a:t>Purpose:</a:t>
            </a:r>
            <a:endParaRPr b="1" sz="2000">
              <a:solidFill>
                <a:srgbClr val="4D4D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  </a:t>
            </a:r>
            <a:r>
              <a:rPr lang="en-US" sz="1700">
                <a:solidFill>
                  <a:schemeClr val="dk1"/>
                </a:solidFill>
              </a:rPr>
              <a:t> Understand sales shifts during holiday weeks (e.g., SuperBowl, Labor Day, Thanksgiving, Christmas)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to optimize retail strategies and inform economic insights.</a:t>
            </a:r>
            <a:endParaRPr b="1" sz="1700">
              <a:solidFill>
                <a:srgbClr val="4D4D4D"/>
              </a:solidFill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000"/>
              <a:buChar char="•"/>
            </a:pPr>
            <a:r>
              <a:rPr b="1" lang="en-US" sz="2000">
                <a:solidFill>
                  <a:srgbClr val="4D4D4D"/>
                </a:solidFill>
                <a:highlight>
                  <a:schemeClr val="lt1"/>
                </a:highlight>
              </a:rPr>
              <a:t>Goals: </a:t>
            </a:r>
            <a:endParaRPr b="1" sz="2000">
              <a:solidFill>
                <a:srgbClr val="4D4D4D"/>
              </a:solidFill>
              <a:highlight>
                <a:schemeClr val="lt1"/>
              </a:highlight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1. 📈 Quantify the effect of holidays on sales</a:t>
            </a:r>
            <a:endParaRPr sz="17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2. 📊 Test for statistical significance between holiday vs. non-holiday weeks</a:t>
            </a:r>
            <a:endParaRPr sz="17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3. 🧠 Provide insights for retail planning and decision-making</a:t>
            </a:r>
            <a:br>
              <a:rPr lang="en-US" sz="1700">
                <a:solidFill>
                  <a:schemeClr val="dk1"/>
                </a:solidFill>
              </a:rPr>
            </a:br>
            <a:br>
              <a:rPr lang="en-US" sz="15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500">
                <a:solidFill>
                  <a:schemeClr val="dk1"/>
                </a:solidFill>
              </a:rPr>
            </a:b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33"/>
          <p:cNvCxnSpPr/>
          <p:nvPr/>
        </p:nvCxnSpPr>
        <p:spPr>
          <a:xfrm>
            <a:off x="590331" y="3485243"/>
            <a:ext cx="103731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med" w="med" type="oval"/>
            <a:tailEnd len="lg" w="lg" type="triangle"/>
          </a:ln>
        </p:spPr>
      </p:cxnSp>
      <p:sp>
        <p:nvSpPr>
          <p:cNvPr id="171" name="Google Shape;171;p33"/>
          <p:cNvSpPr/>
          <p:nvPr/>
        </p:nvSpPr>
        <p:spPr>
          <a:xfrm rot="-5400000">
            <a:off x="7959659" y="4342567"/>
            <a:ext cx="2560200" cy="435000"/>
          </a:xfrm>
          <a:prstGeom prst="roundRect">
            <a:avLst>
              <a:gd fmla="val 50000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9102561" y="3343098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 rot="-5400000">
            <a:off x="8633855" y="4463127"/>
            <a:ext cx="1204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STEP 4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33"/>
          <p:cNvGrpSpPr/>
          <p:nvPr/>
        </p:nvGrpSpPr>
        <p:grpSpPr>
          <a:xfrm>
            <a:off x="9661431" y="3899425"/>
            <a:ext cx="1880360" cy="738900"/>
            <a:chOff x="2689603" y="4449091"/>
            <a:chExt cx="1460100" cy="738900"/>
          </a:xfrm>
        </p:grpSpPr>
        <p:sp>
          <p:nvSpPr>
            <p:cNvPr id="175" name="Google Shape;175;p33"/>
            <p:cNvSpPr txBox="1"/>
            <p:nvPr/>
          </p:nvSpPr>
          <p:spPr>
            <a:xfrm>
              <a:off x="2725124" y="4756867"/>
              <a:ext cx="129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3"/>
            <p:cNvSpPr txBox="1"/>
            <p:nvPr/>
          </p:nvSpPr>
          <p:spPr>
            <a:xfrm>
              <a:off x="2689603" y="4449091"/>
              <a:ext cx="1460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262626"/>
                  </a:solidFill>
                </a:rPr>
                <a:t>Recommendations Based on Forecast Results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33"/>
          <p:cNvSpPr/>
          <p:nvPr/>
        </p:nvSpPr>
        <p:spPr>
          <a:xfrm rot="-5400000">
            <a:off x="5288256" y="4342545"/>
            <a:ext cx="2560320" cy="434924"/>
          </a:xfrm>
          <a:prstGeom prst="roundRect">
            <a:avLst>
              <a:gd fmla="val 50000" name="adj"/>
            </a:avLst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6431256" y="3343098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 rot="-5400000">
            <a:off x="5962550" y="4463127"/>
            <a:ext cx="1204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STEP 3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33"/>
          <p:cNvGrpSpPr/>
          <p:nvPr/>
        </p:nvGrpSpPr>
        <p:grpSpPr>
          <a:xfrm>
            <a:off x="6896828" y="3899425"/>
            <a:ext cx="1941790" cy="738900"/>
            <a:chOff x="2617157" y="4449091"/>
            <a:chExt cx="1507800" cy="738900"/>
          </a:xfrm>
        </p:grpSpPr>
        <p:sp>
          <p:nvSpPr>
            <p:cNvPr id="181" name="Google Shape;181;p33"/>
            <p:cNvSpPr txBox="1"/>
            <p:nvPr/>
          </p:nvSpPr>
          <p:spPr>
            <a:xfrm>
              <a:off x="2725124" y="4756867"/>
              <a:ext cx="129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 txBox="1"/>
            <p:nvPr/>
          </p:nvSpPr>
          <p:spPr>
            <a:xfrm>
              <a:off x="2617157" y="4449091"/>
              <a:ext cx="1507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262626"/>
                  </a:solidFill>
                </a:rPr>
                <a:t>Autoregressive Model With Monthly Dummies</a:t>
              </a:r>
              <a:endParaRPr b="1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3"/>
          <p:cNvSpPr/>
          <p:nvPr/>
        </p:nvSpPr>
        <p:spPr>
          <a:xfrm rot="-5400000">
            <a:off x="2616952" y="4342545"/>
            <a:ext cx="2560320" cy="434924"/>
          </a:xfrm>
          <a:prstGeom prst="roundRect">
            <a:avLst>
              <a:gd fmla="val 50000" name="adj"/>
            </a:avLst>
          </a:prstGeom>
          <a:solidFill>
            <a:srgbClr val="0465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3759952" y="3343098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3"/>
          <p:cNvSpPr/>
          <p:nvPr/>
        </p:nvSpPr>
        <p:spPr>
          <a:xfrm rot="-5400000">
            <a:off x="3291246" y="4463127"/>
            <a:ext cx="1204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STEP 2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33"/>
          <p:cNvGrpSpPr/>
          <p:nvPr/>
        </p:nvGrpSpPr>
        <p:grpSpPr>
          <a:xfrm>
            <a:off x="4217025" y="3899425"/>
            <a:ext cx="1987470" cy="584684"/>
            <a:chOff x="2725113" y="4449083"/>
            <a:chExt cx="1440300" cy="584684"/>
          </a:xfrm>
        </p:grpSpPr>
        <p:sp>
          <p:nvSpPr>
            <p:cNvPr id="187" name="Google Shape;187;p33"/>
            <p:cNvSpPr txBox="1"/>
            <p:nvPr/>
          </p:nvSpPr>
          <p:spPr>
            <a:xfrm>
              <a:off x="2725124" y="4756867"/>
              <a:ext cx="12921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 txBox="1"/>
            <p:nvPr/>
          </p:nvSpPr>
          <p:spPr>
            <a:xfrm>
              <a:off x="2725113" y="4449083"/>
              <a:ext cx="14403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dk1"/>
                  </a:solidFill>
                  <a:highlight>
                    <a:srgbClr val="FFFFFF"/>
                  </a:highlight>
                </a:rPr>
                <a:t>Preliminary Findings of Weekly Sales</a:t>
              </a:r>
              <a:endParaRPr b="1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33"/>
          <p:cNvSpPr/>
          <p:nvPr/>
        </p:nvSpPr>
        <p:spPr>
          <a:xfrm rot="-5400000">
            <a:off x="-54352" y="4342545"/>
            <a:ext cx="2560320" cy="434924"/>
          </a:xfrm>
          <a:prstGeom prst="roundRect">
            <a:avLst>
              <a:gd fmla="val 50000" name="adj"/>
            </a:avLst>
          </a:prstGeom>
          <a:solidFill>
            <a:srgbClr val="057E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3"/>
          <p:cNvSpPr/>
          <p:nvPr/>
        </p:nvSpPr>
        <p:spPr>
          <a:xfrm>
            <a:off x="1088648" y="3343098"/>
            <a:ext cx="274320" cy="27432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/>
          <p:nvPr/>
        </p:nvSpPr>
        <p:spPr>
          <a:xfrm rot="-5400000">
            <a:off x="619942" y="4463127"/>
            <a:ext cx="120429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</a:rPr>
              <a:t>STEP 1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33"/>
          <p:cNvGrpSpPr/>
          <p:nvPr/>
        </p:nvGrpSpPr>
        <p:grpSpPr>
          <a:xfrm>
            <a:off x="1505125" y="3911375"/>
            <a:ext cx="2062669" cy="832595"/>
            <a:chOff x="2579095" y="4455504"/>
            <a:chExt cx="1601700" cy="451663"/>
          </a:xfrm>
        </p:grpSpPr>
        <p:sp>
          <p:nvSpPr>
            <p:cNvPr id="193" name="Google Shape;193;p33"/>
            <p:cNvSpPr txBox="1"/>
            <p:nvPr/>
          </p:nvSpPr>
          <p:spPr>
            <a:xfrm>
              <a:off x="2725124" y="4756867"/>
              <a:ext cx="1292100" cy="15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 txBox="1"/>
            <p:nvPr/>
          </p:nvSpPr>
          <p:spPr>
            <a:xfrm>
              <a:off x="2579095" y="4455504"/>
              <a:ext cx="1601700" cy="28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rgbClr val="262626"/>
                  </a:solidFill>
                </a:rPr>
                <a:t>Data </a:t>
              </a:r>
              <a:r>
                <a:rPr b="1" lang="en-US">
                  <a:solidFill>
                    <a:schemeClr val="dk1"/>
                  </a:solidFill>
                  <a:highlight>
                    <a:srgbClr val="FFFFFF"/>
                  </a:highlight>
                </a:rPr>
                <a:t>Preprocessing</a:t>
              </a:r>
              <a:r>
                <a:rPr b="1" lang="en-US">
                  <a:solidFill>
                    <a:srgbClr val="262626"/>
                  </a:solidFill>
                </a:rPr>
                <a:t> and Quality</a:t>
              </a:r>
              <a:endParaRPr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33"/>
          <p:cNvSpPr txBox="1"/>
          <p:nvPr/>
        </p:nvSpPr>
        <p:spPr>
          <a:xfrm>
            <a:off x="1500900" y="2868769"/>
            <a:ext cx="198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 </a:t>
            </a:r>
            <a:r>
              <a:rPr lang="en-US" sz="1200">
                <a:solidFill>
                  <a:srgbClr val="262626"/>
                </a:solidFill>
              </a:rPr>
              <a:t>Forecasting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0" l="0" r="0" t="42076"/>
          <a:stretch/>
        </p:blipFill>
        <p:spPr>
          <a:xfrm>
            <a:off x="849946" y="2311766"/>
            <a:ext cx="2556900" cy="77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 rotWithShape="1">
          <a:blip r:embed="rId3">
            <a:alphaModFix/>
          </a:blip>
          <a:srcRect b="0" l="0" r="0" t="42076"/>
          <a:stretch/>
        </p:blipFill>
        <p:spPr>
          <a:xfrm>
            <a:off x="3667175" y="2318603"/>
            <a:ext cx="2556900" cy="77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6402845" y="2285285"/>
            <a:ext cx="2556900" cy="77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8984910" y="2308312"/>
            <a:ext cx="2556900" cy="777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3"/>
          <p:cNvSpPr/>
          <p:nvPr/>
        </p:nvSpPr>
        <p:spPr>
          <a:xfrm>
            <a:off x="695770" y="540474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1093250" y="539469"/>
            <a:ext cx="473681" cy="648591"/>
          </a:xfrm>
          <a:prstGeom prst="chevron">
            <a:avLst>
              <a:gd fmla="val 50000" name="adj"/>
            </a:avLst>
          </a:prstGeom>
          <a:solidFill>
            <a:srgbClr val="FFC221">
              <a:alpha val="6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1623425" y="610200"/>
            <a:ext cx="838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TI</a:t>
            </a:r>
            <a:r>
              <a:rPr b="1" lang="en-US" sz="2600">
                <a:solidFill>
                  <a:srgbClr val="7F7F7F"/>
                </a:solidFill>
              </a:rPr>
              <a:t>MES </a:t>
            </a:r>
            <a:r>
              <a:rPr b="1" lang="en-US" sz="2600">
                <a:solidFill>
                  <a:srgbClr val="057EC7"/>
                </a:solidFill>
              </a:rPr>
              <a:t>SERIES </a:t>
            </a:r>
            <a:r>
              <a:rPr b="1" lang="en-US" sz="2600">
                <a:solidFill>
                  <a:srgbClr val="7F7F7F"/>
                </a:solidFill>
              </a:rPr>
              <a:t>FORECASTING </a:t>
            </a:r>
            <a:r>
              <a:rPr b="1" lang="en-US" sz="2600">
                <a:solidFill>
                  <a:srgbClr val="057EC7"/>
                </a:solidFill>
              </a:rPr>
              <a:t>APPROACH</a:t>
            </a:r>
            <a:endParaRPr b="1" sz="2600">
              <a:solidFill>
                <a:srgbClr val="057E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3623" y="309319"/>
            <a:ext cx="1219886" cy="1219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4343450" y="2868775"/>
            <a:ext cx="171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 </a:t>
            </a:r>
            <a:r>
              <a:rPr lang="en-US" sz="1200">
                <a:solidFill>
                  <a:srgbClr val="262626"/>
                </a:solidFill>
              </a:rPr>
              <a:t>Forecasting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7120475" y="2868775"/>
            <a:ext cx="149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 </a:t>
            </a:r>
            <a:r>
              <a:rPr lang="en-US" sz="1200">
                <a:solidFill>
                  <a:srgbClr val="262626"/>
                </a:solidFill>
              </a:rPr>
              <a:t>Forecasting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9677900" y="2868775"/>
            <a:ext cx="1491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Sales </a:t>
            </a:r>
            <a:r>
              <a:rPr lang="en-US" sz="1200">
                <a:solidFill>
                  <a:srgbClr val="262626"/>
                </a:solidFill>
              </a:rPr>
              <a:t>Forecasting</a:t>
            </a:r>
            <a:endParaRPr sz="12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075" y="-282425"/>
            <a:ext cx="12594775" cy="714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00" y="1063175"/>
            <a:ext cx="4984275" cy="257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500" y="3828150"/>
            <a:ext cx="8179174" cy="19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491075" y="540650"/>
            <a:ext cx="96120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u="sng">
                <a:solidFill>
                  <a:schemeClr val="dk1"/>
                </a:solidFill>
                <a:highlight>
                  <a:srgbClr val="FFFFFF"/>
                </a:highlight>
              </a:rPr>
              <a:t>Summary of the merged dataset, showing 6,435 records and 9 variables with no missing values in critical columns</a:t>
            </a:r>
            <a:endParaRPr i="1" u="sng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216" name="Google Shape;216;p34"/>
          <p:cNvSpPr txBox="1"/>
          <p:nvPr/>
        </p:nvSpPr>
        <p:spPr>
          <a:xfrm>
            <a:off x="2842375" y="-68950"/>
            <a:ext cx="56496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2298100" y="55650"/>
            <a:ext cx="8022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100">
                <a:solidFill>
                  <a:srgbClr val="7F7F7F"/>
                </a:solidFill>
              </a:rPr>
              <a:t>DATA</a:t>
            </a:r>
            <a:r>
              <a:rPr b="1" lang="en-US" sz="2100">
                <a:solidFill>
                  <a:srgbClr val="7F7F7F"/>
                </a:solidFill>
              </a:rPr>
              <a:t> </a:t>
            </a:r>
            <a:r>
              <a:rPr b="1" lang="en-US" sz="2100">
                <a:solidFill>
                  <a:srgbClr val="057EC7"/>
                </a:solidFill>
              </a:rPr>
              <a:t>PREPROCESSING </a:t>
            </a:r>
            <a:r>
              <a:rPr b="1" lang="en-US" sz="2100">
                <a:solidFill>
                  <a:srgbClr val="7F7F7F"/>
                </a:solidFill>
              </a:rPr>
              <a:t>&amp; </a:t>
            </a:r>
            <a:r>
              <a:rPr b="1" lang="en-US" sz="2100">
                <a:solidFill>
                  <a:srgbClr val="057EC7"/>
                </a:solidFill>
              </a:rPr>
              <a:t>QUALITY </a:t>
            </a:r>
            <a:r>
              <a:rPr b="1" lang="en-US" sz="2100">
                <a:solidFill>
                  <a:srgbClr val="7F7F7F"/>
                </a:solidFill>
              </a:rPr>
              <a:t>CHECKS</a:t>
            </a:r>
            <a:endParaRPr sz="2100"/>
          </a:p>
        </p:txBody>
      </p:sp>
      <p:sp>
        <p:nvSpPr>
          <p:cNvPr id="218" name="Google Shape;218;p34"/>
          <p:cNvSpPr txBox="1"/>
          <p:nvPr/>
        </p:nvSpPr>
        <p:spPr>
          <a:xfrm>
            <a:off x="5509375" y="1198650"/>
            <a:ext cx="59871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4"/>
          <p:cNvSpPr txBox="1"/>
          <p:nvPr/>
        </p:nvSpPr>
        <p:spPr>
          <a:xfrm>
            <a:off x="5640000" y="1270250"/>
            <a:ext cx="5519100" cy="22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6608850" y="1296600"/>
            <a:ext cx="4984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We performed data quality checks on two tables, aggregated the data by Store and Date, removed unnecessary columns, handled missing values, created an </a:t>
            </a:r>
            <a:r>
              <a:rPr b="1" lang="en-US">
                <a:solidFill>
                  <a:srgbClr val="4D4D4D"/>
                </a:solidFill>
              </a:rPr>
              <a:t>IsMarkdown</a:t>
            </a:r>
            <a:r>
              <a:rPr lang="en-US">
                <a:solidFill>
                  <a:schemeClr val="dk1"/>
                </a:solidFill>
              </a:rPr>
              <a:t> variable to simplify markdown fields, ensured no missing values in final key variables, and merged the two datasets for analysis.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/>
          <p:nvPr/>
        </p:nvSpPr>
        <p:spPr>
          <a:xfrm>
            <a:off x="9822206" y="2558610"/>
            <a:ext cx="371244" cy="370641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/>
          <p:nvPr/>
        </p:nvSpPr>
        <p:spPr>
          <a:xfrm>
            <a:off x="2097147" y="2559439"/>
            <a:ext cx="348301" cy="300580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4640673" y="2646272"/>
            <a:ext cx="434579" cy="294360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5"/>
          <p:cNvSpPr/>
          <p:nvPr/>
        </p:nvSpPr>
        <p:spPr>
          <a:xfrm>
            <a:off x="7248634" y="2587657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3190725" y="0"/>
            <a:ext cx="561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</a:rPr>
              <a:t>PRELIMINARY </a:t>
            </a:r>
            <a:r>
              <a:rPr b="1" lang="en-US" sz="1800">
                <a:solidFill>
                  <a:srgbClr val="057EC7"/>
                </a:solidFill>
              </a:rPr>
              <a:t>FINDINGS</a:t>
            </a:r>
            <a:endParaRPr b="1" sz="2000">
              <a:solidFill>
                <a:srgbClr val="057EC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00" y="907250"/>
            <a:ext cx="5616899" cy="255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100" y="4015206"/>
            <a:ext cx="5616899" cy="2666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5"/>
          <p:cNvSpPr txBox="1"/>
          <p:nvPr/>
        </p:nvSpPr>
        <p:spPr>
          <a:xfrm flipH="1" rot="10800000">
            <a:off x="1873550" y="3578830"/>
            <a:ext cx="35814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5"/>
          <p:cNvSpPr txBox="1"/>
          <p:nvPr/>
        </p:nvSpPr>
        <p:spPr>
          <a:xfrm>
            <a:off x="1209600" y="3467100"/>
            <a:ext cx="5203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/>
              <a:t>Weekly Sales Over Time - Store 33 (The Lowest Sales)</a:t>
            </a:r>
            <a:endParaRPr sz="1500" u="sng"/>
          </a:p>
        </p:txBody>
      </p:sp>
      <p:sp>
        <p:nvSpPr>
          <p:cNvPr id="236" name="Google Shape;236;p35"/>
          <p:cNvSpPr txBox="1"/>
          <p:nvPr/>
        </p:nvSpPr>
        <p:spPr>
          <a:xfrm>
            <a:off x="1209600" y="317250"/>
            <a:ext cx="51162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/>
              <a:t>Weekly Sales Over Time - Store 20 (The Highest Sales)</a:t>
            </a:r>
            <a:endParaRPr sz="1500" u="sng"/>
          </a:p>
        </p:txBody>
      </p:sp>
      <p:sp>
        <p:nvSpPr>
          <p:cNvPr id="237" name="Google Shape;237;p35"/>
          <p:cNvSpPr txBox="1"/>
          <p:nvPr/>
        </p:nvSpPr>
        <p:spPr>
          <a:xfrm>
            <a:off x="6935400" y="1237825"/>
            <a:ext cx="4985700" cy="1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Analyzed merged dataset across 45 stores, we focus on extremes: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rgbClr val="4D4D4D"/>
                </a:solidFill>
              </a:rPr>
              <a:t>Store 20</a:t>
            </a:r>
            <a:r>
              <a:rPr lang="en-US">
                <a:solidFill>
                  <a:schemeClr val="dk1"/>
                </a:solidFill>
              </a:rPr>
              <a:t>: Highest avg. weekly sales (~$2.1M),           showing strong </a:t>
            </a:r>
            <a:r>
              <a:rPr b="1" lang="en-US">
                <a:solidFill>
                  <a:srgbClr val="4D4D4D"/>
                </a:solidFill>
              </a:rPr>
              <a:t>holiday-driven sales spikes</a:t>
            </a:r>
            <a:r>
              <a:rPr lang="en-US">
                <a:solidFill>
                  <a:schemeClr val="dk1"/>
                </a:solidFill>
              </a:rPr>
              <a:t>, indicating high responsiveness to seasonal demand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rgbClr val="4D4D4D"/>
                </a:solidFill>
              </a:rPr>
              <a:t>Store 33</a:t>
            </a:r>
            <a:r>
              <a:rPr lang="en-US">
                <a:solidFill>
                  <a:schemeClr val="dk1"/>
                </a:solidFill>
              </a:rPr>
              <a:t>: Lowest avg. weekly sales (~$259K), maintaining </a:t>
            </a:r>
            <a:r>
              <a:rPr b="1" lang="en-US">
                <a:solidFill>
                  <a:srgbClr val="4D4D4D"/>
                </a:solidFill>
              </a:rPr>
              <a:t>stable sales</a:t>
            </a:r>
            <a:r>
              <a:rPr lang="en-US">
                <a:solidFill>
                  <a:schemeClr val="dk1"/>
                </a:solidFill>
              </a:rPr>
              <a:t>, suggesting limited holiday impact or different customer behavior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  <a:highlight>
                <a:schemeClr val="lt1"/>
              </a:highlight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935400" y="3518500"/>
            <a:ext cx="4572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Emphasizes the need to analyze holiday effects and external factors (e.g., IsMarkdown, Temperature, CPI) to better understand variations in sales patterns.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/>
          <p:nvPr/>
        </p:nvSpPr>
        <p:spPr>
          <a:xfrm>
            <a:off x="9858731" y="2680410"/>
            <a:ext cx="371244" cy="370641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2133672" y="2681239"/>
            <a:ext cx="348301" cy="300580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/>
          <p:nvPr/>
        </p:nvSpPr>
        <p:spPr>
          <a:xfrm>
            <a:off x="4677198" y="2768072"/>
            <a:ext cx="434579" cy="294360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6"/>
          <p:cNvSpPr/>
          <p:nvPr/>
        </p:nvSpPr>
        <p:spPr>
          <a:xfrm>
            <a:off x="7285159" y="2709457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 flipH="1" rot="10800000">
            <a:off x="1910075" y="3700630"/>
            <a:ext cx="35814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000" y="2626525"/>
            <a:ext cx="5931474" cy="36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600" y="2626525"/>
            <a:ext cx="5366649" cy="361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690950" y="2001513"/>
            <a:ext cx="5171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Top Store: Monthly Effects on Weekly Sales (AutoReg Model)</a:t>
            </a:r>
            <a:endParaRPr sz="1700" u="sng"/>
          </a:p>
        </p:txBody>
      </p:sp>
      <p:sp>
        <p:nvSpPr>
          <p:cNvPr id="253" name="Google Shape;253;p36"/>
          <p:cNvSpPr txBox="1"/>
          <p:nvPr/>
        </p:nvSpPr>
        <p:spPr>
          <a:xfrm>
            <a:off x="6405875" y="2001000"/>
            <a:ext cx="5366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dk1"/>
                </a:solidFill>
              </a:rPr>
              <a:t>Low Store: Monthly Effects on Weekly Sales (AutoReg Model)</a:t>
            </a:r>
            <a:endParaRPr sz="1700" u="sng"/>
          </a:p>
        </p:txBody>
      </p:sp>
      <p:sp>
        <p:nvSpPr>
          <p:cNvPr id="254" name="Google Shape;254;p36"/>
          <p:cNvSpPr txBox="1"/>
          <p:nvPr/>
        </p:nvSpPr>
        <p:spPr>
          <a:xfrm>
            <a:off x="1746800" y="80625"/>
            <a:ext cx="841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700">
                <a:solidFill>
                  <a:srgbClr val="7F7F7F"/>
                </a:solidFill>
              </a:rPr>
              <a:t>AUTOREGRESSIVE (AR) </a:t>
            </a:r>
            <a:r>
              <a:rPr b="1" lang="en-US" sz="1700">
                <a:solidFill>
                  <a:srgbClr val="057EC7"/>
                </a:solidFill>
              </a:rPr>
              <a:t>MODEL </a:t>
            </a:r>
            <a:r>
              <a:rPr b="1" lang="en-US" sz="1700">
                <a:solidFill>
                  <a:srgbClr val="7F7F7F"/>
                </a:solidFill>
              </a:rPr>
              <a:t>WITH </a:t>
            </a:r>
            <a:r>
              <a:rPr b="1" lang="en-US" sz="1700">
                <a:solidFill>
                  <a:srgbClr val="057EC7"/>
                </a:solidFill>
              </a:rPr>
              <a:t>MONTHLY </a:t>
            </a:r>
            <a:r>
              <a:rPr b="1" lang="en-US" sz="1700">
                <a:solidFill>
                  <a:srgbClr val="7F7F7F"/>
                </a:solidFill>
              </a:rPr>
              <a:t>DUMMIES</a:t>
            </a:r>
            <a:endParaRPr sz="1300"/>
          </a:p>
        </p:txBody>
      </p:sp>
      <p:sp>
        <p:nvSpPr>
          <p:cNvPr id="255" name="Google Shape;255;p36"/>
          <p:cNvSpPr txBox="1"/>
          <p:nvPr/>
        </p:nvSpPr>
        <p:spPr>
          <a:xfrm>
            <a:off x="712650" y="712050"/>
            <a:ext cx="111687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690950" y="538775"/>
            <a:ext cx="10526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>
                <a:solidFill>
                  <a:srgbClr val="4D4D4D"/>
                </a:solidFill>
              </a:rPr>
              <a:t>Goal</a:t>
            </a:r>
            <a:r>
              <a:rPr lang="en-US">
                <a:solidFill>
                  <a:schemeClr val="dk1"/>
                </a:solidFill>
              </a:rPr>
              <a:t>: Identify monthly seasonality in weekly sales for the </a:t>
            </a:r>
            <a:r>
              <a:rPr b="1" lang="en-US">
                <a:solidFill>
                  <a:srgbClr val="4D4D4D"/>
                </a:solidFill>
              </a:rPr>
              <a:t>top-performing and low-performing stores.</a:t>
            </a:r>
            <a:endParaRPr b="1">
              <a:solidFill>
                <a:srgbClr val="4D4D4D"/>
              </a:solidFill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>
                <a:solidFill>
                  <a:srgbClr val="4D4D4D"/>
                </a:solidFill>
              </a:rPr>
              <a:t>Input</a:t>
            </a:r>
            <a:r>
              <a:rPr lang="en-US">
                <a:solidFill>
                  <a:schemeClr val="dk1"/>
                </a:solidFill>
              </a:rPr>
              <a:t>: Using </a:t>
            </a:r>
            <a:r>
              <a:rPr b="1" lang="en-US">
                <a:solidFill>
                  <a:srgbClr val="4D4D4D"/>
                </a:solidFill>
              </a:rPr>
              <a:t>monthly dummy variables (Jan–Dec)</a:t>
            </a:r>
            <a:r>
              <a:rPr lang="en-US">
                <a:solidFill>
                  <a:schemeClr val="dk1"/>
                </a:solidFill>
              </a:rPr>
              <a:t> as exogenous features</a:t>
            </a:r>
            <a:endParaRPr>
              <a:solidFill>
                <a:schemeClr val="dk1"/>
              </a:solidFill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400"/>
              <a:buChar char="•"/>
            </a:pPr>
            <a:r>
              <a:rPr b="1" lang="en-US">
                <a:solidFill>
                  <a:srgbClr val="4D4D4D"/>
                </a:solidFill>
              </a:rPr>
              <a:t>Model Output:</a:t>
            </a:r>
            <a:endParaRPr b="1">
              <a:solidFill>
                <a:srgbClr val="4D4D4D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rgbClr val="4D4D4D"/>
                </a:solidFill>
              </a:rPr>
              <a:t>All months statistically significan</a:t>
            </a:r>
            <a:r>
              <a:rPr lang="en-US">
                <a:solidFill>
                  <a:schemeClr val="dk1"/>
                </a:solidFill>
              </a:rPr>
              <a:t>t ( p &lt; 0.05 ) and </a:t>
            </a:r>
            <a:r>
              <a:rPr b="1" lang="en-US">
                <a:solidFill>
                  <a:srgbClr val="4D4D4D"/>
                </a:solidFill>
              </a:rPr>
              <a:t>coefficients</a:t>
            </a:r>
            <a:r>
              <a:rPr lang="en-US">
                <a:solidFill>
                  <a:schemeClr val="dk1"/>
                </a:solidFill>
              </a:rPr>
              <a:t> indicate the expected weekly sales value per month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n-US">
                <a:solidFill>
                  <a:srgbClr val="4D4D4D"/>
                </a:solidFill>
              </a:rPr>
              <a:t>Top Store</a:t>
            </a:r>
            <a:r>
              <a:rPr lang="en-US">
                <a:solidFill>
                  <a:schemeClr val="dk1"/>
                </a:solidFill>
              </a:rPr>
              <a:t> shows higher magnitude in seasonal effect than the </a:t>
            </a:r>
            <a:r>
              <a:rPr b="1" lang="en-US">
                <a:solidFill>
                  <a:srgbClr val="4D4D4D"/>
                </a:solidFill>
              </a:rPr>
              <a:t>Low Store</a:t>
            </a:r>
            <a:endParaRPr b="1">
              <a:solidFill>
                <a:srgbClr val="4D4D4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10163581" y="3051373"/>
            <a:ext cx="371244" cy="370641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416672" y="2793102"/>
            <a:ext cx="348301" cy="300580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/>
          <p:nvPr/>
        </p:nvSpPr>
        <p:spPr>
          <a:xfrm>
            <a:off x="4960198" y="2879935"/>
            <a:ext cx="434579" cy="294360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7"/>
          <p:cNvSpPr/>
          <p:nvPr/>
        </p:nvSpPr>
        <p:spPr>
          <a:xfrm>
            <a:off x="7590009" y="3080420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7"/>
          <p:cNvSpPr txBox="1"/>
          <p:nvPr/>
        </p:nvSpPr>
        <p:spPr>
          <a:xfrm flipH="1" rot="10800000">
            <a:off x="2193075" y="3812492"/>
            <a:ext cx="35814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7"/>
          <p:cNvSpPr txBox="1"/>
          <p:nvPr/>
        </p:nvSpPr>
        <p:spPr>
          <a:xfrm>
            <a:off x="1778750" y="291600"/>
            <a:ext cx="841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F7F7F"/>
                </a:solidFill>
              </a:rPr>
              <a:t>AUTOREGRESSIVE (AR) </a:t>
            </a:r>
            <a:r>
              <a:rPr b="1" lang="en-US" sz="1700">
                <a:solidFill>
                  <a:srgbClr val="057EC7"/>
                </a:solidFill>
              </a:rPr>
              <a:t>MODEL </a:t>
            </a:r>
            <a:r>
              <a:rPr b="1" lang="en-US" sz="1700">
                <a:solidFill>
                  <a:srgbClr val="7F7F7F"/>
                </a:solidFill>
              </a:rPr>
              <a:t>WITH  </a:t>
            </a:r>
            <a:r>
              <a:rPr b="1" lang="en-US" sz="1700">
                <a:solidFill>
                  <a:srgbClr val="057EC7"/>
                </a:solidFill>
              </a:rPr>
              <a:t>MONTHLY </a:t>
            </a:r>
            <a:r>
              <a:rPr b="1" lang="en-US" sz="1700">
                <a:solidFill>
                  <a:srgbClr val="7F7F7F"/>
                </a:solidFill>
              </a:rPr>
              <a:t>DUMMIES </a:t>
            </a:r>
            <a:endParaRPr b="1" sz="17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EB412"/>
                </a:solidFill>
              </a:rPr>
              <a:t>INTERPRETATION</a:t>
            </a:r>
            <a:endParaRPr sz="1300">
              <a:solidFill>
                <a:srgbClr val="FEB412"/>
              </a:solidFill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1953600" y="1213438"/>
            <a:ext cx="4462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1844725" y="1170088"/>
            <a:ext cx="431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Monthly Sales Impact Breakdown - Top Store</a:t>
            </a:r>
            <a:endParaRPr u="sng"/>
          </a:p>
        </p:txBody>
      </p:sp>
      <p:sp>
        <p:nvSpPr>
          <p:cNvPr id="271" name="Google Shape;271;p37"/>
          <p:cNvSpPr txBox="1"/>
          <p:nvPr/>
        </p:nvSpPr>
        <p:spPr>
          <a:xfrm>
            <a:off x="7625125" y="1627288"/>
            <a:ext cx="3897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📌</a:t>
            </a:r>
            <a:r>
              <a:rPr b="1" lang="en-US" sz="1300">
                <a:solidFill>
                  <a:srgbClr val="595959"/>
                </a:solidFill>
              </a:rPr>
              <a:t> Objective</a:t>
            </a:r>
            <a:r>
              <a:rPr b="1" lang="en-US" sz="1300">
                <a:solidFill>
                  <a:schemeClr val="dk1"/>
                </a:solidFill>
              </a:rPr>
              <a:t>: </a:t>
            </a:r>
            <a:r>
              <a:rPr lang="en-US" sz="1300">
                <a:solidFill>
                  <a:schemeClr val="dk1"/>
                </a:solidFill>
              </a:rPr>
              <a:t>Rank each month by its </a:t>
            </a:r>
            <a:r>
              <a:rPr b="1" lang="en-US" sz="1300">
                <a:solidFill>
                  <a:srgbClr val="4D4D4D"/>
                </a:solidFill>
              </a:rPr>
              <a:t>estimated contribution to weekly sales</a:t>
            </a:r>
            <a:r>
              <a:rPr lang="en-US" sz="1300">
                <a:solidFill>
                  <a:schemeClr val="dk1"/>
                </a:solidFill>
              </a:rPr>
              <a:t> using AutoReg model coefficients.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7625125" y="2603788"/>
            <a:ext cx="40494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📊</a:t>
            </a:r>
            <a:r>
              <a:rPr b="1" lang="en-US" sz="1300">
                <a:solidFill>
                  <a:srgbClr val="4D4D4D"/>
                </a:solidFill>
              </a:rPr>
              <a:t> Insights:</a:t>
            </a:r>
            <a:endParaRPr b="1" sz="1300">
              <a:solidFill>
                <a:srgbClr val="4D4D4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🥇</a:t>
            </a:r>
            <a:r>
              <a:rPr lang="en-US" sz="1300">
                <a:solidFill>
                  <a:srgbClr val="4D4D4D"/>
                </a:solidFill>
              </a:rPr>
              <a:t> </a:t>
            </a:r>
            <a:r>
              <a:rPr b="1" lang="en-US" sz="1300">
                <a:solidFill>
                  <a:srgbClr val="4D4D4D"/>
                </a:solidFill>
              </a:rPr>
              <a:t>December</a:t>
            </a:r>
            <a:r>
              <a:rPr lang="en-US" sz="1300">
                <a:solidFill>
                  <a:srgbClr val="4D4D4D"/>
                </a:solidFill>
              </a:rPr>
              <a:t> </a:t>
            </a:r>
            <a:r>
              <a:rPr lang="en-US" sz="1300">
                <a:solidFill>
                  <a:schemeClr val="dk1"/>
                </a:solidFill>
              </a:rPr>
              <a:t>is the </a:t>
            </a:r>
            <a:r>
              <a:rPr b="1" lang="en-US" sz="1300">
                <a:solidFill>
                  <a:srgbClr val="4D4D4D"/>
                </a:solidFill>
              </a:rPr>
              <a:t>highest-performing month</a:t>
            </a:r>
            <a:r>
              <a:rPr lang="en-US" sz="1300">
                <a:solidFill>
                  <a:schemeClr val="dk1"/>
                </a:solidFill>
              </a:rPr>
              <a:t>, driven by </a:t>
            </a:r>
            <a:r>
              <a:rPr b="1" lang="en-US" sz="1300">
                <a:solidFill>
                  <a:srgbClr val="4D4D4D"/>
                </a:solidFill>
              </a:rPr>
              <a:t>holiday shopping and Christmas</a:t>
            </a:r>
            <a:r>
              <a:rPr lang="en-US" sz="1300">
                <a:solidFill>
                  <a:srgbClr val="4D4D4D"/>
                </a:solidFill>
              </a:rPr>
              <a:t>.</a:t>
            </a:r>
            <a:br>
              <a:rPr lang="en-US" sz="1300">
                <a:solidFill>
                  <a:srgbClr val="4D4D4D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🥈 </a:t>
            </a:r>
            <a:r>
              <a:rPr b="1" lang="en-US" sz="1300">
                <a:solidFill>
                  <a:srgbClr val="4D4D4D"/>
                </a:solidFill>
              </a:rPr>
              <a:t>November</a:t>
            </a:r>
            <a:r>
              <a:rPr lang="en-US" sz="1300">
                <a:solidFill>
                  <a:srgbClr val="4D4D4D"/>
                </a:solidFill>
              </a:rPr>
              <a:t> </a:t>
            </a:r>
            <a:r>
              <a:rPr lang="en-US" sz="1300">
                <a:solidFill>
                  <a:schemeClr val="dk1"/>
                </a:solidFill>
              </a:rPr>
              <a:t>sees a major boost due to </a:t>
            </a:r>
            <a:r>
              <a:rPr b="1" lang="en-US" sz="1300">
                <a:solidFill>
                  <a:srgbClr val="4D4D4D"/>
                </a:solidFill>
              </a:rPr>
              <a:t>Thanksgiving, </a:t>
            </a:r>
            <a:r>
              <a:rPr b="1" lang="en-US" sz="1300">
                <a:solidFill>
                  <a:srgbClr val="4D4D4D"/>
                </a:solidFill>
              </a:rPr>
              <a:t>Black Friday, and Cyber Monday.</a:t>
            </a:r>
            <a:br>
              <a:rPr lang="en-US" sz="1300">
                <a:solidFill>
                  <a:srgbClr val="4D4D4D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🥉 </a:t>
            </a:r>
            <a:r>
              <a:rPr b="1" lang="en-US" sz="1300">
                <a:solidFill>
                  <a:srgbClr val="4D4D4D"/>
                </a:solidFill>
              </a:rPr>
              <a:t>February</a:t>
            </a:r>
            <a:r>
              <a:rPr lang="en-US" sz="1300">
                <a:solidFill>
                  <a:srgbClr val="4D4D4D"/>
                </a:solidFill>
              </a:rPr>
              <a:t> </a:t>
            </a:r>
            <a:r>
              <a:rPr lang="en-US" sz="1300">
                <a:solidFill>
                  <a:schemeClr val="dk1"/>
                </a:solidFill>
              </a:rPr>
              <a:t>likely benefits from </a:t>
            </a:r>
            <a:r>
              <a:rPr b="1" lang="en-US" sz="1300">
                <a:solidFill>
                  <a:srgbClr val="4D4D4D"/>
                </a:solidFill>
              </a:rPr>
              <a:t>Super Bowl</a:t>
            </a:r>
            <a:r>
              <a:rPr b="1" lang="en-US" sz="1300">
                <a:solidFill>
                  <a:schemeClr val="dk1"/>
                </a:solidFill>
              </a:rPr>
              <a:t>,</a:t>
            </a:r>
            <a:r>
              <a:rPr lang="en-US" sz="1300">
                <a:solidFill>
                  <a:schemeClr val="dk1"/>
                </a:solidFill>
              </a:rPr>
              <a:t> </a:t>
            </a:r>
            <a:r>
              <a:rPr b="1" lang="en-US" sz="1300">
                <a:solidFill>
                  <a:srgbClr val="4D4D4D"/>
                </a:solidFill>
              </a:rPr>
              <a:t>post-January rebound and Valentine's Day</a:t>
            </a:r>
            <a:r>
              <a:rPr lang="en-US" sz="1300">
                <a:solidFill>
                  <a:srgbClr val="4D4D4D"/>
                </a:solidFill>
              </a:rPr>
              <a:t>.</a:t>
            </a:r>
            <a:br>
              <a:rPr lang="en-US" sz="1300">
                <a:solidFill>
                  <a:srgbClr val="4D4D4D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📉 </a:t>
            </a:r>
            <a:r>
              <a:rPr b="1" lang="en-US" sz="1300">
                <a:solidFill>
                  <a:srgbClr val="4D4D4D"/>
                </a:solidFill>
              </a:rPr>
              <a:t>January</a:t>
            </a:r>
            <a:r>
              <a:rPr lang="en-US" sz="1300">
                <a:solidFill>
                  <a:schemeClr val="dk1"/>
                </a:solidFill>
              </a:rPr>
              <a:t> is the </a:t>
            </a:r>
            <a:r>
              <a:rPr b="1" lang="en-US" sz="1300">
                <a:solidFill>
                  <a:srgbClr val="4D4D4D"/>
                </a:solidFill>
              </a:rPr>
              <a:t>weakest month</a:t>
            </a:r>
            <a:r>
              <a:rPr lang="en-US" sz="1300">
                <a:solidFill>
                  <a:schemeClr val="dk1"/>
                </a:solidFill>
              </a:rPr>
              <a:t>, reflecting a </a:t>
            </a:r>
            <a:r>
              <a:rPr b="1" lang="en-US" sz="1300">
                <a:solidFill>
                  <a:srgbClr val="4D4D4D"/>
                </a:solidFill>
              </a:rPr>
              <a:t>post-holiday slowdown</a:t>
            </a:r>
            <a:r>
              <a:rPr lang="en-US" sz="1300">
                <a:solidFill>
                  <a:schemeClr val="dk1"/>
                </a:solidFill>
              </a:rPr>
              <a:t>.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📈 </a:t>
            </a:r>
            <a:r>
              <a:rPr b="1" lang="en-US" sz="1300">
                <a:solidFill>
                  <a:schemeClr val="dk1"/>
                </a:solidFill>
              </a:rPr>
              <a:t>S</a:t>
            </a:r>
            <a:r>
              <a:rPr b="1" lang="en-US" sz="1300">
                <a:solidFill>
                  <a:srgbClr val="4D4D4D"/>
                </a:solidFill>
              </a:rPr>
              <a:t>ales patterns align with seasonal holidays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7" title="Screenshot 2025-05-02 at 10.54.44 AM.png"/>
          <p:cNvPicPr preferRelativeResize="0"/>
          <p:nvPr/>
        </p:nvPicPr>
        <p:blipFill rotWithShape="1">
          <a:blip r:embed="rId4">
            <a:alphaModFix/>
          </a:blip>
          <a:srcRect b="0" l="0" r="7484" t="0"/>
          <a:stretch/>
        </p:blipFill>
        <p:spPr>
          <a:xfrm>
            <a:off x="319525" y="1814913"/>
            <a:ext cx="7283752" cy="395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>
            <a:off x="9822644" y="2714373"/>
            <a:ext cx="371244" cy="370641"/>
          </a:xfrm>
          <a:custGeom>
            <a:rect b="b" l="l" r="r" t="t"/>
            <a:pathLst>
              <a:path extrusionOk="0" h="3222968" w="3228210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>
            <a:off x="2097585" y="2715202"/>
            <a:ext cx="348301" cy="300580"/>
          </a:xfrm>
          <a:custGeom>
            <a:rect b="b" l="l" r="r" t="t"/>
            <a:pathLst>
              <a:path extrusionOk="0" h="2796091" w="3240006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4641111" y="2802035"/>
            <a:ext cx="434579" cy="294360"/>
          </a:xfrm>
          <a:custGeom>
            <a:rect b="b" l="l" r="r" t="t"/>
            <a:pathLst>
              <a:path extrusionOk="0" h="2180445" w="3219104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7249072" y="2743420"/>
            <a:ext cx="394340" cy="311771"/>
          </a:xfrm>
          <a:custGeom>
            <a:rect b="b" l="l" r="r" t="t"/>
            <a:pathLst>
              <a:path extrusionOk="0" h="2545072" w="3219104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42075"/>
          <a:stretch/>
        </p:blipFill>
        <p:spPr>
          <a:xfrm>
            <a:off x="9579417" y="6192821"/>
            <a:ext cx="2643037" cy="80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 flipH="1" rot="10800000">
            <a:off x="1873988" y="3734592"/>
            <a:ext cx="35814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1778750" y="291600"/>
            <a:ext cx="841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7F7F7F"/>
                </a:solidFill>
              </a:rPr>
              <a:t>AUTOREGRESSIVE (AR) </a:t>
            </a:r>
            <a:r>
              <a:rPr b="1" lang="en-US" sz="1700">
                <a:solidFill>
                  <a:srgbClr val="057EC7"/>
                </a:solidFill>
              </a:rPr>
              <a:t>MODEL </a:t>
            </a:r>
            <a:r>
              <a:rPr b="1" lang="en-US" sz="1700">
                <a:solidFill>
                  <a:srgbClr val="7F7F7F"/>
                </a:solidFill>
              </a:rPr>
              <a:t>WITH  </a:t>
            </a:r>
            <a:r>
              <a:rPr b="1" lang="en-US" sz="1700">
                <a:solidFill>
                  <a:srgbClr val="057EC7"/>
                </a:solidFill>
              </a:rPr>
              <a:t>MONTHLY </a:t>
            </a:r>
            <a:r>
              <a:rPr b="1" lang="en-US" sz="1700">
                <a:solidFill>
                  <a:srgbClr val="7F7F7F"/>
                </a:solidFill>
              </a:rPr>
              <a:t>DUMMIES</a:t>
            </a:r>
            <a:endParaRPr b="1" sz="1700">
              <a:solidFill>
                <a:srgbClr val="7F7F7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FEB412"/>
                </a:solidFill>
              </a:rPr>
              <a:t>INTERPRETATION</a:t>
            </a:r>
            <a:endParaRPr b="1" sz="1700">
              <a:solidFill>
                <a:srgbClr val="7F7F7F"/>
              </a:solidFill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1634513" y="1135538"/>
            <a:ext cx="4462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1525638" y="1092188"/>
            <a:ext cx="431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Monthly Sales Impact Breakdown - Low Store</a:t>
            </a:r>
            <a:endParaRPr u="sng"/>
          </a:p>
        </p:txBody>
      </p:sp>
      <p:sp>
        <p:nvSpPr>
          <p:cNvPr id="288" name="Google Shape;288;p38"/>
          <p:cNvSpPr txBox="1"/>
          <p:nvPr/>
        </p:nvSpPr>
        <p:spPr>
          <a:xfrm>
            <a:off x="7284188" y="1290288"/>
            <a:ext cx="38970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📌</a:t>
            </a:r>
            <a:r>
              <a:rPr b="1" lang="en-US" sz="1300">
                <a:solidFill>
                  <a:srgbClr val="595959"/>
                </a:solidFill>
              </a:rPr>
              <a:t> Objective</a:t>
            </a:r>
            <a:r>
              <a:rPr b="1" lang="en-US" sz="1300">
                <a:solidFill>
                  <a:schemeClr val="dk1"/>
                </a:solidFill>
              </a:rPr>
              <a:t>: </a:t>
            </a:r>
            <a:r>
              <a:rPr lang="en-US" sz="1300">
                <a:solidFill>
                  <a:schemeClr val="dk1"/>
                </a:solidFill>
              </a:rPr>
              <a:t>Rank each month by its </a:t>
            </a:r>
            <a:r>
              <a:rPr b="1" lang="en-US" sz="1300">
                <a:solidFill>
                  <a:srgbClr val="4D4D4D"/>
                </a:solidFill>
              </a:rPr>
              <a:t>estimated contribution to weekly sales</a:t>
            </a:r>
            <a:r>
              <a:rPr lang="en-US" sz="1300">
                <a:solidFill>
                  <a:schemeClr val="dk1"/>
                </a:solidFill>
              </a:rPr>
              <a:t> using AutoReg model coefficients.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89" name="Google Shape;289;p38"/>
          <p:cNvSpPr txBox="1"/>
          <p:nvPr/>
        </p:nvSpPr>
        <p:spPr>
          <a:xfrm>
            <a:off x="7284188" y="2266788"/>
            <a:ext cx="46782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📊 </a:t>
            </a:r>
            <a:r>
              <a:rPr b="1" lang="en-US" sz="1300">
                <a:solidFill>
                  <a:schemeClr val="dk1"/>
                </a:solidFill>
              </a:rPr>
              <a:t>Insights: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🥇 </a:t>
            </a:r>
            <a:r>
              <a:rPr b="1" lang="en-US" sz="1300">
                <a:solidFill>
                  <a:schemeClr val="dk1"/>
                </a:solidFill>
              </a:rPr>
              <a:t>May</a:t>
            </a:r>
            <a:r>
              <a:rPr lang="en-US" sz="1300">
                <a:solidFill>
                  <a:schemeClr val="dk1"/>
                </a:solidFill>
              </a:rPr>
              <a:t> is the highest-performing month, likely driven by strong spring sales and pre-summer buildup.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🥈 </a:t>
            </a:r>
            <a:r>
              <a:rPr b="1" lang="en-US" sz="1300">
                <a:solidFill>
                  <a:schemeClr val="dk1"/>
                </a:solidFill>
              </a:rPr>
              <a:t>April</a:t>
            </a:r>
            <a:r>
              <a:rPr lang="en-US" sz="1300">
                <a:solidFill>
                  <a:schemeClr val="dk1"/>
                </a:solidFill>
              </a:rPr>
              <a:t> follows closely, boosted by seasonal promotions and tax return spending.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🥉 </a:t>
            </a:r>
            <a:r>
              <a:rPr b="1" lang="en-US" sz="1300">
                <a:solidFill>
                  <a:schemeClr val="dk1"/>
                </a:solidFill>
              </a:rPr>
              <a:t>June</a:t>
            </a:r>
            <a:r>
              <a:rPr lang="en-US" sz="1300">
                <a:solidFill>
                  <a:schemeClr val="dk1"/>
                </a:solidFill>
              </a:rPr>
              <a:t> benefits from early summer activity and events like Father’s Day.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📉 </a:t>
            </a:r>
            <a:r>
              <a:rPr b="1" lang="en-US" sz="1300">
                <a:solidFill>
                  <a:schemeClr val="dk1"/>
                </a:solidFill>
              </a:rPr>
              <a:t>December</a:t>
            </a:r>
            <a:r>
              <a:rPr lang="en-US" sz="1300">
                <a:solidFill>
                  <a:schemeClr val="dk1"/>
                </a:solidFill>
              </a:rPr>
              <a:t> is the lowest-ranked month in this model — potentially due to sales being spread across November and December, or modeling capturing post-holiday returns.</a:t>
            </a:r>
            <a:br>
              <a:rPr lang="en-US" sz="1300">
                <a:solidFill>
                  <a:schemeClr val="dk1"/>
                </a:solidFill>
              </a:rPr>
            </a:br>
            <a:r>
              <a:rPr lang="en-US" sz="1300">
                <a:solidFill>
                  <a:schemeClr val="dk1"/>
                </a:solidFill>
              </a:rPr>
              <a:t>📈 </a:t>
            </a:r>
            <a:r>
              <a:rPr b="1" lang="en-US" sz="1300">
                <a:solidFill>
                  <a:schemeClr val="dk1"/>
                </a:solidFill>
              </a:rPr>
              <a:t>Sales patterns do not strongly follow typical holiday or seasonal cycles</a:t>
            </a:r>
            <a:r>
              <a:rPr lang="en-US" sz="1300">
                <a:solidFill>
                  <a:schemeClr val="dk1"/>
                </a:solidFill>
              </a:rPr>
              <a:t> — months like </a:t>
            </a:r>
            <a:r>
              <a:rPr b="1" lang="en-US" sz="1300">
                <a:solidFill>
                  <a:schemeClr val="dk1"/>
                </a:solidFill>
              </a:rPr>
              <a:t>November</a:t>
            </a:r>
            <a:r>
              <a:rPr lang="en-US" sz="1300">
                <a:solidFill>
                  <a:schemeClr val="dk1"/>
                </a:solidFill>
              </a:rPr>
              <a:t> and </a:t>
            </a:r>
            <a:r>
              <a:rPr b="1" lang="en-US" sz="1300">
                <a:solidFill>
                  <a:schemeClr val="dk1"/>
                </a:solidFill>
              </a:rPr>
              <a:t>December </a:t>
            </a:r>
            <a:r>
              <a:rPr lang="en-US" sz="1300">
                <a:solidFill>
                  <a:schemeClr val="dk1"/>
                </a:solidFill>
              </a:rPr>
              <a:t>underperform despite major holidays, suggesting possible </a:t>
            </a:r>
            <a:r>
              <a:rPr b="1" lang="en-US" sz="1300">
                <a:solidFill>
                  <a:schemeClr val="dk1"/>
                </a:solidFill>
              </a:rPr>
              <a:t>missing data</a:t>
            </a:r>
            <a:r>
              <a:rPr lang="en-US" sz="1300">
                <a:solidFill>
                  <a:schemeClr val="dk1"/>
                </a:solidFill>
              </a:rPr>
              <a:t>, </a:t>
            </a:r>
            <a:r>
              <a:rPr b="1" lang="en-US" sz="1300">
                <a:solidFill>
                  <a:schemeClr val="dk1"/>
                </a:solidFill>
              </a:rPr>
              <a:t>store-specific factors</a:t>
            </a:r>
            <a:r>
              <a:rPr lang="en-US" sz="1300">
                <a:solidFill>
                  <a:schemeClr val="dk1"/>
                </a:solidFill>
              </a:rPr>
              <a:t>, or </a:t>
            </a:r>
            <a:r>
              <a:rPr b="1" lang="en-US" sz="1300">
                <a:solidFill>
                  <a:schemeClr val="dk1"/>
                </a:solidFill>
              </a:rPr>
              <a:t>non-holiday-driven trends</a:t>
            </a:r>
            <a:r>
              <a:rPr lang="en-U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38" title="Screenshot 2025-05-02 at 11.05.49 AM.png"/>
          <p:cNvPicPr preferRelativeResize="0"/>
          <p:nvPr/>
        </p:nvPicPr>
        <p:blipFill rotWithShape="1">
          <a:blip r:embed="rId4">
            <a:alphaModFix/>
          </a:blip>
          <a:srcRect b="0" l="0" r="5222" t="0"/>
          <a:stretch/>
        </p:blipFill>
        <p:spPr>
          <a:xfrm>
            <a:off x="229600" y="1876738"/>
            <a:ext cx="6870176" cy="397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30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