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36A96-72AF-48C2-9916-2F8CF7231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04EC7-47B3-4B29-9D10-6611E6B1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54A0B-ABBD-4D7E-8156-B719B963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1CD4E-67D7-4EC6-93A5-E1D5F4B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F8FB3-6F29-428D-A371-33819A9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DEBCB-3706-4303-B39C-CCAC61D2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B91DC-EAA9-453D-A026-CB59776F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9445A-FA48-445A-A018-E24DE64F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185D9-4BBF-475B-A8EC-82A1765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B7AD22-DC3D-488E-A237-D40CD92E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0082BE-29B8-4D3C-A5C1-0D28AD1CA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BC2D87-F739-4B6A-B358-7D4286B1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7EF4-52B1-4F5E-974C-118878D6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15F98-D341-4DF8-98E2-3B6B073A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1CDAD-85B1-4FCC-B0D0-888E2BF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70969-EDC4-43E9-8195-FCD6B8E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70064-2B00-4C5E-B1C0-66603A4E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ABEB0-475C-4B46-B856-A1780B3D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760A3-B393-4C48-B177-650E53D2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5826D-361F-4204-9030-461A2C07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3C73C-6E77-4D29-A796-6E3CE77C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5397D1-00AB-4AD6-89E8-D1AB0E9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80CFC-7309-4856-AF13-7A840820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EC9B4-D0EA-4FA5-8EF0-5244BCE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B00CA-615A-4845-8725-19D2485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79570-7998-42DF-AE9A-40F2F592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5998C-2821-4C17-9027-927DEF2F4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1E58D-CCDC-40F5-B387-042EBD5F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74472D-CEAA-41AA-9988-4C710691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7BADB-201D-44B7-964A-992A7E69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5333F-E155-4A4F-98E0-3354DEFF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907E-0993-4A05-9560-EF85E4AC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BE9660-BBB3-4E17-9EED-68716836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7D90B2-9009-4049-AB8E-FD7A966B3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5E0D9A-E165-4942-95F1-60D7C6D59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6A5A44-77B4-4EB1-889B-B7F53961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9C2C61-B9E9-473D-BFEB-03769A6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2E71C4-85C7-4BCF-9285-E784164C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7EAF2C-18CA-4AF6-B337-B11C41AE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4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F764C-B160-4D71-8BD2-2C7F42BB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6F740E-D2EC-4DA9-97E5-2F9FFD5E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54FDDF-0926-4364-8F79-42DE09F2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AB0EDE-0F5D-431C-B1AA-5366606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52496E-65D1-4B50-A799-0F503F8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F9A46D-13B2-468E-829A-32B5808F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F29CA1-45BF-44E9-85E8-2495FF1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B4E97-CC7F-4E7B-B911-0BB998C5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F7D78-9616-4DD7-8146-D64916A7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2024-FD25-4ABC-8BB4-EFBC9A43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86659-E736-492C-B61E-C44DD3E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180DB2-ADA0-4784-9170-4EBED03B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ED42-7723-4BA1-BBD2-1983976F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C4EE-5B8B-4C42-B097-29683C61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638ADA-6EFC-4EE5-BD68-5850F98CC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EED4C4-30AE-442E-A388-FACFF3680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4D327F-16BE-47CF-BD1A-AD86AFC4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3369E-E37C-418C-9A32-8D3651D3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CD4D5-21C1-4E12-8492-3CCC3CD1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961EF-DD8C-49AC-8CAC-20E16D60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A0020-DD90-42F4-B073-37789B9C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67C01-D5CB-455F-AF13-F090B0BE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24F6-C4B1-4CE9-8C20-1CDFB982F3C3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83875-7E11-4253-A7B9-DD63D1D9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7800F-7AD2-41FC-A743-8FD71CC4F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7351-1CDD-4F0B-BAA9-424C432F8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C0FFD-F0FA-4D9B-A4AC-E78541DD5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methods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E57B2-67F4-4D12-938F-D75EF7C67A73}"/>
              </a:ext>
            </a:extLst>
          </p:cNvPr>
          <p:cNvSpPr txBox="1"/>
          <p:nvPr/>
        </p:nvSpPr>
        <p:spPr>
          <a:xfrm>
            <a:off x="168443" y="6392779"/>
            <a:ext cx="9015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presentation is based on L.V. </a:t>
            </a:r>
            <a:r>
              <a:rPr lang="en-US" sz="1200" dirty="0" err="1"/>
              <a:t>Graduer</a:t>
            </a:r>
            <a:r>
              <a:rPr lang="en-US" sz="1200" dirty="0"/>
              <a:t> “Stratification” materials: https://stepik.org/media/attachments/lesson/26213/strata.pdf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264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FE14B-879D-4EE2-AB02-7836EA6F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stratas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D29C5-0B6D-4773-8EBD-93CC2CC0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667"/>
            <a:ext cx="10515600" cy="3724944"/>
          </a:xfrm>
        </p:spPr>
        <p:txBody>
          <a:bodyPr>
            <a:normAutofit/>
          </a:bodyPr>
          <a:lstStyle/>
          <a:p>
            <a:r>
              <a:rPr lang="en-US" sz="2400" dirty="0"/>
              <a:t>To reduce variance for estimation of unknown parameters</a:t>
            </a:r>
          </a:p>
          <a:p>
            <a:endParaRPr lang="en-US" sz="2400" dirty="0"/>
          </a:p>
          <a:p>
            <a:r>
              <a:rPr lang="en-US" sz="2400" dirty="0"/>
              <a:t>To add objects from different </a:t>
            </a:r>
            <a:r>
              <a:rPr lang="en-US" sz="2400" dirty="0" err="1"/>
              <a:t>stratas</a:t>
            </a:r>
            <a:r>
              <a:rPr lang="en-US" sz="2400" dirty="0"/>
              <a:t> in a sample (it may not happen with plain random sampling)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988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49A8-4942-4878-AF4C-FED766F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37DCAD-5869-4757-89A7-AFA667EFC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Assume a mixture of 3 normal distributed </a:t>
                </a:r>
                <a:r>
                  <a:rPr lang="en-US" sz="2400" dirty="0" err="1"/>
                  <a:t>stratas</a:t>
                </a:r>
                <a:r>
                  <a:rPr lang="en-US" sz="2400" dirty="0"/>
                  <a:t>:</a:t>
                </a:r>
              </a:p>
              <a:p>
                <a:pPr marL="1828800" lvl="4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1828800" lvl="4" indent="0">
                  <a:buNone/>
                </a:pPr>
                <a:endParaRPr lang="en-US" dirty="0"/>
              </a:p>
              <a:p>
                <a:r>
                  <a:rPr lang="en-US" sz="2400" dirty="0"/>
                  <a:t>Lets generate a sample with volume n=40 with</a:t>
                </a:r>
              </a:p>
              <a:p>
                <a:pPr lvl="1"/>
                <a:r>
                  <a:rPr lang="en-US" sz="2000" dirty="0"/>
                  <a:t>Random sampling (‘simple’ on plots);</a:t>
                </a:r>
              </a:p>
              <a:p>
                <a:pPr lvl="1"/>
                <a:r>
                  <a:rPr lang="en-US" sz="2000" dirty="0"/>
                  <a:t>Proportional sampling (‘prop’);</a:t>
                </a:r>
              </a:p>
              <a:p>
                <a:pPr lvl="1"/>
                <a:r>
                  <a:rPr lang="en-US" sz="2000" dirty="0" err="1"/>
                  <a:t>Neyman’s</a:t>
                </a:r>
                <a:r>
                  <a:rPr lang="en-US" sz="2000" dirty="0"/>
                  <a:t> optimal sampling (‘optimal’);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Each method will be used 4000 times to estimate statistics and for 3 different cases, described further on slides: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37DCAD-5869-4757-89A7-AFA667EFC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4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E4237-EDA6-4139-BD3D-63D7C760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 EV and equal variances: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83C74-7D26-4F18-BDBA-894892BAE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4" y="1690688"/>
            <a:ext cx="7211372" cy="4351338"/>
          </a:xfrm>
        </p:spPr>
      </p:pic>
    </p:spTree>
    <p:extLst>
      <p:ext uri="{BB962C8B-B14F-4D97-AF65-F5344CB8AC3E}">
        <p14:creationId xmlns:p14="http://schemas.microsoft.com/office/powerpoint/2010/main" val="306844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0D2F7C-2CD9-487C-B699-58E3ECEA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66" y="1690688"/>
            <a:ext cx="7193868" cy="4351338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12DE82-945C-48C6-9DFF-6FAC963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Different EV and equal variances: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9175E1-2119-475C-8F36-9E966CFB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93" y="1690688"/>
            <a:ext cx="7319813" cy="435133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308F7D-4E0B-4031-94F5-9F1A8FFB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Different EV and different variances: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55624-3A4F-401A-815A-EF86AEFA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boxplots: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4784F-59F5-4529-859A-EF00AB27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sampling helped to generate samples with </a:t>
            </a:r>
            <a:r>
              <a:rPr lang="en-US" i="1" dirty="0"/>
              <a:t>lower sample mean variance;</a:t>
            </a:r>
          </a:p>
          <a:p>
            <a:endParaRPr lang="en-US" dirty="0"/>
          </a:p>
          <a:p>
            <a:r>
              <a:rPr lang="en-US" dirty="0"/>
              <a:t>Thus the interquartile range is lower both for sample variance and sample mean;</a:t>
            </a:r>
          </a:p>
          <a:p>
            <a:endParaRPr lang="en-US" dirty="0"/>
          </a:p>
          <a:p>
            <a:r>
              <a:rPr lang="en-US" dirty="0"/>
              <a:t>But if the </a:t>
            </a:r>
            <a:r>
              <a:rPr lang="en-US" dirty="0" err="1"/>
              <a:t>stratas</a:t>
            </a:r>
            <a:r>
              <a:rPr lang="en-US" dirty="0"/>
              <a:t>’ EV and Variances are equal, there is no </a:t>
            </a:r>
            <a:r>
              <a:rPr lang="en-US"/>
              <a:t>such an advantage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2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B753D-943E-4D74-BE8A-621C9AF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61F0F-60C7-465F-A7E9-D159DDF4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height.</a:t>
            </a:r>
          </a:p>
          <a:p>
            <a:r>
              <a:rPr lang="en-US" dirty="0"/>
              <a:t>Female 54%, Man 46%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54C986-634B-40F0-A561-EE6BE9A8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0" y="3204942"/>
            <a:ext cx="4694572" cy="252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E7456-6FCE-4DC7-8E05-245AA1D347BE}"/>
              </a:ext>
            </a:extLst>
          </p:cNvPr>
          <p:cNvSpPr txBox="1"/>
          <p:nvPr/>
        </p:nvSpPr>
        <p:spPr>
          <a:xfrm>
            <a:off x="5818146" y="5366084"/>
            <a:ext cx="64970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</a:rPr>
              <a:t>Height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66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1F973-B3FF-406F-8111-D3CB0C5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examples: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FC2BE-8DAA-472D-8BB4-6D267F4B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can be grouped into clusters (or </a:t>
            </a:r>
            <a:r>
              <a:rPr lang="en-US" dirty="0" err="1"/>
              <a:t>stratas</a:t>
            </a:r>
            <a:r>
              <a:rPr lang="en-US" dirty="0"/>
              <a:t>) basing on geographic location;</a:t>
            </a:r>
          </a:p>
          <a:p>
            <a:r>
              <a:rPr lang="en-US" dirty="0"/>
              <a:t>Internet users – by a browser used;</a:t>
            </a:r>
          </a:p>
          <a:p>
            <a:r>
              <a:rPr lang="en-US" dirty="0"/>
              <a:t>Financial transactions – by transaction scale: large, medium, small.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5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F2C9C-0744-4C19-9EA1-A3D82CFA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88"/>
            <a:ext cx="10515600" cy="1325563"/>
          </a:xfrm>
        </p:spPr>
        <p:txBody>
          <a:bodyPr/>
          <a:lstStyle/>
          <a:p>
            <a:r>
              <a:rPr lang="en-US" dirty="0"/>
              <a:t>A mixture of distributions: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803DAE-869B-45DC-9814-6998CA200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8597"/>
                <a:ext cx="10515600" cy="497622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strata’s ratio,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/>
                <a:r>
                  <a:rPr lang="en-US" sz="2000" dirty="0"/>
                  <a:t>Let: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- expected value of k</a:t>
                </a:r>
                <a:r>
                  <a:rPr lang="en-US" sz="1200" dirty="0"/>
                  <a:t>th </a:t>
                </a:r>
                <a:r>
                  <a:rPr lang="en-US" sz="1800" dirty="0"/>
                  <a:t>strata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- variance of k</a:t>
                </a:r>
                <a:r>
                  <a:rPr lang="en-US" sz="1200" dirty="0"/>
                  <a:t>th </a:t>
                </a:r>
                <a:r>
                  <a:rPr lang="en-US" sz="1800" dirty="0"/>
                  <a:t>strata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803DAE-869B-45DC-9814-6998CA200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8597"/>
                <a:ext cx="10515600" cy="4976228"/>
              </a:xfrm>
              <a:blipFill>
                <a:blip r:embed="rId2"/>
                <a:stretch>
                  <a:fillRect l="-522" t="-1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1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339626-BF64-4341-8AB8-D4516109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81" y="2228587"/>
            <a:ext cx="8119437" cy="303031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03E670-9A05-4E83-9F3C-FD41B64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Expected value and variance: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7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69DF2-0AB2-4DA6-BF14-4CF622C4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C5CE3-A3E9-4E30-AEE3-1D766B0B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Within the </a:t>
            </a:r>
            <a:r>
              <a:rPr lang="en-US" sz="2000" i="1" dirty="0"/>
              <a:t>k</a:t>
            </a:r>
            <a:r>
              <a:rPr lang="en-US" sz="1600" i="1" dirty="0"/>
              <a:t>th</a:t>
            </a:r>
            <a:r>
              <a:rPr lang="en-US" sz="1600" dirty="0"/>
              <a:t> </a:t>
            </a:r>
            <a:r>
              <a:rPr lang="en-US" sz="2000" dirty="0"/>
              <a:t>strata let’s take a sample of volume </a:t>
            </a:r>
            <a:r>
              <a:rPr lang="en-US" sz="2000" i="1" dirty="0" err="1"/>
              <a:t>n</a:t>
            </a:r>
            <a:r>
              <a:rPr lang="en-US" sz="1600" i="1" dirty="0" err="1"/>
              <a:t>k</a:t>
            </a:r>
            <a:r>
              <a:rPr lang="en-US" sz="1600" i="1" dirty="0"/>
              <a:t>: 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Then it’s sample mean: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It’s sample variance: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FF9DB-EB9E-4EDD-989E-911B1C01F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/>
          <a:stretch/>
        </p:blipFill>
        <p:spPr>
          <a:xfrm>
            <a:off x="4400480" y="2437645"/>
            <a:ext cx="3033490" cy="5063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A67EEC-8F60-4BAD-92A7-CC6E8A73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74" y="3755493"/>
            <a:ext cx="1796425" cy="815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8EF20B-C533-4A70-B69C-AF9872DC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73" y="5265613"/>
            <a:ext cx="2610637" cy="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0416A-DF91-4A0B-97C4-8E37828C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expectation estimation for a mixture: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9116CA-1FF0-4FE9-BE3E-657A80120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2"/>
          <a:stretch/>
        </p:blipFill>
        <p:spPr>
          <a:xfrm>
            <a:off x="1648326" y="3264569"/>
            <a:ext cx="5529230" cy="24143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422BD7-F7A9-40F2-A436-5C5302F6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1" b="70395"/>
          <a:stretch/>
        </p:blipFill>
        <p:spPr>
          <a:xfrm>
            <a:off x="1648326" y="1899068"/>
            <a:ext cx="4104131" cy="111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28DE4-C723-4829-B1D3-2EF563171822}"/>
              </a:ext>
            </a:extLst>
          </p:cNvPr>
          <p:cNvSpPr txBox="1"/>
          <p:nvPr/>
        </p:nvSpPr>
        <p:spPr>
          <a:xfrm>
            <a:off x="6256421" y="2205789"/>
            <a:ext cx="4104131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mixture sample mean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030FF-CAF4-4456-B06A-A64D0091BE29}"/>
              </a:ext>
            </a:extLst>
          </p:cNvPr>
          <p:cNvSpPr txBox="1"/>
          <p:nvPr/>
        </p:nvSpPr>
        <p:spPr>
          <a:xfrm>
            <a:off x="6256420" y="3521241"/>
            <a:ext cx="4104131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EV of mixture sample mean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BB6BC-5508-4152-9550-E4CFD2210EE3}"/>
              </a:ext>
            </a:extLst>
          </p:cNvPr>
          <p:cNvSpPr txBox="1"/>
          <p:nvPr/>
        </p:nvSpPr>
        <p:spPr>
          <a:xfrm>
            <a:off x="6184232" y="4948989"/>
            <a:ext cx="4104131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Variance of mixture sample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8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421B-D716-49C5-B98A-9A6BAD1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for a mixture: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C68CE8-9F12-419E-8C9D-3B8D1BC8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4"/>
          <a:stretch/>
        </p:blipFill>
        <p:spPr>
          <a:xfrm>
            <a:off x="1367590" y="3922294"/>
            <a:ext cx="6373726" cy="210368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D2FACD-CD7D-4C4B-916D-D8A8C083F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 b="53801"/>
          <a:stretch/>
        </p:blipFill>
        <p:spPr>
          <a:xfrm>
            <a:off x="1580148" y="1802225"/>
            <a:ext cx="5045242" cy="199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93F49-67FE-4CDB-8CA5-C37A9691C5F7}"/>
              </a:ext>
            </a:extLst>
          </p:cNvPr>
          <p:cNvSpPr txBox="1"/>
          <p:nvPr/>
        </p:nvSpPr>
        <p:spPr>
          <a:xfrm>
            <a:off x="8087869" y="3052010"/>
            <a:ext cx="4104131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mixture sample variance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12DD5-1634-42EF-BEBA-E202E2B5EF34}"/>
              </a:ext>
            </a:extLst>
          </p:cNvPr>
          <p:cNvSpPr txBox="1"/>
          <p:nvPr/>
        </p:nvSpPr>
        <p:spPr>
          <a:xfrm>
            <a:off x="8087869" y="4190999"/>
            <a:ext cx="3630890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EV of mixture sample variance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6C285-0D6E-4268-AD6C-173FD3E5809C}"/>
              </a:ext>
            </a:extLst>
          </p:cNvPr>
          <p:cNvSpPr txBox="1"/>
          <p:nvPr/>
        </p:nvSpPr>
        <p:spPr>
          <a:xfrm>
            <a:off x="8087868" y="5333998"/>
            <a:ext cx="399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Variance of mixture sample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4C2FD-D12A-4C74-BBDA-240C605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sample volumes of </a:t>
            </a:r>
            <a:r>
              <a:rPr lang="en-US" dirty="0" err="1"/>
              <a:t>stratas</a:t>
            </a:r>
            <a:r>
              <a:rPr lang="en-US" dirty="0"/>
              <a:t>?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2459D0-066A-4990-B213-6A94D3179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032" y="1690688"/>
                <a:ext cx="10515600" cy="4351338"/>
              </a:xfrm>
            </p:spPr>
            <p:txBody>
              <a:bodyPr/>
              <a:lstStyle/>
              <a:p>
                <a:r>
                  <a:rPr lang="en-US" sz="2000" dirty="0"/>
                  <a:t>Theorem for </a:t>
                </a:r>
                <a:r>
                  <a:rPr lang="en-US" sz="2000" b="1" i="1" dirty="0" err="1"/>
                  <a:t>Neyman</a:t>
                </a:r>
                <a:r>
                  <a:rPr lang="en-US" sz="2000" b="1" i="1" dirty="0"/>
                  <a:t> allocation </a:t>
                </a:r>
                <a:r>
                  <a:rPr lang="en-US" sz="2000" dirty="0"/>
                  <a:t>(so-called </a:t>
                </a:r>
                <a:r>
                  <a:rPr lang="en-US" sz="2000" b="1" i="1" dirty="0"/>
                  <a:t>Optimal sampling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Sample volumes </a:t>
                </a:r>
                <a:r>
                  <a:rPr lang="en-US" sz="2000" i="1" dirty="0"/>
                  <a:t>n</a:t>
                </a:r>
                <a:r>
                  <a:rPr lang="en-US" sz="1600" i="1" dirty="0"/>
                  <a:t>1</a:t>
                </a:r>
                <a:r>
                  <a:rPr lang="en-US" sz="2000" i="1" dirty="0"/>
                  <a:t>,…,</a:t>
                </a:r>
                <a:r>
                  <a:rPr lang="en-US" sz="2000" i="1" dirty="0" err="1"/>
                  <a:t>n</a:t>
                </a:r>
                <a:r>
                  <a:rPr lang="en-US" sz="1600" i="1" dirty="0" err="1"/>
                  <a:t>L</a:t>
                </a:r>
                <a:r>
                  <a:rPr lang="en-US" sz="1600" i="1" dirty="0"/>
                  <a:t> </a:t>
                </a:r>
                <a:r>
                  <a:rPr lang="en-US" sz="2000" dirty="0"/>
                  <a:t>those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minimize variance            .</a:t>
                </a:r>
              </a:p>
              <a:p>
                <a:pPr marL="0" indent="0">
                  <a:buNone/>
                </a:pPr>
                <a:r>
                  <a:rPr lang="en-US" sz="2000" dirty="0"/>
                  <a:t>So, for strata </a:t>
                </a:r>
                <a:r>
                  <a:rPr lang="en-US" sz="2000" i="1" dirty="0"/>
                  <a:t>k</a:t>
                </a:r>
                <a:r>
                  <a:rPr lang="en-US" sz="2000" dirty="0"/>
                  <a:t> with volume </a:t>
                </a:r>
                <a:r>
                  <a:rPr lang="en-US" sz="2000" i="1" dirty="0" err="1"/>
                  <a:t>n</a:t>
                </a:r>
                <a:r>
                  <a:rPr lang="en-US" sz="1600" i="1" dirty="0" err="1"/>
                  <a:t>k</a:t>
                </a:r>
                <a:r>
                  <a:rPr lang="en-US" sz="1600" i="1" dirty="0"/>
                  <a:t> </a:t>
                </a:r>
                <a:r>
                  <a:rPr lang="en-US" sz="2000" dirty="0"/>
                  <a:t>the resulted sample volume will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i="1" dirty="0"/>
                  <a:t>Proportional sampling</a:t>
                </a:r>
                <a:r>
                  <a:rPr lang="en-US" sz="2000" dirty="0"/>
                  <a:t>:</a:t>
                </a: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2459D0-066A-4990-B213-6A94D3179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032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295A02-D61E-4F21-897F-9E72FA48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3" y="2934453"/>
            <a:ext cx="5276854" cy="7191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1F76C3-A734-4E3E-A02D-988753033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97" y="3844883"/>
            <a:ext cx="650587" cy="3340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0E2EBA-EE9D-4393-A25A-6B3C26A8D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19" y="5378157"/>
            <a:ext cx="4704426" cy="4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438</Words>
  <Application>Microsoft Office PowerPoint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Sampling methods</vt:lpstr>
      <vt:lpstr>Stratification:</vt:lpstr>
      <vt:lpstr>Stratification examples:</vt:lpstr>
      <vt:lpstr>A mixture of distributions:</vt:lpstr>
      <vt:lpstr>Expected value and variance:</vt:lpstr>
      <vt:lpstr>Stratified samples:</vt:lpstr>
      <vt:lpstr>Mean expectation estimation for a mixture:</vt:lpstr>
      <vt:lpstr>Variance estimation for a mixture:</vt:lpstr>
      <vt:lpstr>How to choose sample volumes of stratas? </vt:lpstr>
      <vt:lpstr>Why use stratas?</vt:lpstr>
      <vt:lpstr>Example:</vt:lpstr>
      <vt:lpstr>1. Equal EV and equal variances:</vt:lpstr>
      <vt:lpstr>2. Different EV and equal variances:</vt:lpstr>
      <vt:lpstr>3. Different EV and different variances:</vt:lpstr>
      <vt:lpstr>Summary of boxplots: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methods</dc:title>
  <dc:creator>Gagampy Isgamor</dc:creator>
  <cp:lastModifiedBy>Gagampy Isgamor</cp:lastModifiedBy>
  <cp:revision>8</cp:revision>
  <dcterms:created xsi:type="dcterms:W3CDTF">2020-06-25T09:59:54Z</dcterms:created>
  <dcterms:modified xsi:type="dcterms:W3CDTF">2020-06-25T11:11:49Z</dcterms:modified>
</cp:coreProperties>
</file>