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24"/>
  </p:notesMasterIdLst>
  <p:handoutMasterIdLst>
    <p:handoutMasterId r:id="rId25"/>
  </p:handoutMasterIdLst>
  <p:sldIdLst>
    <p:sldId id="256" r:id="rId7"/>
    <p:sldId id="259" r:id="rId8"/>
    <p:sldId id="257" r:id="rId9"/>
    <p:sldId id="260" r:id="rId10"/>
    <p:sldId id="261" r:id="rId11"/>
    <p:sldId id="278" r:id="rId12"/>
    <p:sldId id="289" r:id="rId13"/>
    <p:sldId id="290" r:id="rId14"/>
    <p:sldId id="283" r:id="rId15"/>
    <p:sldId id="279" r:id="rId16"/>
    <p:sldId id="281" r:id="rId17"/>
    <p:sldId id="282" r:id="rId18"/>
    <p:sldId id="284" r:id="rId19"/>
    <p:sldId id="285" r:id="rId20"/>
    <p:sldId id="286" r:id="rId21"/>
    <p:sldId id="287" r:id="rId22"/>
    <p:sldId id="272"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44" d="100"/>
          <a:sy n="144" d="100"/>
        </p:scale>
        <p:origin x="752" y="1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eniia Staroverova" userId="cc141bca-0361-4b2d-ba94-a66d3abb7606" providerId="ADAL" clId="{5554F3BC-0173-4D7D-8B83-911AE93295DE}"/>
    <pc:docChg chg="modSld">
      <pc:chgData name="Kseniia Staroverova" userId="cc141bca-0361-4b2d-ba94-a66d3abb7606" providerId="ADAL" clId="{5554F3BC-0173-4D7D-8B83-911AE93295DE}" dt="2020-10-11T15:29:07.559" v="5" actId="13926"/>
      <pc:docMkLst>
        <pc:docMk/>
      </pc:docMkLst>
      <pc:sldChg chg="modSp mod">
        <pc:chgData name="Kseniia Staroverova" userId="cc141bca-0361-4b2d-ba94-a66d3abb7606" providerId="ADAL" clId="{5554F3BC-0173-4D7D-8B83-911AE93295DE}" dt="2020-10-11T15:19:01.920" v="3" actId="13926"/>
        <pc:sldMkLst>
          <pc:docMk/>
          <pc:sldMk cId="2383520111" sldId="260"/>
        </pc:sldMkLst>
        <pc:spChg chg="mod">
          <ac:chgData name="Kseniia Staroverova" userId="cc141bca-0361-4b2d-ba94-a66d3abb7606" providerId="ADAL" clId="{5554F3BC-0173-4D7D-8B83-911AE93295DE}" dt="2020-10-11T15:19:01.920" v="3" actId="13926"/>
          <ac:spMkLst>
            <pc:docMk/>
            <pc:sldMk cId="2383520111" sldId="260"/>
            <ac:spMk id="4" creationId="{00000000-0000-0000-0000-000000000000}"/>
          </ac:spMkLst>
        </pc:spChg>
      </pc:sldChg>
      <pc:sldChg chg="modSp mod">
        <pc:chgData name="Kseniia Staroverova" userId="cc141bca-0361-4b2d-ba94-a66d3abb7606" providerId="ADAL" clId="{5554F3BC-0173-4D7D-8B83-911AE93295DE}" dt="2020-10-11T15:29:07.559" v="5" actId="13926"/>
        <pc:sldMkLst>
          <pc:docMk/>
          <pc:sldMk cId="599192110" sldId="282"/>
        </pc:sldMkLst>
        <pc:spChg chg="mod">
          <ac:chgData name="Kseniia Staroverova" userId="cc141bca-0361-4b2d-ba94-a66d3abb7606" providerId="ADAL" clId="{5554F3BC-0173-4D7D-8B83-911AE93295DE}" dt="2020-10-11T15:29:07.559" v="5" actId="13926"/>
          <ac:spMkLst>
            <pc:docMk/>
            <pc:sldMk cId="599192110" sldId="282"/>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20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14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20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14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285750" marR="0" indent="-2857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tx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0"/>
            <a:endParaRPr lang="en-US" dirty="0"/>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tx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2000" b="1" i="0" cap="all" spc="200" baseline="0">
                <a:solidFill>
                  <a:schemeClr val="tx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tx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2000" b="1" i="0" cap="all" spc="200" baseline="0">
                <a:solidFill>
                  <a:schemeClr val="tx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096179"/>
            <a:ext cx="2283087" cy="3250968"/>
          </a:xfrm>
          <a:ln>
            <a:solidFill>
              <a:schemeClr val="bg1"/>
            </a:solidFill>
          </a:ln>
        </p:spPr>
        <p:txBody>
          <a:bodyPr vert="horz" lIns="182880" tIns="274320" rIns="182880" bIns="274320" rtlCol="0">
            <a:noAutofit/>
          </a:bodyPr>
          <a:lstStyle>
            <a:lvl1pPr>
              <a:defRPr lang="en-US" sz="16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r>
              <a:rPr lang="ru-RU" dirty="0"/>
              <a:t> </a:t>
            </a:r>
            <a:r>
              <a:rPr lang="en-US" dirty="0" err="1"/>
              <a:t>Etiam</a:t>
            </a:r>
            <a:r>
              <a:rPr lang="en-US" dirty="0"/>
              <a:t> lacinia, diam </a:t>
            </a:r>
            <a:r>
              <a:rPr lang="en-US" dirty="0" err="1"/>
              <a:t>eget</a:t>
            </a:r>
            <a:r>
              <a:rPr lang="en-US" dirty="0"/>
              <a:t> </a:t>
            </a:r>
            <a:r>
              <a:rPr lang="en-US" dirty="0" err="1"/>
              <a:t>lobortis</a:t>
            </a:r>
            <a:r>
              <a:rPr lang="en-US" dirty="0"/>
              <a:t> </a:t>
            </a:r>
            <a:r>
              <a:rPr lang="en-US" dirty="0" err="1"/>
              <a:t>aliquet</a:t>
            </a:r>
            <a:r>
              <a:rPr lang="en-US" dirty="0"/>
              <a:t>, </a:t>
            </a:r>
            <a:r>
              <a:rPr lang="en-US" dirty="0" err="1"/>
              <a:t>lacus</a:t>
            </a:r>
            <a:r>
              <a:rPr lang="en-US" dirty="0"/>
              <a:t> lorem </a:t>
            </a:r>
            <a:r>
              <a:rPr lang="en-US" dirty="0" err="1"/>
              <a:t>placerat</a:t>
            </a:r>
            <a:r>
              <a:rPr lang="en-US" dirty="0"/>
              <a:t> libero, </a:t>
            </a:r>
            <a:r>
              <a:rPr lang="en-US" dirty="0" err="1"/>
              <a:t>nec</a:t>
            </a:r>
            <a:r>
              <a:rPr lang="en-US" dirty="0"/>
              <a:t> </a:t>
            </a:r>
            <a:r>
              <a:rPr lang="en-US" dirty="0" err="1"/>
              <a:t>vulputate</a:t>
            </a:r>
            <a:r>
              <a:rPr lang="en-US" dirty="0"/>
              <a:t> </a:t>
            </a:r>
            <a:endParaRPr lang="ru-RU" dirty="0"/>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657267"/>
            <a:ext cx="2304288" cy="438912"/>
          </a:xfrm>
          <a:solidFill>
            <a:schemeClr val="bg1"/>
          </a:solidFill>
          <a:ln>
            <a:solidFill>
              <a:schemeClr val="bg1"/>
            </a:solidFill>
          </a:ln>
        </p:spPr>
        <p:txBody>
          <a:bodyPr wrap="none" lIns="91440" tIns="0" rIns="91440" bIns="0" anchor="ctr">
            <a:noAutofit/>
          </a:bodyPr>
          <a:lstStyle>
            <a:lvl1pPr marL="0" indent="0" algn="ctr">
              <a:buNone/>
              <a:defRPr sz="14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657267"/>
            <a:ext cx="2304288" cy="438912"/>
          </a:xfrm>
          <a:solidFill>
            <a:schemeClr val="bg1"/>
          </a:solidFill>
          <a:ln>
            <a:solidFill>
              <a:schemeClr val="bg1"/>
            </a:solidFill>
          </a:ln>
        </p:spPr>
        <p:txBody>
          <a:bodyPr wrap="none" lIns="91440" tIns="0" rIns="91440" bIns="0" anchor="ctr">
            <a:noAutofit/>
          </a:bodyPr>
          <a:lstStyle>
            <a:lvl1pPr marL="0" indent="0" algn="ctr">
              <a:buNone/>
              <a:defRPr sz="14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657267"/>
            <a:ext cx="2304288" cy="438912"/>
          </a:xfrm>
          <a:solidFill>
            <a:schemeClr val="bg1"/>
          </a:solidFill>
          <a:ln>
            <a:solidFill>
              <a:schemeClr val="bg1"/>
            </a:solidFill>
          </a:ln>
        </p:spPr>
        <p:txBody>
          <a:bodyPr wrap="none" lIns="91440" tIns="0" rIns="91440" bIns="0" anchor="ctr">
            <a:noAutofit/>
          </a:bodyPr>
          <a:lstStyle>
            <a:lvl1pPr marL="0" indent="0" algn="ctr">
              <a:buNone/>
              <a:defRPr sz="14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096178"/>
            <a:ext cx="2304288" cy="3250969"/>
          </a:xfrm>
          <a:ln>
            <a:solidFill>
              <a:schemeClr val="bg1"/>
            </a:solidFill>
          </a:ln>
        </p:spPr>
        <p:txBody>
          <a:bodyPr vert="horz" lIns="182880" tIns="274320" rIns="182880" bIns="274320" rtlCol="0">
            <a:noAutofit/>
          </a:bodyPr>
          <a:lstStyle>
            <a:lvl1pPr>
              <a:defRPr lang="en-US" sz="16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10262" y="1096179"/>
            <a:ext cx="2325489" cy="3250970"/>
          </a:xfrm>
          <a:ln>
            <a:solidFill>
              <a:schemeClr val="bg1"/>
            </a:solidFill>
          </a:ln>
        </p:spPr>
        <p:txBody>
          <a:bodyPr vert="horz" lIns="182880" tIns="274320" rIns="182880" bIns="274320" rtlCol="0">
            <a:noAutofit/>
          </a:bodyPr>
          <a:lstStyle>
            <a:lvl1pPr>
              <a:defRPr lang="en-US" sz="16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800">
                <a:solidFill>
                  <a:schemeClr val="tx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20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14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Vestibulum pulvinar nisi at </a:t>
            </a:r>
            <a:r>
              <a:rPr lang="en-US" dirty="0" err="1"/>
              <a:t>sollicitudin</a:t>
            </a:r>
            <a:r>
              <a:rPr lang="en-US" dirty="0"/>
              <a:t> </a:t>
            </a:r>
            <a:r>
              <a:rPr lang="en-US" dirty="0" err="1"/>
              <a:t>placerat</a:t>
            </a:r>
            <a:r>
              <a:rPr lang="en-US" dirty="0"/>
              <a:t>.</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6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tx1"/>
            </a:solidFill>
          </a:ln>
        </p:spPr>
        <p:txBody>
          <a:bodyPr/>
          <a:lstStyle>
            <a:lvl1pPr algn="ctr">
              <a:lnSpc>
                <a:spcPct val="100000"/>
              </a:lnSpc>
              <a:spcBef>
                <a:spcPts val="380"/>
              </a:spcBef>
              <a:spcAft>
                <a:spcPts val="300"/>
              </a:spcAft>
              <a:defRPr sz="2800" b="1" spc="200" baseline="0">
                <a:latin typeface="+mn-lt"/>
              </a:defRPr>
            </a:lvl1pPr>
          </a:lstStyle>
          <a:p>
            <a:r>
              <a:rPr lang="en-US" dirty="0"/>
              <a:t>Please add BREAKER SLIDE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tx1"/>
            </a:solidFill>
          </a:ln>
        </p:spPr>
        <p:txBody>
          <a:bodyPr/>
          <a:lstStyle>
            <a:lvl1pPr algn="ctr">
              <a:lnSpc>
                <a:spcPct val="100000"/>
              </a:lnSpc>
              <a:spcBef>
                <a:spcPts val="380"/>
              </a:spcBef>
              <a:spcAft>
                <a:spcPts val="300"/>
              </a:spcAft>
              <a:defRPr sz="2800" b="1" spc="200" baseline="0"/>
            </a:lvl1pPr>
          </a:lstStyle>
          <a:p>
            <a:r>
              <a:rPr lang="en-US" dirty="0"/>
              <a:t>Please add BREAKER SLIDE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tx1"/>
            </a:solidFill>
          </a:ln>
        </p:spPr>
        <p:txBody>
          <a:bodyPr/>
          <a:lstStyle>
            <a:lvl1pPr algn="ctr">
              <a:lnSpc>
                <a:spcPct val="100000"/>
              </a:lnSpc>
              <a:spcBef>
                <a:spcPts val="380"/>
              </a:spcBef>
              <a:spcAft>
                <a:spcPts val="300"/>
              </a:spcAft>
              <a:defRPr sz="2800" b="1" spc="200" baseline="0">
                <a:solidFill>
                  <a:schemeClr val="tx1"/>
                </a:solidFill>
              </a:defRPr>
            </a:lvl1pPr>
          </a:lstStyle>
          <a:p>
            <a:r>
              <a:rPr lang="en-US" dirty="0"/>
              <a:t>Please add BREAKER SLIDE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tx1"/>
            </a:solidFill>
          </a:ln>
        </p:spPr>
        <p:txBody>
          <a:bodyPr/>
          <a:lstStyle>
            <a:lvl1pPr algn="ctr">
              <a:lnSpc>
                <a:spcPct val="100000"/>
              </a:lnSpc>
              <a:spcBef>
                <a:spcPts val="380"/>
              </a:spcBef>
              <a:spcAft>
                <a:spcPts val="300"/>
              </a:spcAft>
              <a:defRPr sz="2800" b="1" spc="200" baseline="0"/>
            </a:lvl1pPr>
          </a:lstStyle>
          <a:p>
            <a:r>
              <a:rPr lang="en-US" dirty="0"/>
              <a:t>Please add BREAKER SLIDE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6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endParaRPr lang="en-US" dirty="0"/>
          </a:p>
          <a:p>
            <a:pPr lvl="0"/>
            <a:endParaRPr lang="en-US" dirty="0"/>
          </a:p>
          <a:p>
            <a:pPr lvl="0"/>
            <a:endParaRPr lang="en-US" dirty="0"/>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20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20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20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20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a:p>
            <a:pPr lvl="3"/>
            <a:endParaRPr lang="en-US" dirty="0"/>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4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6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a:ln>
            <a:solidFill>
              <a:schemeClr val="tx1"/>
            </a:solidFill>
          </a:ln>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8" r:id="rId3"/>
    <p:sldLayoutId id="2147483667" r:id="rId4"/>
  </p:sldLayoutIdLst>
  <p:hf hdr="0" ftr="0" dt="0"/>
  <p:txStyles>
    <p:titleStyle>
      <a:lvl1pPr algn="l" defTabSz="914400" rtl="0" eaLnBrk="1" latinLnBrk="0" hangingPunct="1">
        <a:lnSpc>
          <a:spcPct val="90000"/>
        </a:lnSpc>
        <a:spcBef>
          <a:spcPct val="0"/>
        </a:spcBef>
        <a:buNone/>
        <a:defRPr sz="4000" kern="1200" cap="all" baseline="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466" y="1412416"/>
            <a:ext cx="4315968" cy="681337"/>
          </a:xfrm>
        </p:spPr>
        <p:txBody>
          <a:bodyPr/>
          <a:lstStyle/>
          <a:p>
            <a:r>
              <a:rPr lang="en-US" dirty="0"/>
              <a:t>Classification 3</a:t>
            </a:r>
          </a:p>
        </p:txBody>
      </p:sp>
      <p:sp>
        <p:nvSpPr>
          <p:cNvPr id="5" name="Text Placeholder 4"/>
          <p:cNvSpPr>
            <a:spLocks noGrp="1"/>
          </p:cNvSpPr>
          <p:nvPr>
            <p:ph type="body" sz="quarter" idx="11"/>
          </p:nvPr>
        </p:nvSpPr>
        <p:spPr>
          <a:xfrm>
            <a:off x="531466" y="2025650"/>
            <a:ext cx="4315968" cy="1338029"/>
          </a:xfrm>
        </p:spPr>
        <p:txBody>
          <a:bodyPr/>
          <a:lstStyle/>
          <a:p>
            <a:r>
              <a:rPr lang="en-US" dirty="0"/>
              <a:t>Decision Trees</a:t>
            </a:r>
          </a:p>
          <a:p>
            <a:r>
              <a:rPr lang="en-US" dirty="0"/>
              <a:t>Random Forest</a:t>
            </a:r>
          </a:p>
          <a:p>
            <a:r>
              <a:rPr lang="en-US" dirty="0"/>
              <a:t>Gradient Boosting</a:t>
            </a: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Advantages and disadvantages of trees</a:t>
            </a:r>
          </a:p>
        </p:txBody>
      </p:sp>
      <p:sp>
        <p:nvSpPr>
          <p:cNvPr id="4" name="Content Placeholder 3"/>
          <p:cNvSpPr>
            <a:spLocks noGrp="1"/>
          </p:cNvSpPr>
          <p:nvPr>
            <p:ph sz="quarter" idx="10"/>
          </p:nvPr>
        </p:nvSpPr>
        <p:spPr>
          <a:xfrm>
            <a:off x="357189" y="1044575"/>
            <a:ext cx="3986211" cy="3054350"/>
          </a:xfrm>
        </p:spPr>
        <p:txBody>
          <a:bodyPr/>
          <a:lstStyle/>
          <a:p>
            <a:pPr marL="0" indent="0">
              <a:buNone/>
            </a:pPr>
            <a:r>
              <a:rPr lang="en-US" dirty="0"/>
              <a:t>Pros</a:t>
            </a:r>
            <a:r>
              <a:rPr lang="ru-RU" dirty="0"/>
              <a:t>:</a:t>
            </a:r>
          </a:p>
          <a:p>
            <a:r>
              <a:rPr lang="en-US" dirty="0"/>
              <a:t>Human friendly splits</a:t>
            </a:r>
            <a:endParaRPr lang="ru-RU" dirty="0"/>
          </a:p>
          <a:p>
            <a:r>
              <a:rPr lang="en-US" dirty="0"/>
              <a:t>Fast training</a:t>
            </a:r>
            <a:endParaRPr lang="ru-RU" dirty="0"/>
          </a:p>
          <a:p>
            <a:r>
              <a:rPr lang="en-US" dirty="0"/>
              <a:t>Easy to visualize</a:t>
            </a:r>
            <a:endParaRPr lang="ru-RU" dirty="0"/>
          </a:p>
          <a:p>
            <a:pPr marL="0" indent="0">
              <a:buNone/>
            </a:pPr>
            <a:r>
              <a:rPr lang="en-US" dirty="0"/>
              <a:t>Cons</a:t>
            </a:r>
            <a:r>
              <a:rPr lang="ru-RU" dirty="0"/>
              <a:t>:</a:t>
            </a:r>
          </a:p>
          <a:p>
            <a:r>
              <a:rPr lang="en-US" dirty="0"/>
              <a:t>Easy to overfit</a:t>
            </a:r>
            <a:endParaRPr lang="ru-RU" dirty="0"/>
          </a:p>
          <a:p>
            <a:r>
              <a:rPr lang="en-US" dirty="0"/>
              <a:t>Lot of train params</a:t>
            </a:r>
            <a:endParaRPr lang="ru-RU" dirty="0"/>
          </a:p>
          <a:p>
            <a:r>
              <a:rPr lang="en-US" dirty="0"/>
              <a:t>Difficult balance </a:t>
            </a:r>
            <a:endParaRPr lang="ru-RU" dirty="0"/>
          </a:p>
          <a:p>
            <a:r>
              <a:rPr lang="en-US" dirty="0"/>
              <a:t>Unstable behavior to changes in incoming data</a:t>
            </a:r>
            <a:endParaRPr lang="ru-RU"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10</a:t>
            </a:fld>
            <a:endParaRPr lang="en-US" dirty="0"/>
          </a:p>
        </p:txBody>
      </p:sp>
      <p:pic>
        <p:nvPicPr>
          <p:cNvPr id="2" name="Picture 7">
            <a:extLst>
              <a:ext uri="{FF2B5EF4-FFF2-40B4-BE49-F238E27FC236}">
                <a16:creationId xmlns:a16="http://schemas.microsoft.com/office/drawing/2014/main" id="{AEAC69DE-D495-48F8-99C9-5B076C1B35C2}"/>
              </a:ext>
            </a:extLst>
          </p:cNvPr>
          <p:cNvPicPr>
            <a:picLocks noChangeAspect="1"/>
          </p:cNvPicPr>
          <p:nvPr/>
        </p:nvPicPr>
        <p:blipFill>
          <a:blip r:embed="rId2"/>
          <a:stretch>
            <a:fillRect/>
          </a:stretch>
        </p:blipFill>
        <p:spPr>
          <a:xfrm>
            <a:off x="4343400" y="1259185"/>
            <a:ext cx="4030710" cy="2625129"/>
          </a:xfrm>
          <a:prstGeom prst="rect">
            <a:avLst/>
          </a:prstGeom>
        </p:spPr>
      </p:pic>
    </p:spTree>
    <p:extLst>
      <p:ext uri="{BB962C8B-B14F-4D97-AF65-F5344CB8AC3E}">
        <p14:creationId xmlns:p14="http://schemas.microsoft.com/office/powerpoint/2010/main" val="168540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Ensembles of models</a:t>
            </a:r>
          </a:p>
        </p:txBody>
      </p:sp>
      <p:sp>
        <p:nvSpPr>
          <p:cNvPr id="4" name="Content Placeholder 3"/>
          <p:cNvSpPr>
            <a:spLocks noGrp="1"/>
          </p:cNvSpPr>
          <p:nvPr>
            <p:ph sz="quarter" idx="10"/>
          </p:nvPr>
        </p:nvSpPr>
        <p:spPr/>
        <p:txBody>
          <a:bodyPr/>
          <a:lstStyle/>
          <a:p>
            <a:r>
              <a:rPr lang="en-US" dirty="0"/>
              <a:t>Choose the one method</a:t>
            </a:r>
            <a:endParaRPr lang="ru-RU" dirty="0"/>
          </a:p>
          <a:p>
            <a:r>
              <a:rPr lang="en-US" dirty="0"/>
              <a:t>N models are trained on bootstrapped subsamples of dataset</a:t>
            </a:r>
            <a:endParaRPr lang="ru-RU" dirty="0"/>
          </a:p>
          <a:p>
            <a:r>
              <a:rPr lang="en-US" dirty="0"/>
              <a:t>The final prediction is averaged across all models.</a:t>
            </a:r>
          </a:p>
          <a:p>
            <a:r>
              <a:rPr lang="en-US" dirty="0"/>
              <a:t>Bias isn’t change</a:t>
            </a:r>
            <a:endParaRPr lang="ru-RU" dirty="0"/>
          </a:p>
          <a:p>
            <a:r>
              <a:rPr lang="en-US" dirty="0"/>
              <a:t>The variance will decrease the more the less correlated the base models.</a:t>
            </a:r>
          </a:p>
        </p:txBody>
      </p:sp>
      <p:sp>
        <p:nvSpPr>
          <p:cNvPr id="11" name="Text Placeholder 10"/>
          <p:cNvSpPr>
            <a:spLocks noGrp="1"/>
          </p:cNvSpPr>
          <p:nvPr>
            <p:ph type="body" sz="quarter" idx="11"/>
          </p:nvPr>
        </p:nvSpPr>
        <p:spPr/>
        <p:txBody>
          <a:bodyPr/>
          <a:lstStyle/>
          <a:p>
            <a:r>
              <a:rPr lang="en-US" dirty="0" err="1"/>
              <a:t>BaGGING</a:t>
            </a:r>
            <a:r>
              <a:rPr lang="en-US" dirty="0"/>
              <a:t> (Random Forest)</a:t>
            </a:r>
          </a:p>
        </p:txBody>
      </p:sp>
      <p:sp>
        <p:nvSpPr>
          <p:cNvPr id="12" name="Content Placeholder 11"/>
          <p:cNvSpPr>
            <a:spLocks noGrp="1"/>
          </p:cNvSpPr>
          <p:nvPr>
            <p:ph sz="quarter" idx="12"/>
          </p:nvPr>
        </p:nvSpPr>
        <p:spPr/>
        <p:txBody>
          <a:bodyPr/>
          <a:lstStyle/>
          <a:p>
            <a:r>
              <a:rPr lang="en-US" dirty="0"/>
              <a:t>Choose the base train method</a:t>
            </a:r>
            <a:endParaRPr lang="ru-RU" dirty="0"/>
          </a:p>
          <a:p>
            <a:r>
              <a:rPr lang="en-US" dirty="0"/>
              <a:t>N models are trained in such way that each next one corrects the errors of the previous one.</a:t>
            </a:r>
            <a:endParaRPr lang="ru-RU" dirty="0"/>
          </a:p>
          <a:p>
            <a:r>
              <a:rPr lang="en-US" dirty="0"/>
              <a:t>Base models should be simple enough</a:t>
            </a:r>
            <a:endParaRPr lang="ru-RU" dirty="0"/>
          </a:p>
          <a:p>
            <a:r>
              <a:rPr lang="en-US" dirty="0"/>
              <a:t>Final answer is the sum of the answers for all models</a:t>
            </a:r>
            <a:endParaRPr lang="ru-RU" dirty="0"/>
          </a:p>
          <a:p>
            <a:r>
              <a:rPr lang="en-US" dirty="0"/>
              <a:t>Bias will decrease</a:t>
            </a:r>
            <a:endParaRPr lang="ru-RU" dirty="0"/>
          </a:p>
          <a:p>
            <a:r>
              <a:rPr lang="en-US" dirty="0"/>
              <a:t>Variance will also decrease</a:t>
            </a:r>
          </a:p>
        </p:txBody>
      </p:sp>
      <p:sp>
        <p:nvSpPr>
          <p:cNvPr id="13" name="Text Placeholder 12"/>
          <p:cNvSpPr>
            <a:spLocks noGrp="1"/>
          </p:cNvSpPr>
          <p:nvPr>
            <p:ph type="body" sz="quarter" idx="13"/>
          </p:nvPr>
        </p:nvSpPr>
        <p:spPr/>
        <p:txBody>
          <a:bodyPr/>
          <a:lstStyle/>
          <a:p>
            <a:r>
              <a:rPr lang="en-US" dirty="0"/>
              <a:t>Boosting (Boosting trees)</a:t>
            </a:r>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11</a:t>
            </a:fld>
            <a:endParaRPr lang="en-US" dirty="0"/>
          </a:p>
        </p:txBody>
      </p:sp>
    </p:spTree>
    <p:extLst>
      <p:ext uri="{BB962C8B-B14F-4D97-AF65-F5344CB8AC3E}">
        <p14:creationId xmlns:p14="http://schemas.microsoft.com/office/powerpoint/2010/main" val="57437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Random Forest</a:t>
            </a:r>
          </a:p>
        </p:txBody>
      </p:sp>
      <mc:AlternateContent xmlns:mc="http://schemas.openxmlformats.org/markup-compatibility/2006">
        <mc:Choice xmlns:a14="http://schemas.microsoft.com/office/drawing/2010/main" Requires="a14">
          <p:sp>
            <p:nvSpPr>
              <p:cNvPr id="4" name="Content Placeholder 3"/>
              <p:cNvSpPr>
                <a:spLocks noGrp="1"/>
              </p:cNvSpPr>
              <p:nvPr>
                <p:ph sz="quarter" idx="10"/>
              </p:nvPr>
            </p:nvSpPr>
            <p:spPr>
              <a:xfrm>
                <a:off x="357189" y="1044575"/>
                <a:ext cx="5548311" cy="3294624"/>
              </a:xfrm>
            </p:spPr>
            <p:txBody>
              <a:bodyPr/>
              <a:lstStyle/>
              <a:p>
                <a:r>
                  <a:rPr lang="en-US" dirty="0"/>
                  <a:t>Base model: trees with high depth</a:t>
                </a:r>
                <a:endParaRPr lang="ru-RU" dirty="0"/>
              </a:p>
              <a:p>
                <a:r>
                  <a:rPr lang="en-US" dirty="0"/>
                  <a:t>Bootstrap</a:t>
                </a:r>
                <a:endParaRPr lang="ru-RU" dirty="0"/>
              </a:p>
              <a:p>
                <a:r>
                  <a:rPr lang="en" dirty="0"/>
                  <a:t>Choosing a predicate at a node from a random subset of features (different in each node of each tree)</a:t>
                </a:r>
                <a:endParaRPr lang="ru-RU" dirty="0"/>
              </a:p>
              <a:p>
                <a:pPr marL="0" indent="0">
                  <a:buNone/>
                </a:pPr>
                <a:endParaRPr lang="en-US" dirty="0"/>
              </a:p>
              <a:p>
                <a:pPr marL="0" indent="0">
                  <a:buNone/>
                </a:pPr>
                <a:r>
                  <a:rPr lang="en-US" dirty="0"/>
                  <a:t>Pros</a:t>
                </a:r>
                <a:r>
                  <a:rPr lang="ru-RU" dirty="0"/>
                  <a:t>:</a:t>
                </a:r>
              </a:p>
              <a:p>
                <a:r>
                  <a:rPr lang="en-US" dirty="0"/>
                  <a:t>Little amount of hyper params to choose</a:t>
                </a:r>
                <a:endParaRPr lang="ru-RU" dirty="0"/>
              </a:p>
              <a:p>
                <a:r>
                  <a:rPr lang="en-US" dirty="0"/>
                  <a:t>Can train without validation subset</a:t>
                </a:r>
                <a:r>
                  <a:rPr lang="ru-RU" dirty="0"/>
                  <a:t> (</a:t>
                </a:r>
                <a:r>
                  <a:rPr lang="en-US" dirty="0"/>
                  <a:t>Out of bag estimation) </a:t>
                </a:r>
                <a:endParaRPr lang="en-US" i="1" dirty="0">
                  <a:latin typeface="Cambria Math" panose="02040503050406030204" pitchFamily="18" charset="0"/>
                </a:endParaRPr>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𝑂𝑂𝐵</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𝑙</m:t>
                        </m:r>
                      </m:sup>
                      <m:e>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𝑛</m:t>
                                    </m:r>
                                  </m:sub>
                                </m:sSub>
                              </m:e>
                            </m:d>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r>
                  <a:rPr lang="en-US" dirty="0"/>
                  <a:t>)</a:t>
                </a:r>
              </a:p>
              <a:p>
                <a:pPr marL="0" indent="0">
                  <a:buNone/>
                </a:pPr>
                <a:endParaRPr lang="ru-RU" dirty="0"/>
              </a:p>
            </p:txBody>
          </p:sp>
        </mc:Choice>
        <mc:Fallback>
          <p:sp>
            <p:nvSpPr>
              <p:cNvPr id="4" name="Content Placeholder 3"/>
              <p:cNvSpPr>
                <a:spLocks noGrp="1" noRot="1" noChangeAspect="1" noMove="1" noResize="1" noEditPoints="1" noAdjustHandles="1" noChangeArrowheads="1" noChangeShapeType="1" noTextEdit="1"/>
              </p:cNvSpPr>
              <p:nvPr>
                <p:ph sz="quarter" idx="10"/>
              </p:nvPr>
            </p:nvSpPr>
            <p:spPr>
              <a:xfrm>
                <a:off x="357189" y="1044575"/>
                <a:ext cx="5548311" cy="3294624"/>
              </a:xfrm>
              <a:blipFill>
                <a:blip r:embed="rId2"/>
                <a:stretch>
                  <a:fillRect l="-2283" t="-3077" r="-1370"/>
                </a:stretch>
              </a:blipFill>
            </p:spPr>
            <p:txBody>
              <a:bodyPr/>
              <a:lstStyle/>
              <a:p>
                <a:r>
                  <a:rPr lang="ru-RU">
                    <a:noFill/>
                  </a:rPr>
                  <a:t> </a:t>
                </a:r>
              </a:p>
            </p:txBody>
          </p:sp>
        </mc:Fallback>
      </mc:AlternateContent>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12</a:t>
            </a:fld>
            <a:endParaRPr lang="en-US" dirty="0"/>
          </a:p>
        </p:txBody>
      </p:sp>
      <p:pic>
        <p:nvPicPr>
          <p:cNvPr id="2" name="Picture 10" descr="Картинки по запросу random forest">
            <a:extLst>
              <a:ext uri="{FF2B5EF4-FFF2-40B4-BE49-F238E27FC236}">
                <a16:creationId xmlns:a16="http://schemas.microsoft.com/office/drawing/2014/main" id="{5A9C17BA-1569-4AD9-B5A1-265A90059952}"/>
              </a:ext>
            </a:extLst>
          </p:cNvPr>
          <p:cNvPicPr/>
          <p:nvPr/>
        </p:nvPicPr>
        <p:blipFill rotWithShape="1">
          <a:blip r:embed="rId3">
            <a:extLst>
              <a:ext uri="{28A0092B-C50C-407E-A947-70E740481C1C}">
                <a14:useLocalDpi xmlns:a14="http://schemas.microsoft.com/office/drawing/2010/main" val="0"/>
              </a:ext>
            </a:extLst>
          </a:blip>
          <a:srcRect l="1739" r="1565"/>
          <a:stretch/>
        </p:blipFill>
        <p:spPr bwMode="auto">
          <a:xfrm>
            <a:off x="6032500" y="1333499"/>
            <a:ext cx="2622550" cy="27654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9192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 of</a:t>
            </a:r>
            <a:r>
              <a:rPr lang="ru-RU" dirty="0"/>
              <a:t> </a:t>
            </a:r>
            <a:r>
              <a:rPr lang="en-US" dirty="0"/>
              <a:t>Random Forest</a:t>
            </a:r>
          </a:p>
        </p:txBody>
      </p:sp>
      <p:sp>
        <p:nvSpPr>
          <p:cNvPr id="4" name="Content Placeholder 3"/>
          <p:cNvSpPr>
            <a:spLocks noGrp="1"/>
          </p:cNvSpPr>
          <p:nvPr>
            <p:ph sz="quarter" idx="10"/>
          </p:nvPr>
        </p:nvSpPr>
        <p:spPr>
          <a:xfrm>
            <a:off x="357189" y="1044575"/>
            <a:ext cx="5548311" cy="3294624"/>
          </a:xfrm>
        </p:spPr>
        <p:txBody>
          <a:bodyPr/>
          <a:lstStyle/>
          <a:p>
            <a:r>
              <a:rPr lang="en-US" dirty="0"/>
              <a:t>Takes a lot of resources to train the model</a:t>
            </a:r>
            <a:endParaRPr lang="ru-RU" dirty="0"/>
          </a:p>
          <a:p>
            <a:r>
              <a:rPr lang="en-US" dirty="0"/>
              <a:t>Every single tree ”doesn’t know” anything about previous trees</a:t>
            </a:r>
            <a:endParaRPr lang="ru-RU"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13</a:t>
            </a:fld>
            <a:endParaRPr lang="en-US" dirty="0"/>
          </a:p>
        </p:txBody>
      </p:sp>
      <p:pic>
        <p:nvPicPr>
          <p:cNvPr id="2" name="Picture 10" descr="Картинки по запросу random forest">
            <a:extLst>
              <a:ext uri="{FF2B5EF4-FFF2-40B4-BE49-F238E27FC236}">
                <a16:creationId xmlns:a16="http://schemas.microsoft.com/office/drawing/2014/main" id="{5A9C17BA-1569-4AD9-B5A1-265A90059952}"/>
              </a:ext>
            </a:extLst>
          </p:cNvPr>
          <p:cNvPicPr/>
          <p:nvPr/>
        </p:nvPicPr>
        <p:blipFill rotWithShape="1">
          <a:blip r:embed="rId2">
            <a:extLst>
              <a:ext uri="{28A0092B-C50C-407E-A947-70E740481C1C}">
                <a14:useLocalDpi xmlns:a14="http://schemas.microsoft.com/office/drawing/2010/main" val="0"/>
              </a:ext>
            </a:extLst>
          </a:blip>
          <a:srcRect l="1739" r="1565"/>
          <a:stretch/>
        </p:blipFill>
        <p:spPr bwMode="auto">
          <a:xfrm>
            <a:off x="6032500" y="1333499"/>
            <a:ext cx="2622550" cy="27654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47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Gradient boosting</a:t>
            </a:r>
          </a:p>
        </p:txBody>
      </p:sp>
      <mc:AlternateContent xmlns:mc="http://schemas.openxmlformats.org/markup-compatibility/2006">
        <mc:Choice xmlns:a14="http://schemas.microsoft.com/office/drawing/2010/main" Requires="a14">
          <p:sp>
            <p:nvSpPr>
              <p:cNvPr id="4" name="Content Placeholder 3"/>
              <p:cNvSpPr>
                <a:spLocks noGrp="1"/>
              </p:cNvSpPr>
              <p:nvPr>
                <p:ph sz="quarter" idx="10"/>
              </p:nvPr>
            </p:nvSpPr>
            <p:spPr>
              <a:xfrm>
                <a:off x="357189" y="1044575"/>
                <a:ext cx="5548311" cy="3294624"/>
              </a:xfrm>
            </p:spPr>
            <p:txBody>
              <a:bodyPr/>
              <a:lstStyle/>
              <a:p>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a14:m>
                <a:endParaRPr lang="en-US" dirty="0"/>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𝑧</m:t>
                        </m:r>
                      </m:e>
                    </m:d>
                  </m:oMath>
                </a14:m>
                <a:r>
                  <a:rPr lang="en-US" dirty="0"/>
                  <a:t> - </a:t>
                </a:r>
                <a:r>
                  <a:rPr lang="en" dirty="0"/>
                  <a:t>differentiable loss function</a:t>
                </a:r>
                <a:endParaRPr lang="ru-RU" dirty="0"/>
              </a:p>
              <a:p>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a14:m>
                <a:r>
                  <a:rPr lang="en-US" dirty="0"/>
                  <a:t>- is given</a:t>
                </a:r>
                <a:endParaRPr lang="ru-RU" dirty="0"/>
              </a:p>
              <a:p>
                <a:r>
                  <a:rPr lang="en-US" dirty="0"/>
                  <a:t>Using induction method let</a:t>
                </a:r>
                <a:r>
                  <a:rPr lang="ru-RU" dirty="0"/>
                  <a:t> </a:t>
                </a:r>
                <a:r>
                  <a:rPr lang="en-US" dirty="0"/>
                  <a:t>N</a:t>
                </a:r>
                <a:r>
                  <a:rPr lang="ru-RU" dirty="0"/>
                  <a:t>-1 </a:t>
                </a:r>
                <a:r>
                  <a:rPr lang="en-US" dirty="0"/>
                  <a:t>be  already built</a:t>
                </a:r>
                <a:r>
                  <a:rPr lang="ru-RU" dirty="0"/>
                  <a:t> </a:t>
                </a:r>
              </a:p>
              <a:p>
                <a:r>
                  <a:rPr lang="en" dirty="0"/>
                  <a:t>Let's take deviations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ru-RU"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𝑔𝑟𝑎𝑑</m:t>
                        </m:r>
                      </m:e>
                      <m:sub>
                        <m:r>
                          <a:rPr lang="en-US" b="0" i="1" smtClean="0">
                            <a:latin typeface="Cambria Math" panose="02040503050406030204" pitchFamily="18" charset="0"/>
                          </a:rPr>
                          <m:t>𝑧</m:t>
                        </m:r>
                      </m:sub>
                    </m:sSub>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𝑙</m:t>
                        </m:r>
                      </m:sup>
                      <m:e>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pPr marL="457200" lvl="1" indent="0">
                  <a:buNone/>
                </a:pPr>
                <a:r>
                  <a:rPr lang="en-US" dirty="0"/>
                  <a:t>At point</a:t>
                </a:r>
                <a:r>
                  <a:rPr lang="ru-RU" dirty="0"/>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b="0" dirty="0"/>
              </a:p>
              <a:p>
                <a:r>
                  <a:rPr lang="en-US" dirty="0"/>
                  <a:t>And base model should be optimized using following</a:t>
                </a:r>
                <a:r>
                  <a:rPr lang="ru-RU" dirty="0"/>
                  <a:t>: </a:t>
                </a:r>
              </a:p>
              <a:p>
                <a:pPr marL="0" indent="0">
                  <a:buNone/>
                </a:pPr>
                <a:r>
                  <a:rPr lang="ru-RU" dirty="0"/>
                  <a:t>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𝑎𝑟𝑔𝑚𝑖𝑛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𝑏</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ru-RU" dirty="0"/>
              </a:p>
            </p:txBody>
          </p:sp>
        </mc:Choice>
        <mc:Fallback>
          <p:sp>
            <p:nvSpPr>
              <p:cNvPr id="4" name="Content Placeholder 3"/>
              <p:cNvSpPr>
                <a:spLocks noGrp="1" noRot="1" noChangeAspect="1" noMove="1" noResize="1" noEditPoints="1" noAdjustHandles="1" noChangeArrowheads="1" noChangeShapeType="1" noTextEdit="1"/>
              </p:cNvSpPr>
              <p:nvPr>
                <p:ph sz="quarter" idx="10"/>
              </p:nvPr>
            </p:nvSpPr>
            <p:spPr>
              <a:xfrm>
                <a:off x="357189" y="1044575"/>
                <a:ext cx="5548311" cy="3294624"/>
              </a:xfrm>
              <a:blipFill>
                <a:blip r:embed="rId2"/>
                <a:stretch>
                  <a:fillRect l="-2283" t="-14231"/>
                </a:stretch>
              </a:blipFill>
            </p:spPr>
            <p:txBody>
              <a:bodyPr/>
              <a:lstStyle/>
              <a:p>
                <a:r>
                  <a:rPr lang="ru-RU">
                    <a:noFill/>
                  </a:rPr>
                  <a:t> </a:t>
                </a:r>
              </a:p>
            </p:txBody>
          </p:sp>
        </mc:Fallback>
      </mc:AlternateContent>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14</a:t>
            </a:fld>
            <a:endParaRPr lang="en-US" dirty="0"/>
          </a:p>
        </p:txBody>
      </p:sp>
      <p:pic>
        <p:nvPicPr>
          <p:cNvPr id="7" name="Picture 5" descr="Картинки по запросу gradient boosting">
            <a:extLst>
              <a:ext uri="{FF2B5EF4-FFF2-40B4-BE49-F238E27FC236}">
                <a16:creationId xmlns:a16="http://schemas.microsoft.com/office/drawing/2014/main" id="{5618630F-C3F1-4D1F-B1E3-FBACEB16CC0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76899" y="1365250"/>
            <a:ext cx="3109911" cy="2549078"/>
          </a:xfrm>
          <a:prstGeom prst="rect">
            <a:avLst/>
          </a:prstGeom>
          <a:noFill/>
          <a:ln>
            <a:noFill/>
          </a:ln>
        </p:spPr>
      </p:pic>
    </p:spTree>
    <p:extLst>
      <p:ext uri="{BB962C8B-B14F-4D97-AF65-F5344CB8AC3E}">
        <p14:creationId xmlns:p14="http://schemas.microsoft.com/office/powerpoint/2010/main" val="285984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Gradient boosting</a:t>
            </a:r>
          </a:p>
        </p:txBody>
      </p:sp>
      <p:sp>
        <p:nvSpPr>
          <p:cNvPr id="4" name="Content Placeholder 3"/>
          <p:cNvSpPr>
            <a:spLocks noGrp="1"/>
          </p:cNvSpPr>
          <p:nvPr>
            <p:ph sz="quarter" idx="10"/>
          </p:nvPr>
        </p:nvSpPr>
        <p:spPr>
          <a:xfrm>
            <a:off x="357189" y="784225"/>
            <a:ext cx="4767261" cy="4042414"/>
          </a:xfrm>
        </p:spPr>
        <p:txBody>
          <a:bodyPr/>
          <a:lstStyle/>
          <a:p>
            <a:pPr marL="0" indent="0">
              <a:buNone/>
            </a:pPr>
            <a:r>
              <a:rPr lang="en-US" b="1" dirty="0"/>
              <a:t>Pros</a:t>
            </a:r>
            <a:r>
              <a:rPr lang="ru-RU" dirty="0"/>
              <a:t>:</a:t>
            </a:r>
          </a:p>
          <a:p>
            <a:r>
              <a:rPr lang="en" dirty="0"/>
              <a:t>Versatility</a:t>
            </a:r>
            <a:endParaRPr lang="ru-RU" dirty="0"/>
          </a:p>
          <a:p>
            <a:pPr marL="0" indent="0">
              <a:buNone/>
            </a:pPr>
            <a:r>
              <a:rPr lang="en-US" b="1" dirty="0"/>
              <a:t>Cons</a:t>
            </a:r>
            <a:r>
              <a:rPr lang="ru-RU" dirty="0"/>
              <a:t>:</a:t>
            </a:r>
          </a:p>
          <a:p>
            <a:r>
              <a:rPr lang="en-US" dirty="0"/>
              <a:t>Need to be trained on big amount of data</a:t>
            </a:r>
          </a:p>
          <a:p>
            <a:r>
              <a:rPr lang="en" dirty="0"/>
              <a:t>Poor results with a large volume of features that interact closely with each other</a:t>
            </a:r>
            <a:endParaRPr lang="ru-RU" dirty="0"/>
          </a:p>
          <a:p>
            <a:r>
              <a:rPr lang="en-US" dirty="0"/>
              <a:t>Overfitting is possible</a:t>
            </a:r>
            <a:endParaRPr lang="ru-RU" dirty="0"/>
          </a:p>
          <a:p>
            <a:pPr marL="0" indent="0">
              <a:buNone/>
            </a:pPr>
            <a:endParaRPr lang="ru-RU" dirty="0"/>
          </a:p>
          <a:p>
            <a:pPr marL="0" indent="0">
              <a:buNone/>
            </a:pPr>
            <a:r>
              <a:rPr lang="en-US" b="1" dirty="0"/>
              <a:t>Risks</a:t>
            </a:r>
            <a:r>
              <a:rPr lang="ru-RU" dirty="0"/>
              <a:t>:</a:t>
            </a:r>
          </a:p>
          <a:p>
            <a:r>
              <a:rPr lang="en" dirty="0"/>
              <a:t>Basic models that are too simple</a:t>
            </a:r>
            <a:endParaRPr lang="ru-RU" dirty="0"/>
          </a:p>
          <a:p>
            <a:r>
              <a:rPr lang="en" dirty="0"/>
              <a:t>Basic models that are too complex</a:t>
            </a:r>
          </a:p>
          <a:p>
            <a:pPr marL="0" indent="0">
              <a:buNone/>
            </a:pPr>
            <a:r>
              <a:rPr lang="en-US" b="1" dirty="0"/>
              <a:t>Decisions</a:t>
            </a:r>
            <a:r>
              <a:rPr lang="ru-RU" dirty="0"/>
              <a:t>:</a:t>
            </a:r>
          </a:p>
          <a:p>
            <a:r>
              <a:rPr lang="en-US" dirty="0"/>
              <a:t>Learning rate</a:t>
            </a:r>
          </a:p>
          <a:p>
            <a:r>
              <a:rPr lang="en-US" dirty="0"/>
              <a:t>SGD</a:t>
            </a:r>
            <a:endParaRPr lang="ru-RU"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15</a:t>
            </a:fld>
            <a:endParaRPr lang="en-US" dirty="0"/>
          </a:p>
        </p:txBody>
      </p:sp>
      <p:pic>
        <p:nvPicPr>
          <p:cNvPr id="2" name="Picture 4" descr="Image result for validation test error">
            <a:extLst>
              <a:ext uri="{FF2B5EF4-FFF2-40B4-BE49-F238E27FC236}">
                <a16:creationId xmlns:a16="http://schemas.microsoft.com/office/drawing/2014/main" id="{5A085F54-2CC4-459E-95D3-BE8AA2FBB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016" y="1297057"/>
            <a:ext cx="3466795" cy="25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else</a:t>
            </a:r>
          </a:p>
        </p:txBody>
      </p:sp>
      <p:sp>
        <p:nvSpPr>
          <p:cNvPr id="4" name="Content Placeholder 3"/>
          <p:cNvSpPr>
            <a:spLocks noGrp="1"/>
          </p:cNvSpPr>
          <p:nvPr>
            <p:ph sz="quarter" idx="10"/>
          </p:nvPr>
        </p:nvSpPr>
        <p:spPr>
          <a:xfrm>
            <a:off x="357189" y="784225"/>
            <a:ext cx="4767261" cy="4042414"/>
          </a:xfrm>
        </p:spPr>
        <p:txBody>
          <a:bodyPr/>
          <a:lstStyle/>
          <a:p>
            <a:r>
              <a:rPr lang="en" dirty="0"/>
              <a:t>Boosting over trees and optimizing leaf predictions</a:t>
            </a:r>
          </a:p>
          <a:p>
            <a:r>
              <a:rPr lang="en-US" dirty="0"/>
              <a:t>Weighting objects </a:t>
            </a:r>
            <a:r>
              <a:rPr lang="ru-RU" dirty="0"/>
              <a:t>(</a:t>
            </a:r>
            <a:r>
              <a:rPr lang="en-US" dirty="0"/>
              <a:t>ADABOOST)</a:t>
            </a:r>
          </a:p>
          <a:p>
            <a:r>
              <a:rPr lang="en-US" dirty="0"/>
              <a:t>Different implementation and theirs </a:t>
            </a:r>
            <a:r>
              <a:rPr lang="en-US" dirty="0" err="1"/>
              <a:t>differeneces</a:t>
            </a:r>
            <a:r>
              <a:rPr lang="en-US" dirty="0"/>
              <a:t> </a:t>
            </a:r>
            <a:r>
              <a:rPr lang="ru-RU" dirty="0"/>
              <a:t>: </a:t>
            </a:r>
            <a:r>
              <a:rPr lang="en-US" dirty="0" err="1"/>
              <a:t>XGBoost</a:t>
            </a:r>
            <a:r>
              <a:rPr lang="en-US" dirty="0"/>
              <a:t>, </a:t>
            </a:r>
            <a:r>
              <a:rPr lang="en-US" dirty="0" err="1"/>
              <a:t>LightGBM</a:t>
            </a:r>
            <a:r>
              <a:rPr lang="en-US" dirty="0"/>
              <a:t>, </a:t>
            </a:r>
            <a:r>
              <a:rPr lang="en-US" dirty="0" err="1"/>
              <a:t>CatBoost</a:t>
            </a:r>
            <a:endParaRPr lang="ru-RU"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16</a:t>
            </a:fld>
            <a:endParaRPr lang="en-US" dirty="0"/>
          </a:p>
        </p:txBody>
      </p:sp>
    </p:spTree>
    <p:extLst>
      <p:ext uri="{BB962C8B-B14F-4D97-AF65-F5344CB8AC3E}">
        <p14:creationId xmlns:p14="http://schemas.microsoft.com/office/powerpoint/2010/main" val="371645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Q&amp;A</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17</a:t>
            </a:fld>
            <a:endParaRPr lang="en-US" dirty="0"/>
          </a:p>
        </p:txBody>
      </p:sp>
    </p:spTree>
    <p:extLst>
      <p:ext uri="{BB962C8B-B14F-4D97-AF65-F5344CB8AC3E}">
        <p14:creationId xmlns:p14="http://schemas.microsoft.com/office/powerpoint/2010/main" val="144045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What’s wrong with linear algorithms</a:t>
            </a:r>
            <a:r>
              <a:rPr lang="ru-RU" dirty="0"/>
              <a:t>?</a:t>
            </a:r>
            <a:endParaRPr lang="en-US" dirty="0"/>
          </a:p>
        </p:txBody>
      </p:sp>
      <p:sp>
        <p:nvSpPr>
          <p:cNvPr id="8" name="Content Placeholder 7"/>
          <p:cNvSpPr>
            <a:spLocks noGrp="1"/>
          </p:cNvSpPr>
          <p:nvPr>
            <p:ph sz="quarter" idx="10"/>
          </p:nvPr>
        </p:nvSpPr>
        <p:spPr/>
        <p:txBody>
          <a:bodyPr/>
          <a:lstStyle/>
          <a:p>
            <a:r>
              <a:rPr lang="en-US" dirty="0"/>
              <a:t>Can’t handle categorical data without encoding</a:t>
            </a:r>
            <a:endParaRPr lang="ru-RU" dirty="0"/>
          </a:p>
          <a:p>
            <a:r>
              <a:rPr lang="en-US" dirty="0"/>
              <a:t>Can’t correctly handle missing data</a:t>
            </a:r>
            <a:endParaRPr lang="ru-RU" dirty="0"/>
          </a:p>
          <a:p>
            <a:r>
              <a:rPr lang="en-US" dirty="0"/>
              <a:t>Simplicity of the model. </a:t>
            </a:r>
            <a:r>
              <a:rPr lang="ru-RU" dirty="0"/>
              <a:t> </a:t>
            </a:r>
            <a:r>
              <a:rPr lang="en-US" dirty="0"/>
              <a:t>Each feature is assumed to make a linear contribution to the target variable</a:t>
            </a:r>
          </a:p>
        </p:txBody>
      </p:sp>
      <p:pic>
        <p:nvPicPr>
          <p:cNvPr id="3" name="Объект 2">
            <a:extLst>
              <a:ext uri="{FF2B5EF4-FFF2-40B4-BE49-F238E27FC236}">
                <a16:creationId xmlns:a16="http://schemas.microsoft.com/office/drawing/2014/main" id="{A10C7F6F-064A-4695-840C-3AA1359E8366}"/>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800600" y="1283295"/>
            <a:ext cx="3986213" cy="2989659"/>
          </a:xfrm>
        </p:spPr>
      </p:pic>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2</a:t>
            </a:fld>
            <a:endParaRPr lang="en-US" dirty="0"/>
          </a:p>
        </p:txBody>
      </p:sp>
    </p:spTree>
    <p:extLst>
      <p:ext uri="{BB962C8B-B14F-4D97-AF65-F5344CB8AC3E}">
        <p14:creationId xmlns:p14="http://schemas.microsoft.com/office/powerpoint/2010/main" val="174100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p:txBody>
              <a:bodyPr/>
              <a:lstStyle/>
              <a:p>
                <a:r>
                  <a:rPr lang="en-US" dirty="0"/>
                  <a:t>There is predicate for each inner node of the tree</a:t>
                </a:r>
                <a:r>
                  <a:rPr lang="ru-RU" dirty="0"/>
                  <a:t>: </a:t>
                </a:r>
              </a:p>
              <a:p>
                <a:pPr marL="0" indent="0">
                  <a:buNone/>
                </a:pPr>
                <a:r>
                  <a:rPr lang="ru-RU" dirty="0"/>
                  <a:t>	</a:t>
                </a:r>
                <a:r>
                  <a:rPr lang="en-US" dirty="0"/>
                  <a:t> </a:t>
                </a:r>
                <a14:m>
                  <m:oMath xmlns:m="http://schemas.openxmlformats.org/officeDocument/2006/math">
                    <m:sSub>
                      <m:sSubPr>
                        <m:ctrlPr>
                          <a:rPr lang="ru-RU" i="1" smtClean="0">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𝑣</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𝜒</m:t>
                    </m:r>
                    <m:r>
                      <a:rPr lang="en-US" b="0" i="1" smtClean="0">
                        <a:latin typeface="Cambria Math" panose="02040503050406030204" pitchFamily="18" charset="0"/>
                        <a:ea typeface="Cambria Math" panose="02040503050406030204" pitchFamily="18" charset="0"/>
                      </a:rPr>
                      <m:t> →{0, 1}</m:t>
                    </m:r>
                  </m:oMath>
                </a14:m>
                <a:endParaRPr lang="en-US" dirty="0"/>
              </a:p>
              <a:p>
                <a:r>
                  <a:rPr lang="en-US" dirty="0"/>
                  <a:t>Each leaf node contains prediction</a:t>
                </a:r>
                <a:r>
                  <a:rPr lang="ru-RU" dirty="0"/>
                  <a:t> ща еру </a:t>
                </a:r>
                <a:r>
                  <a:rPr lang="ru-RU" dirty="0" err="1"/>
                  <a:t>ащкь</a:t>
                </a:r>
                <a:r>
                  <a:rPr lang="en-US" dirty="0"/>
                  <a:t>:</a:t>
                </a:r>
                <a:endParaRPr lang="ru-RU" dirty="0"/>
              </a:p>
              <a:p>
                <a:pPr marL="0" indent="0">
                  <a:buNone/>
                </a:pPr>
                <a:r>
                  <a:rPr lang="ru-RU" dirty="0"/>
                  <a:t>	</a:t>
                </a:r>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С</m:t>
                        </m:r>
                      </m:e>
                      <m:sub>
                        <m:r>
                          <a:rPr lang="en-US" b="0" i="1" smtClean="0">
                            <a:latin typeface="Cambria Math" panose="02040503050406030204" pitchFamily="18" charset="0"/>
                          </a:rPr>
                          <m:t>𝑣</m:t>
                        </m:r>
                      </m:sub>
                    </m:sSub>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will take in account only simple predicates</a:t>
                </a:r>
                <a:r>
                  <a:rPr lang="ru-RU"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a:p>
                <a:pPr marL="0" indent="0">
                  <a:buNone/>
                </a:pPr>
                <a:endParaRPr lang="ru-RU"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1506" t="-2974"/>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9A36134C-7B87-4690-84E9-FACFFC541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908" y="1035050"/>
            <a:ext cx="3487904" cy="2008187"/>
          </a:xfrm>
          <a:prstGeom prst="rect">
            <a:avLst/>
          </a:prstGeom>
        </p:spPr>
      </p:pic>
    </p:spTree>
    <p:extLst>
      <p:ext uri="{BB962C8B-B14F-4D97-AF65-F5344CB8AC3E}">
        <p14:creationId xmlns:p14="http://schemas.microsoft.com/office/powerpoint/2010/main" val="371149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train binary trees</a:t>
            </a:r>
            <a:r>
              <a:rPr lang="ru-RU" dirty="0"/>
              <a:t>?</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0"/>
              </p:nvPr>
            </p:nvSpPr>
            <p:spPr>
              <a:xfrm>
                <a:off x="357187" y="1044575"/>
                <a:ext cx="8429625" cy="3692526"/>
              </a:xfrm>
            </p:spPr>
            <p:txBody>
              <a:bodyPr/>
              <a:lstStyle/>
              <a:p>
                <a:pPr marL="342900" indent="-342900">
                  <a:buFont typeface="+mj-lt"/>
                  <a:buAutoNum type="arabicPeriod"/>
                </a:pPr>
                <a:r>
                  <a:rPr lang="en-US" dirty="0"/>
                  <a:t>Build all possible trees and choose with least depth or least count of nodes</a:t>
                </a:r>
                <a:r>
                  <a:rPr lang="ru-RU" dirty="0"/>
                  <a:t> (</a:t>
                </a:r>
                <a:r>
                  <a:rPr lang="en-US" dirty="0"/>
                  <a:t>NP-full task)</a:t>
                </a:r>
                <a:endParaRPr lang="ru-RU" dirty="0"/>
              </a:p>
              <a:p>
                <a:pPr marL="342900" indent="-342900">
                  <a:buFont typeface="+mj-lt"/>
                  <a:buAutoNum type="arabicPeriod"/>
                </a:pPr>
                <a:r>
                  <a:rPr lang="en-US" dirty="0"/>
                  <a:t>Greedy algorithms</a:t>
                </a:r>
                <a:r>
                  <a:rPr lang="ru-RU" dirty="0"/>
                  <a:t>:</a:t>
                </a:r>
              </a:p>
              <a:p>
                <a:pPr marL="457200" lvl="1" indent="0">
                  <a:buNone/>
                </a:pPr>
                <a:r>
                  <a:rPr lang="en-US" dirty="0"/>
                  <a:t>Train Node</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m</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marL="457200" lvl="1" indent="0">
                  <a:buNone/>
                </a:pPr>
                <a:r>
                  <a:rPr lang="en-US" dirty="0"/>
                  <a:t>	If stop criteria: </a:t>
                </a:r>
              </a:p>
              <a:p>
                <a:pPr marL="45720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𝑣𝑎𝑙𝑢𝑒</m:t>
                    </m:r>
                  </m:oMath>
                </a14:m>
                <a:endParaRPr lang="en-US" b="0" dirty="0"/>
              </a:p>
              <a:p>
                <a:pPr marL="457200" lvl="1" indent="0">
                  <a:buNone/>
                </a:pPr>
                <a:r>
                  <a:rPr lang="en-US" dirty="0"/>
                  <a:t>		exit</a:t>
                </a:r>
              </a:p>
              <a:p>
                <a:pPr marL="457200" lvl="1"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𝑎𝑟𝑔𝑚𝑎𝑥</m:t>
                    </m:r>
                    <m:r>
                      <a:rPr lang="en-US" b="0" i="1" smtClean="0">
                        <a:latin typeface="Cambria Math" panose="02040503050406030204" pitchFamily="18" charset="0"/>
                      </a:rPr>
                      <m:t>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rPr>
                          <m:t>𝑡</m:t>
                        </m:r>
                      </m:e>
                    </m:d>
                  </m:oMath>
                </a14:m>
                <a:endParaRPr lang="en-US" b="0" dirty="0"/>
              </a:p>
              <a:p>
                <a:pPr marL="457200" lvl="1"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𝑙</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𝑚</m:t>
                            </m:r>
                          </m:sub>
                        </m:sSub>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𝑗</m:t>
                                </m:r>
                              </m:e>
                              <m:sub>
                                <m:r>
                                  <a:rPr lang="en-US" b="0" i="1" smtClean="0">
                                    <a:latin typeface="Cambria Math" panose="02040503050406030204" pitchFamily="18" charset="0"/>
                                    <a:ea typeface="Cambria Math" panose="02040503050406030204" pitchFamily="18" charset="0"/>
                                  </a:rPr>
                                  <m:t>∗</m:t>
                                </m:r>
                              </m:sub>
                            </m:sSub>
                          </m:sub>
                        </m:sSub>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m:t>
                            </m:r>
                          </m:sub>
                        </m:sSub>
                      </m:e>
                    </m:d>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rPr>
                      <m:t>}</m:t>
                    </m:r>
                  </m:oMath>
                </a14:m>
                <a:endParaRPr lang="en-US" dirty="0"/>
              </a:p>
              <a:p>
                <a:pPr marL="457200" lvl="1"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𝑟</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𝑚</m:t>
                            </m:r>
                          </m:sub>
                        </m:sSub>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𝑗</m:t>
                                </m:r>
                              </m:e>
                              <m:sub>
                                <m:r>
                                  <a:rPr lang="en-US" b="0" i="1" smtClean="0">
                                    <a:latin typeface="Cambria Math" panose="02040503050406030204" pitchFamily="18" charset="0"/>
                                    <a:ea typeface="Cambria Math" panose="02040503050406030204" pitchFamily="18" charset="0"/>
                                  </a:rPr>
                                  <m:t>∗</m:t>
                                </m:r>
                              </m:sub>
                            </m:sSub>
                          </m:sub>
                        </m:sSub>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m:t>
                            </m:r>
                          </m:sub>
                        </m:sSub>
                      </m:e>
                    </m:d>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rPr>
                      <m:t>}</m:t>
                    </m:r>
                  </m:oMath>
                </a14:m>
                <a:endParaRPr lang="en-US" dirty="0"/>
              </a:p>
              <a:p>
                <a:pPr marL="457200" lvl="1" indent="0">
                  <a:buNone/>
                </a:pPr>
                <a:r>
                  <a:rPr lang="en-US" dirty="0"/>
                  <a:t>	Train Node</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l</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𝑙</m:t>
                        </m:r>
                      </m:sub>
                    </m:sSub>
                    <m:r>
                      <a:rPr lang="en-US" b="0" i="1" smtClean="0">
                        <a:latin typeface="Cambria Math" panose="02040503050406030204" pitchFamily="18" charset="0"/>
                      </a:rPr>
                      <m:t>)</m:t>
                    </m:r>
                  </m:oMath>
                </a14:m>
                <a:endParaRPr lang="en-US" dirty="0"/>
              </a:p>
              <a:p>
                <a:pPr marL="457200" lvl="1" indent="0">
                  <a:buNone/>
                </a:pPr>
                <a:r>
                  <a:rPr lang="en-US" dirty="0"/>
                  <a:t>	</a:t>
                </a:r>
                <a14:m>
                  <m:oMath xmlns:m="http://schemas.openxmlformats.org/officeDocument/2006/math">
                    <m:r>
                      <m:rPr>
                        <m:nor/>
                      </m:rPr>
                      <a:rPr lang="en-US" dirty="0"/>
                      <m:t>Train</m:t>
                    </m:r>
                    <m:r>
                      <m:rPr>
                        <m:nor/>
                      </m:rPr>
                      <a:rPr lang="en-US" dirty="0"/>
                      <m:t> </m:t>
                    </m:r>
                    <m:r>
                      <m:rPr>
                        <m:nor/>
                      </m:rPr>
                      <a:rPr lang="en-US" dirty="0"/>
                      <m:t>Node</m:t>
                    </m:r>
                    <m:r>
                      <a:rPr lang="en-US" b="0" i="0" smtClean="0">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𝑟</m:t>
                        </m:r>
                      </m:sub>
                    </m:sSub>
                    <m:r>
                      <a:rPr lang="en-US" b="0" i="1" smtClean="0">
                        <a:latin typeface="Cambria Math" panose="02040503050406030204" pitchFamily="18" charset="0"/>
                      </a:rPr>
                      <m:t>)</m:t>
                    </m:r>
                  </m:oMath>
                </a14:m>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0"/>
              </p:nvPr>
            </p:nvSpPr>
            <p:spPr>
              <a:xfrm>
                <a:off x="357187" y="1044575"/>
                <a:ext cx="8429625" cy="3692526"/>
              </a:xfrm>
              <a:blipFill>
                <a:blip r:embed="rId2"/>
                <a:stretch>
                  <a:fillRect l="-1657" t="-3093"/>
                </a:stretch>
              </a:blipFill>
            </p:spPr>
            <p:txBody>
              <a:bodyPr/>
              <a:lstStyle/>
              <a:p>
                <a:r>
                  <a:rPr lang="ru-RU">
                    <a:noFill/>
                  </a:rPr>
                  <a:t> </a:t>
                </a:r>
              </a:p>
            </p:txBody>
          </p:sp>
        </mc:Fallback>
      </mc:AlternateContent>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4</a:t>
            </a:fld>
            <a:endParaRPr lang="en-US" dirty="0"/>
          </a:p>
        </p:txBody>
      </p:sp>
    </p:spTree>
    <p:extLst>
      <p:ext uri="{BB962C8B-B14F-4D97-AF65-F5344CB8AC3E}">
        <p14:creationId xmlns:p14="http://schemas.microsoft.com/office/powerpoint/2010/main" val="238352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should we clarify</a:t>
            </a:r>
            <a:r>
              <a:rPr lang="ru-RU" dirty="0"/>
              <a:t>?</a:t>
            </a:r>
            <a:endParaRPr lang="en-US" dirty="0"/>
          </a:p>
        </p:txBody>
      </p:sp>
      <p:sp>
        <p:nvSpPr>
          <p:cNvPr id="4" name="Content Placeholder 3"/>
          <p:cNvSpPr>
            <a:spLocks noGrp="1"/>
          </p:cNvSpPr>
          <p:nvPr>
            <p:ph sz="quarter" idx="10"/>
          </p:nvPr>
        </p:nvSpPr>
        <p:spPr>
          <a:xfrm>
            <a:off x="357189" y="1044575"/>
            <a:ext cx="3986211" cy="3054350"/>
          </a:xfrm>
        </p:spPr>
        <p:txBody>
          <a:bodyPr/>
          <a:lstStyle/>
          <a:p>
            <a:r>
              <a:rPr lang="en-US" dirty="0"/>
              <a:t>Quality functional</a:t>
            </a:r>
            <a:endParaRPr lang="ru-RU" dirty="0"/>
          </a:p>
          <a:p>
            <a:r>
              <a:rPr lang="en-US" dirty="0"/>
              <a:t>Stop criterions</a:t>
            </a:r>
            <a:endParaRPr lang="ru-RU" dirty="0"/>
          </a:p>
          <a:p>
            <a:r>
              <a:rPr lang="en-US" dirty="0"/>
              <a:t>Trees pruning</a:t>
            </a:r>
            <a:endParaRPr lang="ru-RU" dirty="0"/>
          </a:p>
          <a:p>
            <a:r>
              <a:rPr lang="en-US" dirty="0"/>
              <a:t>Handling of missing data</a:t>
            </a:r>
            <a:endParaRPr lang="ru-RU"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5</a:t>
            </a:fld>
            <a:endParaRPr lang="en-US" dirty="0"/>
          </a:p>
        </p:txBody>
      </p:sp>
    </p:spTree>
    <p:extLst>
      <p:ext uri="{BB962C8B-B14F-4D97-AF65-F5344CB8AC3E}">
        <p14:creationId xmlns:p14="http://schemas.microsoft.com/office/powerpoint/2010/main" val="4542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Quality Functional</a:t>
            </a:r>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6</a:t>
            </a:fld>
            <a:endParaRPr lang="en-US" dirty="0"/>
          </a:p>
        </p:txBody>
      </p:sp>
      <mc:AlternateContent xmlns:mc="http://schemas.openxmlformats.org/markup-compatibility/2006">
        <mc:Choice xmlns:a14="http://schemas.microsoft.com/office/drawing/2010/main" Requires="a14">
          <p:sp>
            <p:nvSpPr>
              <p:cNvPr id="2" name="Content Placeholder 11">
                <a:extLst>
                  <a:ext uri="{FF2B5EF4-FFF2-40B4-BE49-F238E27FC236}">
                    <a16:creationId xmlns:a16="http://schemas.microsoft.com/office/drawing/2014/main" id="{6B3D5E5C-88E8-40E2-9FC9-A2246F90D251}"/>
                  </a:ext>
                </a:extLst>
              </p:cNvPr>
              <p:cNvSpPr txBox="1">
                <a:spLocks/>
              </p:cNvSpPr>
              <p:nvPr/>
            </p:nvSpPr>
            <p:spPr>
              <a:xfrm>
                <a:off x="360364" y="977899"/>
                <a:ext cx="8262936" cy="2962275"/>
              </a:xfrm>
              <a:prstGeom prst="rect">
                <a:avLst/>
              </a:prstGeom>
            </p:spPr>
            <p:txBody>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6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i="1" smtClean="0">
                        <a:latin typeface="Cambria Math" panose="02040503050406030204" pitchFamily="18" charset="0"/>
                      </a:rPr>
                      <m:t>𝑄</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𝑅</m:t>
                            </m:r>
                          </m:e>
                          <m:sub>
                            <m:r>
                              <a:rPr lang="en-US" i="1" smtClean="0">
                                <a:latin typeface="Cambria Math" panose="02040503050406030204" pitchFamily="18" charset="0"/>
                              </a:rPr>
                              <m:t>𝑚</m:t>
                            </m:r>
                          </m:sub>
                        </m:sSub>
                        <m:r>
                          <a:rPr lang="en-US" smtClean="0">
                            <a:latin typeface="Cambria Math" panose="02040503050406030204" pitchFamily="18" charset="0"/>
                          </a:rPr>
                          <m:t>, </m:t>
                        </m:r>
                        <m:r>
                          <m:rPr>
                            <m:sty m:val="p"/>
                          </m:rPr>
                          <a:rPr lang="en-US" smtClean="0">
                            <a:latin typeface="Cambria Math" panose="02040503050406030204" pitchFamily="18" charset="0"/>
                          </a:rPr>
                          <m:t>j</m:t>
                        </m:r>
                        <m:r>
                          <a:rPr lang="en-US" smtClean="0">
                            <a:latin typeface="Cambria Math" panose="02040503050406030204" pitchFamily="18" charset="0"/>
                          </a:rPr>
                          <m:t> , </m:t>
                        </m:r>
                        <m:r>
                          <m:rPr>
                            <m:sty m:val="p"/>
                          </m:rPr>
                          <a:rPr lang="en-US" smtClean="0">
                            <a:latin typeface="Cambria Math" panose="02040503050406030204" pitchFamily="18" charset="0"/>
                          </a:rPr>
                          <m:t>t</m:t>
                        </m:r>
                      </m:e>
                    </m:d>
                    <m:r>
                      <a:rPr lang="en-US" smtClean="0">
                        <a:latin typeface="Cambria Math" panose="02040503050406030204" pitchFamily="18" charset="0"/>
                      </a:rPr>
                      <m:t>=</m:t>
                    </m:r>
                    <m:r>
                      <m:rPr>
                        <m:sty m:val="p"/>
                      </m:rPr>
                      <a:rPr lang="en-US" smtClean="0">
                        <a:latin typeface="Cambria Math" panose="02040503050406030204" pitchFamily="18" charset="0"/>
                      </a:rPr>
                      <m:t>H</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e>
                    </m:d>
                    <m:r>
                      <a:rPr lang="en-US" smtClean="0">
                        <a:latin typeface="Cambria Math" panose="02040503050406030204" pitchFamily="18" charset="0"/>
                      </a:rPr>
                      <m:t>− </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smtClean="0">
                                    <a:latin typeface="Cambria Math" panose="02040503050406030204" pitchFamily="18" charset="0"/>
                                  </a:rPr>
                                  <m:t>𝑙</m:t>
                                </m:r>
                              </m:sub>
                            </m:sSub>
                          </m:e>
                        </m:d>
                      </m:num>
                      <m:den>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e>
                        </m:d>
                      </m:den>
                    </m:f>
                    <m:r>
                      <a:rPr lang="en-US" i="1" smtClean="0">
                        <a:latin typeface="Cambria Math" panose="02040503050406030204" pitchFamily="18" charset="0"/>
                      </a:rPr>
                      <m:t>𝐻</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smtClean="0">
                                <a:latin typeface="Cambria Math" panose="02040503050406030204" pitchFamily="18" charset="0"/>
                              </a:rPr>
                              <m:t>𝑙</m:t>
                            </m:r>
                          </m:sub>
                        </m:sSub>
                      </m:e>
                    </m:d>
                    <m:r>
                      <a:rPr lang="en-US" i="1" smtClean="0">
                        <a:latin typeface="Cambria Math" panose="02040503050406030204" pitchFamily="18" charset="0"/>
                      </a:rPr>
                      <m:t>− </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smtClean="0">
                                    <a:latin typeface="Cambria Math" panose="02040503050406030204" pitchFamily="18" charset="0"/>
                                  </a:rPr>
                                  <m:t>𝑟</m:t>
                                </m:r>
                              </m:sub>
                            </m:sSub>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e>
                        </m:d>
                      </m:den>
                    </m:f>
                    <m:r>
                      <a:rPr lang="en-US" i="1">
                        <a:latin typeface="Cambria Math" panose="02040503050406030204" pitchFamily="18" charset="0"/>
                      </a:rPr>
                      <m:t>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smtClean="0">
                                <a:latin typeface="Cambria Math" panose="02040503050406030204" pitchFamily="18" charset="0"/>
                              </a:rPr>
                              <m:t>𝑟</m:t>
                            </m:r>
                          </m:sub>
                        </m:sSub>
                      </m:e>
                    </m:d>
                  </m:oMath>
                </a14:m>
                <a:endParaRPr lang="en-US" dirty="0"/>
              </a:p>
              <a:p>
                <a:r>
                  <a:rPr lang="en-US" dirty="0"/>
                  <a:t>H – Impurity criterion</a:t>
                </a:r>
                <a:endParaRPr lang="ru-RU" dirty="0"/>
              </a:p>
              <a:p>
                <a:r>
                  <a:rPr lang="en-US" dirty="0"/>
                  <a:t>Let</a:t>
                </a:r>
                <a:r>
                  <a:rPr lang="ru-RU" dirty="0"/>
                  <a:t> </a:t>
                </a:r>
                <a14:m>
                  <m:oMath xmlns:m="http://schemas.openxmlformats.org/officeDocument/2006/math">
                    <m:r>
                      <a:rPr lang="en-US" i="1" smtClean="0">
                        <a:latin typeface="Cambria Math" panose="02040503050406030204" pitchFamily="18" charset="0"/>
                      </a:rPr>
                      <m:t>𝐻</m:t>
                    </m:r>
                    <m:d>
                      <m:dPr>
                        <m:ctrlPr>
                          <a:rPr lang="en-US" i="1" smtClean="0">
                            <a:latin typeface="Cambria Math" panose="02040503050406030204" pitchFamily="18" charset="0"/>
                          </a:rPr>
                        </m:ctrlPr>
                      </m:dPr>
                      <m:e>
                        <m:r>
                          <a:rPr lang="en-US" i="1" smtClean="0">
                            <a:latin typeface="Cambria Math" panose="02040503050406030204" pitchFamily="18" charset="0"/>
                          </a:rPr>
                          <m:t>𝑅</m:t>
                        </m:r>
                      </m:e>
                    </m:d>
                    <m:r>
                      <a:rPr lang="en-US" i="1" smtClean="0">
                        <a:latin typeface="Cambria Math" panose="02040503050406030204" pitchFamily="18" charset="0"/>
                      </a:rPr>
                      <m:t>= </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smtClean="0">
                                <a:latin typeface="Cambria Math" panose="02040503050406030204" pitchFamily="18" charset="0"/>
                              </a:rPr>
                              <m:t>min</m:t>
                            </m:r>
                          </m:e>
                          <m:lim>
                            <m:r>
                              <a:rPr lang="en-US" i="1" smtClean="0">
                                <a:latin typeface="Cambria Math" panose="02040503050406030204" pitchFamily="18" charset="0"/>
                              </a:rPr>
                              <m:t>𝑐</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𝑌</m:t>
                            </m:r>
                          </m:lim>
                        </m:limLow>
                      </m:fName>
                      <m:e>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m:t>
                            </m:r>
                            <m:r>
                              <a:rPr lang="en-US" i="1" smtClean="0">
                                <a:latin typeface="Cambria Math" panose="02040503050406030204" pitchFamily="18" charset="0"/>
                              </a:rPr>
                              <m:t>𝑅</m:t>
                            </m:r>
                            <m:r>
                              <a:rPr lang="en-US" i="1" smtClean="0">
                                <a:latin typeface="Cambria Math" panose="02040503050406030204" pitchFamily="18" charset="0"/>
                              </a:rPr>
                              <m:t>|</m:t>
                            </m:r>
                          </m:den>
                        </m:f>
                        <m:nary>
                          <m:naryPr>
                            <m:chr m:val="∑"/>
                            <m:supHide m:val="on"/>
                            <m:ctrlPr>
                              <a:rPr lang="en-US" i="1" smtClean="0">
                                <a:latin typeface="Cambria Math" panose="02040503050406030204" pitchFamily="18" charset="0"/>
                              </a:rPr>
                            </m:ctrlPr>
                          </m:naryPr>
                          <m:sub>
                            <m:d>
                              <m:dPr>
                                <m:ctrlPr>
                                  <a:rPr lang="en-US" i="1" smtClean="0">
                                    <a:latin typeface="Cambria Math" panose="02040503050406030204" pitchFamily="18" charset="0"/>
                                  </a:rPr>
                                </m:ctrlPr>
                              </m:dPr>
                              <m:e>
                                <m:r>
                                  <m:rPr>
                                    <m:brk m:alnAt="7"/>
                                  </m:rP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𝑦</m:t>
                                </m:r>
                              </m:e>
                            </m:d>
                            <m:r>
                              <m:rPr>
                                <m:brk m:alnAt="7"/>
                              </m:rP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𝑅</m:t>
                            </m:r>
                          </m:sub>
                          <m:sup/>
                          <m:e>
                            <m:r>
                              <a:rPr lang="en-US" i="1" smtClean="0">
                                <a:latin typeface="Cambria Math" panose="02040503050406030204" pitchFamily="18" charset="0"/>
                              </a:rPr>
                              <m:t>𝐿</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sub>
                            </m:sSub>
                            <m:r>
                              <a:rPr lang="en-US" i="1" smtClean="0">
                                <a:latin typeface="Cambria Math" panose="02040503050406030204" pitchFamily="18" charset="0"/>
                              </a:rPr>
                              <m:t>, </m:t>
                            </m:r>
                            <m:r>
                              <a:rPr lang="en-US" i="1" smtClean="0">
                                <a:latin typeface="Cambria Math" panose="02040503050406030204" pitchFamily="18" charset="0"/>
                              </a:rPr>
                              <m:t>𝑐</m:t>
                            </m:r>
                            <m:r>
                              <a:rPr lang="en-US" i="1" smtClean="0">
                                <a:latin typeface="Cambria Math" panose="02040503050406030204" pitchFamily="18" charset="0"/>
                              </a:rPr>
                              <m:t>)</m:t>
                            </m:r>
                          </m:e>
                        </m:nary>
                      </m:e>
                    </m:func>
                  </m:oMath>
                </a14:m>
                <a:endParaRPr lang="en-US" dirty="0"/>
              </a:p>
              <a:p>
                <a:r>
                  <a:rPr lang="en-US" dirty="0"/>
                  <a:t>Loss functions</a:t>
                </a:r>
                <a:r>
                  <a:rPr lang="ru-RU" dirty="0"/>
                  <a:t>:</a:t>
                </a:r>
              </a:p>
              <a:p>
                <a:pPr lvl="1"/>
                <a:r>
                  <a:rPr lang="en-US" dirty="0"/>
                  <a:t>Regression</a:t>
                </a:r>
                <a:r>
                  <a:rPr lang="ru-RU" dirty="0"/>
                  <a:t> </a:t>
                </a:r>
                <a14:m>
                  <m:oMath xmlns:m="http://schemas.openxmlformats.org/officeDocument/2006/math">
                    <m:r>
                      <a:rPr lang="en-US" i="1" smtClean="0">
                        <a:latin typeface="Cambria Math" panose="02040503050406030204" pitchFamily="18" charset="0"/>
                      </a:rPr>
                      <m:t>𝐿</m:t>
                    </m:r>
                    <m:d>
                      <m:dPr>
                        <m:ctrlPr>
                          <a:rPr lang="en-US" i="1" smtClean="0">
                            <a:latin typeface="Cambria Math" panose="02040503050406030204" pitchFamily="18" charset="0"/>
                          </a:rPr>
                        </m:ctrlPr>
                      </m:dPr>
                      <m:e>
                        <m:r>
                          <a:rPr lang="en-US" i="1" smtClean="0">
                            <a:latin typeface="Cambria Math" panose="02040503050406030204" pitchFamily="18" charset="0"/>
                          </a:rPr>
                          <m:t>𝑦</m:t>
                        </m:r>
                        <m:r>
                          <a:rPr lang="en-US" i="1" smtClean="0">
                            <a:latin typeface="Cambria Math" panose="02040503050406030204" pitchFamily="18" charset="0"/>
                          </a:rPr>
                          <m:t>, </m:t>
                        </m:r>
                        <m:r>
                          <a:rPr lang="en-US" i="1" smtClean="0">
                            <a:latin typeface="Cambria Math" panose="02040503050406030204" pitchFamily="18" charset="0"/>
                          </a:rPr>
                          <m:t>𝑐</m:t>
                        </m:r>
                      </m:e>
                    </m:d>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m:t>
                        </m:r>
                        <m:r>
                          <a:rPr lang="en-US" i="1" smtClean="0">
                            <a:latin typeface="Cambria Math" panose="02040503050406030204" pitchFamily="18" charset="0"/>
                          </a:rPr>
                          <m:t>𝑦</m:t>
                        </m:r>
                        <m:r>
                          <a:rPr lang="en-US" i="1" smtClean="0">
                            <a:latin typeface="Cambria Math" panose="02040503050406030204" pitchFamily="18" charset="0"/>
                          </a:rPr>
                          <m:t>−</m:t>
                        </m:r>
                        <m:r>
                          <a:rPr lang="en-US" i="1" smtClean="0">
                            <a:latin typeface="Cambria Math" panose="02040503050406030204" pitchFamily="18" charset="0"/>
                          </a:rPr>
                          <m:t>𝑐</m:t>
                        </m:r>
                        <m:r>
                          <a:rPr lang="en-US" i="1" smtClean="0">
                            <a:latin typeface="Cambria Math" panose="02040503050406030204" pitchFamily="18" charset="0"/>
                          </a:rPr>
                          <m:t>)</m:t>
                        </m:r>
                      </m:e>
                      <m:sup>
                        <m:r>
                          <a:rPr lang="en-US" i="1" smtClean="0">
                            <a:latin typeface="Cambria Math" panose="02040503050406030204" pitchFamily="18" charset="0"/>
                          </a:rPr>
                          <m:t>2</m:t>
                        </m:r>
                      </m:sup>
                    </m:sSup>
                  </m:oMath>
                </a14:m>
                <a:endParaRPr lang="en-US" dirty="0"/>
              </a:p>
              <a:p>
                <a:pPr lvl="1"/>
                <a:r>
                  <a:rPr lang="en-US" dirty="0"/>
                  <a:t>Classification</a:t>
                </a:r>
              </a:p>
              <a:p>
                <a:pPr lvl="2"/>
                <a14:m>
                  <m:oMath xmlns:m="http://schemas.openxmlformats.org/officeDocument/2006/math">
                    <m:r>
                      <a:rPr lang="en-US" i="1" smtClean="0">
                        <a:latin typeface="Cambria Math" panose="02040503050406030204" pitchFamily="18" charset="0"/>
                      </a:rPr>
                      <m:t>𝐿</m:t>
                    </m:r>
                    <m:d>
                      <m:dPr>
                        <m:ctrlPr>
                          <a:rPr lang="en-US" i="1" smtClean="0">
                            <a:latin typeface="Cambria Math" panose="02040503050406030204" pitchFamily="18" charset="0"/>
                          </a:rPr>
                        </m:ctrlPr>
                      </m:dPr>
                      <m:e>
                        <m:r>
                          <a:rPr lang="en-US" i="1" smtClean="0">
                            <a:latin typeface="Cambria Math" panose="02040503050406030204" pitchFamily="18" charset="0"/>
                          </a:rPr>
                          <m:t>𝑦</m:t>
                        </m:r>
                        <m:r>
                          <a:rPr lang="en-US" i="1" smtClean="0">
                            <a:latin typeface="Cambria Math" panose="02040503050406030204" pitchFamily="18" charset="0"/>
                          </a:rPr>
                          <m:t>, </m:t>
                        </m:r>
                        <m:r>
                          <a:rPr lang="en-US" i="1" smtClean="0">
                            <a:latin typeface="Cambria Math" panose="02040503050406030204" pitchFamily="18" charset="0"/>
                          </a:rPr>
                          <m:t>𝑐</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i="1" smtClean="0">
                            <a:latin typeface="Cambria Math" panose="02040503050406030204" pitchFamily="18" charset="0"/>
                          </a:rPr>
                          <m:t> </m:t>
                        </m:r>
                        <m:r>
                          <a:rPr lang="en-US" i="1" smtClean="0">
                            <a:latin typeface="Cambria Math" panose="02040503050406030204" pitchFamily="18" charset="0"/>
                          </a:rPr>
                          <m:t>𝑦</m:t>
                        </m:r>
                        <m:r>
                          <a:rPr lang="en-US"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𝑐</m:t>
                        </m:r>
                      </m:e>
                    </m:d>
                  </m:oMath>
                </a14:m>
                <a:endParaRPr lang="en-US" dirty="0">
                  <a:ea typeface="Cambria Math" panose="02040503050406030204" pitchFamily="18" charset="0"/>
                </a:endParaRPr>
              </a:p>
              <a:p>
                <a:pPr lvl="2"/>
                <a:r>
                  <a:rPr lang="en-US" dirty="0"/>
                  <a:t>Gini</a:t>
                </a:r>
                <a:r>
                  <a:rPr lang="ru-RU" dirty="0"/>
                  <a:t>: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r>
                          <a:rPr lang="en-US" b="0" i="1" smtClean="0">
                            <a:latin typeface="Cambria Math" panose="02040503050406030204" pitchFamily="18" charset="0"/>
                          </a:rPr>
                          <m:t>)</m:t>
                        </m:r>
                      </m:e>
                    </m:nary>
                  </m:oMath>
                </a14:m>
                <a:endParaRPr lang="ru-RU" dirty="0"/>
              </a:p>
              <a:p>
                <a:pPr lvl="2"/>
                <a:r>
                  <a:rPr lang="en-US" dirty="0"/>
                  <a:t>Entropy</a:t>
                </a:r>
                <a:r>
                  <a:rPr lang="ru-RU" dirty="0"/>
                  <a:t>:</a:t>
                </a:r>
                <a:r>
                  <a:rPr lang="en-US" dirty="0"/>
                  <a:t>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e>
                        </m:func>
                      </m:e>
                    </m:nary>
                  </m:oMath>
                </a14:m>
                <a:endParaRPr lang="ru-RU" dirty="0"/>
              </a:p>
            </p:txBody>
          </p:sp>
        </mc:Choice>
        <mc:Fallback>
          <p:sp>
            <p:nvSpPr>
              <p:cNvPr id="2" name="Content Placeholder 11">
                <a:extLst>
                  <a:ext uri="{FF2B5EF4-FFF2-40B4-BE49-F238E27FC236}">
                    <a16:creationId xmlns:a16="http://schemas.microsoft.com/office/drawing/2014/main" id="{6B3D5E5C-88E8-40E2-9FC9-A2246F90D251}"/>
                  </a:ext>
                </a:extLst>
              </p:cNvPr>
              <p:cNvSpPr txBox="1">
                <a:spLocks noRot="1" noChangeAspect="1" noMove="1" noResize="1" noEditPoints="1" noAdjustHandles="1" noChangeArrowheads="1" noChangeShapeType="1" noTextEdit="1"/>
              </p:cNvSpPr>
              <p:nvPr/>
            </p:nvSpPr>
            <p:spPr>
              <a:xfrm>
                <a:off x="360364" y="977899"/>
                <a:ext cx="8262936" cy="2962275"/>
              </a:xfrm>
              <a:prstGeom prst="rect">
                <a:avLst/>
              </a:prstGeom>
              <a:blipFill>
                <a:blip r:embed="rId2"/>
                <a:stretch>
                  <a:fillRect l="-307" t="-2128" b="-9362"/>
                </a:stretch>
              </a:blipFill>
            </p:spPr>
            <p:txBody>
              <a:bodyPr/>
              <a:lstStyle/>
              <a:p>
                <a:r>
                  <a:rPr lang="ru-RU">
                    <a:noFill/>
                  </a:rPr>
                  <a:t> </a:t>
                </a:r>
              </a:p>
            </p:txBody>
          </p:sp>
        </mc:Fallback>
      </mc:AlternateContent>
    </p:spTree>
    <p:extLst>
      <p:ext uri="{BB962C8B-B14F-4D97-AF65-F5344CB8AC3E}">
        <p14:creationId xmlns:p14="http://schemas.microsoft.com/office/powerpoint/2010/main" val="25600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Pruning</a:t>
            </a:r>
          </a:p>
        </p:txBody>
      </p:sp>
      <p:sp>
        <p:nvSpPr>
          <p:cNvPr id="4" name="Content Placeholder 3"/>
          <p:cNvSpPr>
            <a:spLocks noGrp="1"/>
          </p:cNvSpPr>
          <p:nvPr>
            <p:ph sz="quarter" idx="10"/>
          </p:nvPr>
        </p:nvSpPr>
        <p:spPr>
          <a:xfrm>
            <a:off x="357187" y="1044575"/>
            <a:ext cx="8429625" cy="3692526"/>
          </a:xfrm>
        </p:spPr>
        <p:txBody>
          <a:bodyPr/>
          <a:lstStyle/>
          <a:p>
            <a:pPr marL="342900" indent="-342900">
              <a:buFont typeface="+mj-lt"/>
              <a:buAutoNum type="arabicPeriod"/>
            </a:pPr>
            <a:r>
              <a:rPr lang="en-US" dirty="0"/>
              <a:t>Pre-pruning: change the stop criterion before start of the process</a:t>
            </a:r>
            <a:r>
              <a:rPr lang="ru-RU" dirty="0"/>
              <a:t>: </a:t>
            </a:r>
            <a:r>
              <a:rPr lang="en-US" dirty="0"/>
              <a:t>i.e. tree depth or</a:t>
            </a:r>
            <a:r>
              <a:rPr lang="ru-RU" dirty="0"/>
              <a:t> </a:t>
            </a:r>
            <a:r>
              <a:rPr lang="en" dirty="0"/>
              <a:t>setting the minimum threshold for splitting according to the quality functional. It is considered more efficient because it does not require full training, and immediately the tree remains smaller. But the problem of the horizon is also understandable: due to the strict stopping criterion, there may be underfitting.</a:t>
            </a:r>
          </a:p>
          <a:p>
            <a:pPr marL="342900" indent="-342900">
              <a:buFont typeface="+mj-lt"/>
              <a:buAutoNum type="arabicPeriod"/>
            </a:pPr>
            <a:r>
              <a:rPr lang="en-US" dirty="0"/>
              <a:t>Post-pruning: replace internal nodes and / or subtrees with leaf nodes. Shrink the tree slightly but may result in better generalizing ability of the model. There are two main methods:</a:t>
            </a:r>
            <a:endParaRPr lang="ru-RU" dirty="0"/>
          </a:p>
          <a:p>
            <a:pPr lvl="1"/>
            <a:r>
              <a:rPr lang="en" dirty="0"/>
              <a:t>Down up. We start from the lower nodes, check the quality of the model without the presence of a node, and if it does not change, then the node is changed to a leaf or removed. Subtrees are not removed like this</a:t>
            </a:r>
            <a:r>
              <a:rPr lang="ru-RU" dirty="0"/>
              <a:t>.</a:t>
            </a:r>
          </a:p>
          <a:p>
            <a:pPr lvl="1"/>
            <a:r>
              <a:rPr lang="en" dirty="0"/>
              <a:t>Top down. We start at the root of the tree. A quality check is performed, if the quality does not deteriorate, then the node and the entire subtree, if any, are deleted and replaced with a leaf</a:t>
            </a:r>
            <a:r>
              <a:rPr lang="ru-RU" dirty="0"/>
              <a:t> </a:t>
            </a:r>
            <a:endParaRPr lang="en-US" dirty="0"/>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7</a:t>
            </a:fld>
            <a:endParaRPr lang="en-US" dirty="0"/>
          </a:p>
        </p:txBody>
      </p:sp>
    </p:spTree>
    <p:extLst>
      <p:ext uri="{BB962C8B-B14F-4D97-AF65-F5344CB8AC3E}">
        <p14:creationId xmlns:p14="http://schemas.microsoft.com/office/powerpoint/2010/main" val="191819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Handling missing values</a:t>
            </a:r>
          </a:p>
        </p:txBody>
      </p:sp>
      <p:sp>
        <p:nvSpPr>
          <p:cNvPr id="4" name="Content Placeholder 3"/>
          <p:cNvSpPr>
            <a:spLocks noGrp="1"/>
          </p:cNvSpPr>
          <p:nvPr>
            <p:ph sz="quarter" idx="10"/>
          </p:nvPr>
        </p:nvSpPr>
        <p:spPr>
          <a:xfrm>
            <a:off x="357187" y="1044575"/>
            <a:ext cx="8429625" cy="3692526"/>
          </a:xfrm>
        </p:spPr>
        <p:txBody>
          <a:bodyPr/>
          <a:lstStyle/>
          <a:p>
            <a:pPr marL="342900" indent="-342900">
              <a:buFont typeface="+mj-lt"/>
              <a:buAutoNum type="arabicPeriod"/>
            </a:pPr>
            <a:r>
              <a:rPr lang="en" dirty="0"/>
              <a:t>the gaps can be processed as a weighted average of the forecasts of both nodes where the object should have been placed  into when decision by the missing attribute is taken place, where the weights are the percentage of objects that fell into each of the nodes laying below</a:t>
            </a:r>
          </a:p>
          <a:p>
            <a:pPr marL="342900" indent="-342900">
              <a:buFont typeface="+mj-lt"/>
              <a:buAutoNum type="arabicPeriod"/>
            </a:pPr>
            <a:r>
              <a:rPr lang="en" dirty="0"/>
              <a:t>The second way is to use surrogate predicates. At each node, two features are selected that produce the closest partitions to each other.</a:t>
            </a:r>
            <a:endParaRPr lang="ru-RU" dirty="0"/>
          </a:p>
          <a:p>
            <a:pPr marL="342900" indent="-342900">
              <a:buFont typeface="+mj-lt"/>
              <a:buAutoNum type="arabicPeriod"/>
            </a:pPr>
            <a:r>
              <a:rPr lang="en" dirty="0"/>
              <a:t>But it is no less efficient to replace missing numerical values with some very large numbers, which can easily allow the predicate to cut off all objects with gaps</a:t>
            </a:r>
            <a:endParaRPr lang="en-US" dirty="0"/>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846723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Decision tree: Titanic</a:t>
            </a:r>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9</a:t>
            </a:fld>
            <a:endParaRPr lang="en-US" dirty="0"/>
          </a:p>
        </p:txBody>
      </p:sp>
      <p:graphicFrame>
        <p:nvGraphicFramePr>
          <p:cNvPr id="4" name="Table 4">
            <a:extLst>
              <a:ext uri="{FF2B5EF4-FFF2-40B4-BE49-F238E27FC236}">
                <a16:creationId xmlns:a16="http://schemas.microsoft.com/office/drawing/2014/main" id="{7828780B-C375-43D0-B207-A943CE93683F}"/>
              </a:ext>
            </a:extLst>
          </p:cNvPr>
          <p:cNvGraphicFramePr>
            <a:graphicFrameLocks noGrp="1"/>
          </p:cNvGraphicFramePr>
          <p:nvPr>
            <p:extLst>
              <p:ext uri="{D42A27DB-BD31-4B8C-83A1-F6EECF244321}">
                <p14:modId xmlns:p14="http://schemas.microsoft.com/office/powerpoint/2010/main" val="1691577927"/>
              </p:ext>
            </p:extLst>
          </p:nvPr>
        </p:nvGraphicFramePr>
        <p:xfrm>
          <a:off x="534756" y="1210321"/>
          <a:ext cx="4231925" cy="2270760"/>
        </p:xfrm>
        <a:graphic>
          <a:graphicData uri="http://schemas.openxmlformats.org/drawingml/2006/table">
            <a:tbl>
              <a:tblPr>
                <a:tableStyleId>{5C22544A-7EE6-4342-B048-85BDC9FD1C3A}</a:tableStyleId>
              </a:tblPr>
              <a:tblGrid>
                <a:gridCol w="647744">
                  <a:extLst>
                    <a:ext uri="{9D8B030D-6E8A-4147-A177-3AD203B41FA5}">
                      <a16:colId xmlns:a16="http://schemas.microsoft.com/office/drawing/2014/main" val="3349380588"/>
                    </a:ext>
                  </a:extLst>
                </a:gridCol>
                <a:gridCol w="758478">
                  <a:extLst>
                    <a:ext uri="{9D8B030D-6E8A-4147-A177-3AD203B41FA5}">
                      <a16:colId xmlns:a16="http://schemas.microsoft.com/office/drawing/2014/main" val="1555059200"/>
                    </a:ext>
                  </a:extLst>
                </a:gridCol>
                <a:gridCol w="724135">
                  <a:extLst>
                    <a:ext uri="{9D8B030D-6E8A-4147-A177-3AD203B41FA5}">
                      <a16:colId xmlns:a16="http://schemas.microsoft.com/office/drawing/2014/main" val="2156028214"/>
                    </a:ext>
                  </a:extLst>
                </a:gridCol>
                <a:gridCol w="388646">
                  <a:extLst>
                    <a:ext uri="{9D8B030D-6E8A-4147-A177-3AD203B41FA5}">
                      <a16:colId xmlns:a16="http://schemas.microsoft.com/office/drawing/2014/main" val="1075168914"/>
                    </a:ext>
                  </a:extLst>
                </a:gridCol>
                <a:gridCol w="777292">
                  <a:extLst>
                    <a:ext uri="{9D8B030D-6E8A-4147-A177-3AD203B41FA5}">
                      <a16:colId xmlns:a16="http://schemas.microsoft.com/office/drawing/2014/main" val="487626630"/>
                    </a:ext>
                  </a:extLst>
                </a:gridCol>
                <a:gridCol w="935630">
                  <a:extLst>
                    <a:ext uri="{9D8B030D-6E8A-4147-A177-3AD203B41FA5}">
                      <a16:colId xmlns:a16="http://schemas.microsoft.com/office/drawing/2014/main" val="2033381758"/>
                    </a:ext>
                  </a:extLst>
                </a:gridCol>
              </a:tblGrid>
              <a:tr h="161925">
                <a:tc>
                  <a:txBody>
                    <a:bodyPr/>
                    <a:lstStyle/>
                    <a:p>
                      <a:pPr algn="ctr" fontAlgn="b"/>
                      <a:r>
                        <a:rPr lang="en-US" sz="1600" u="none" strike="noStrike">
                          <a:effectLst/>
                        </a:rPr>
                        <a:t>pclass</a:t>
                      </a:r>
                      <a:endParaRPr lang="en-US" sz="16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survived</a:t>
                      </a:r>
                      <a:endParaRPr lang="en-U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sex</a:t>
                      </a:r>
                      <a:endParaRPr lang="en-US" sz="16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age</a:t>
                      </a:r>
                      <a:endParaRPr lang="en-US" sz="16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siblings</a:t>
                      </a:r>
                    </a:p>
                    <a:p>
                      <a:pPr algn="ctr" fontAlgn="b"/>
                      <a:r>
                        <a:rPr lang="en-US" sz="1600" u="none" strike="noStrike" dirty="0">
                          <a:effectLst/>
                        </a:rPr>
                        <a:t>spouses</a:t>
                      </a:r>
                      <a:endParaRPr lang="en-U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parents</a:t>
                      </a:r>
                    </a:p>
                    <a:p>
                      <a:pPr algn="ctr" fontAlgn="b"/>
                      <a:r>
                        <a:rPr lang="en-US" sz="1600" u="none" strike="noStrike" dirty="0">
                          <a:effectLst/>
                        </a:rPr>
                        <a:t>children</a:t>
                      </a:r>
                      <a:endParaRPr lang="en-US" sz="16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71749993"/>
                  </a:ext>
                </a:extLst>
              </a:tr>
              <a:tr h="200025">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5068456"/>
                  </a:ext>
                </a:extLst>
              </a:tr>
              <a:tr h="200025">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4018690"/>
                  </a:ext>
                </a:extLst>
              </a:tr>
              <a:tr h="200025">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female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4359068"/>
                  </a:ext>
                </a:extLst>
              </a:tr>
              <a:tr h="200025">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male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2670427"/>
                  </a:ext>
                </a:extLst>
              </a:tr>
              <a:tr h="200025">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6060628"/>
                  </a:ext>
                </a:extLst>
              </a:tr>
              <a:tr h="200025">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male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9426386"/>
                  </a:ext>
                </a:extLst>
              </a:tr>
              <a:tr h="200025">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63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154884"/>
                  </a:ext>
                </a:extLst>
              </a:tr>
            </a:tbl>
          </a:graphicData>
        </a:graphic>
      </p:graphicFrame>
      <p:pic>
        <p:nvPicPr>
          <p:cNvPr id="8" name="Picture 2" descr="https://upload.wikimedia.org/wikipedia/commons/f/f3/CART_tree_titanic_survivors.png">
            <a:extLst>
              <a:ext uri="{FF2B5EF4-FFF2-40B4-BE49-F238E27FC236}">
                <a16:creationId xmlns:a16="http://schemas.microsoft.com/office/drawing/2014/main" id="{06FF427E-5C23-4D9C-80D9-A4FCEE5E2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596" y="952499"/>
            <a:ext cx="3429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019930"/>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17F98EE974264AA855661E0A34199E" ma:contentTypeVersion="6" ma:contentTypeDescription="Create a new document." ma:contentTypeScope="" ma:versionID="07b964f460ded1f5d08185059c0e61d7">
  <xsd:schema xmlns:xsd="http://www.w3.org/2001/XMLSchema" xmlns:xs="http://www.w3.org/2001/XMLSchema" xmlns:p="http://schemas.microsoft.com/office/2006/metadata/properties" xmlns:ns2="cbb6538d-d140-4dfd-b2b3-1ec9f7752bd4" targetNamespace="http://schemas.microsoft.com/office/2006/metadata/properties" ma:root="true" ma:fieldsID="d3ee54cd391937715a565ac6bdf14ea9" ns2:_="">
    <xsd:import namespace="cbb6538d-d140-4dfd-b2b3-1ec9f7752bd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b6538d-d140-4dfd-b2b3-1ec9f7752b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05A1AD-C35A-438E-A8C8-4826BA8DC797}">
  <ds:schemaRefs>
    <ds:schemaRef ds:uri="http://schemas.microsoft.com/sharepoint/v3/contenttype/forms"/>
  </ds:schemaRefs>
</ds:datastoreItem>
</file>

<file path=customXml/itemProps2.xml><?xml version="1.0" encoding="utf-8"?>
<ds:datastoreItem xmlns:ds="http://schemas.openxmlformats.org/officeDocument/2006/customXml" ds:itemID="{1F5A196C-214A-4054-BCB6-1CA53F741A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b6538d-d140-4dfd-b2b3-1ec9f7752b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3D7E78-5E0F-441F-B897-41CFF2B3CF5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Covers</Template>
  <TotalTime>390</TotalTime>
  <Words>970</Words>
  <Application>Microsoft Macintosh PowerPoint</Application>
  <PresentationFormat>Экран (16:9)</PresentationFormat>
  <Paragraphs>186</Paragraphs>
  <Slides>17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3</vt:i4>
      </vt:variant>
      <vt:variant>
        <vt:lpstr>Заголовки слайдов</vt:lpstr>
      </vt:variant>
      <vt:variant>
        <vt:i4>17</vt:i4>
      </vt:variant>
    </vt:vector>
  </HeadingPairs>
  <TitlesOfParts>
    <vt:vector size="24" baseType="lpstr">
      <vt:lpstr>Arial</vt:lpstr>
      <vt:lpstr>Calibri</vt:lpstr>
      <vt:lpstr>Calibri Light</vt:lpstr>
      <vt:lpstr>Cambria Math</vt:lpstr>
      <vt:lpstr>Covers</vt:lpstr>
      <vt:lpstr>General</vt:lpstr>
      <vt:lpstr>Breakers</vt:lpstr>
      <vt:lpstr>Classification 3</vt:lpstr>
      <vt:lpstr>What’s wrong with linear algorithms?</vt:lpstr>
      <vt:lpstr>Binary tree</vt:lpstr>
      <vt:lpstr>How to train binary trees?</vt:lpstr>
      <vt:lpstr>What should we clarify?</vt:lpstr>
      <vt:lpstr>Quality Functional</vt:lpstr>
      <vt:lpstr>Pruning</vt:lpstr>
      <vt:lpstr>Handling missing values</vt:lpstr>
      <vt:lpstr>Decision tree: Titanic</vt:lpstr>
      <vt:lpstr>Advantages and disadvantages of trees</vt:lpstr>
      <vt:lpstr>Ensembles of models</vt:lpstr>
      <vt:lpstr>Random Forest</vt:lpstr>
      <vt:lpstr>Cons of Random Forest</vt:lpstr>
      <vt:lpstr>Gradient boosting</vt:lpstr>
      <vt:lpstr>Gradient boosting</vt:lpstr>
      <vt:lpstr>What else</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Sergei Dudoladov</cp:lastModifiedBy>
  <cp:revision>55</cp:revision>
  <dcterms:created xsi:type="dcterms:W3CDTF">2018-01-26T19:23:30Z</dcterms:created>
  <dcterms:modified xsi:type="dcterms:W3CDTF">2021-04-05T07:48:12Z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0x0101001117F98EE974264AA855661E0A34199E</vt:lpwstr>
  </property>
  <property fmtid="{D5CDD505-2E9C-101B-9397-08002B2CF9AE}" pid="3" name="Order">
    <vt:r8>500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