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oppins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oecd.org/sdd/business-stats/the-future-of-business-survey.htm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ad7d9bf9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9ad7d9bf9c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bf3f7bfa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9bf3f7bfa5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ad7d9bf9c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9ad7d9bf9c_5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ad7d9bf9c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ad7d9bf9c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ad7d9bf9c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9ad7d9bf9c_1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ad7d9bf9c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DAA"/>
              </a:buClr>
              <a:buSzPts val="1200"/>
              <a:buFont typeface="Poppins"/>
              <a:buChar char="●"/>
            </a:pPr>
            <a:r>
              <a:rPr lang="en-GB" sz="12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Almost 1/3 businesses have closed due to COVID-19.</a:t>
            </a:r>
            <a:endParaRPr sz="1200">
              <a:solidFill>
                <a:srgbClr val="005DA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DAA"/>
              </a:buClr>
              <a:buSzPts val="1200"/>
              <a:buFont typeface="Poppins"/>
              <a:buChar char="●"/>
            </a:pPr>
            <a:r>
              <a:rPr lang="en-GB" sz="12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Those that stayed open have been impacted by reduced revenue and disrupted business continuity, all while managing the stress of cash flow concerns.</a:t>
            </a:r>
            <a:endParaRPr sz="1200">
              <a:solidFill>
                <a:srgbClr val="005DA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DAA"/>
              </a:buClr>
              <a:buSzPts val="1200"/>
              <a:buFont typeface="Poppins"/>
              <a:buChar char="●"/>
            </a:pPr>
            <a:r>
              <a:rPr lang="en-GB" sz="12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How can we help Canadian SMEs?</a:t>
            </a:r>
            <a:endParaRPr sz="1200">
              <a:solidFill>
                <a:srgbClr val="005DA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9ad7d9bf9c_1_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ad7d9bf9c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 sz="1200">
                <a:solidFill>
                  <a:srgbClr val="45556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(source: 2018 Talent Shortage report by Manpower Group Inc )</a:t>
            </a:r>
            <a:endParaRPr sz="1200">
              <a:solidFill>
                <a:srgbClr val="45556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55560"/>
              </a:buClr>
              <a:buSzPts val="1200"/>
              <a:buFont typeface="Roboto"/>
              <a:buChar char="-"/>
            </a:pPr>
            <a:r>
              <a:rPr lang="en-GB" sz="1200">
                <a:solidFill>
                  <a:srgbClr val="45556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GB" sz="1050">
                <a:solidFill>
                  <a:srgbClr val="666666"/>
                </a:solidFill>
                <a:highlight>
                  <a:srgbClr val="FFFFFF"/>
                </a:highlight>
              </a:rPr>
              <a:t>Q3, 2017 Survey </a:t>
            </a:r>
            <a:r>
              <a:rPr lang="en-GB" sz="1050" u="sng">
                <a:solidFill>
                  <a:srgbClr val="1155CC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future of business survey</a:t>
            </a:r>
            <a:r>
              <a:rPr lang="en-GB" sz="1200">
                <a:solidFill>
                  <a:srgbClr val="45556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rgbClr val="45556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g9ad7d9bf9c_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ad7d9bf9c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9ad7d9bf9c_1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ad7d9bf9c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9ad7d9bf9c_1_1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bf3f7bfa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9bf3f7bfa5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ad7d9bf9c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9ad7d9bf9c_1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bf3f7bfa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9bf3f7bfa5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7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7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27498">
            <a:off x="5351491" y="-1086146"/>
            <a:ext cx="6257992" cy="623667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485956" y="1707123"/>
            <a:ext cx="33657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Team 14</a:t>
            </a:r>
            <a:r>
              <a:rPr i="0" lang="en-GB" u="none" cap="none" strike="noStrike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 | </a:t>
            </a:r>
            <a:r>
              <a:rPr lang="en-GB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Hudson, Nevada, Patsy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1" name="Google Shape;131;p25"/>
          <p:cNvGrpSpPr/>
          <p:nvPr/>
        </p:nvGrpSpPr>
        <p:grpSpPr>
          <a:xfrm>
            <a:off x="514350" y="514350"/>
            <a:ext cx="478400" cy="472574"/>
            <a:chOff x="0" y="0"/>
            <a:chExt cx="1275731" cy="1260197"/>
          </a:xfrm>
        </p:grpSpPr>
        <p:sp>
          <p:nvSpPr>
            <p:cNvPr id="132" name="Google Shape;132;p25"/>
            <p:cNvSpPr txBox="1"/>
            <p:nvPr/>
          </p:nvSpPr>
          <p:spPr>
            <a:xfrm>
              <a:off x="0" y="0"/>
              <a:ext cx="1275731" cy="1126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GB" sz="2800" u="none" cap="none" strike="noStrike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7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0" y="1164944"/>
              <a:ext cx="1111985" cy="95253"/>
            </a:xfrm>
            <a:prstGeom prst="rect">
              <a:avLst/>
            </a:prstGeom>
            <a:solidFill>
              <a:srgbClr val="FFD2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98375" y="2462350"/>
            <a:ext cx="6484399" cy="2540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27498">
            <a:off x="6599641" y="-1876271"/>
            <a:ext cx="6257992" cy="623667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4"/>
          <p:cNvSpPr txBox="1"/>
          <p:nvPr/>
        </p:nvSpPr>
        <p:spPr>
          <a:xfrm>
            <a:off x="3323850" y="2085450"/>
            <a:ext cx="24963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00" u="sng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Q &amp; A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1137806" y="635848"/>
            <a:ext cx="33657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Team 14</a:t>
            </a:r>
            <a:r>
              <a:rPr b="0" i="0" lang="en-GB" sz="1000" u="none" cap="none" strike="noStrike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lang="en-GB" sz="1000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AmpHacks</a:t>
            </a:r>
            <a:r>
              <a:rPr b="0" i="0" lang="en-GB" sz="1000" u="none" cap="none" strike="noStrike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 2020</a:t>
            </a:r>
            <a:endParaRPr sz="700"/>
          </a:p>
        </p:txBody>
      </p:sp>
      <p:grpSp>
        <p:nvGrpSpPr>
          <p:cNvPr id="277" name="Google Shape;277;p34"/>
          <p:cNvGrpSpPr/>
          <p:nvPr/>
        </p:nvGrpSpPr>
        <p:grpSpPr>
          <a:xfrm>
            <a:off x="514350" y="514350"/>
            <a:ext cx="478350" cy="472629"/>
            <a:chOff x="0" y="0"/>
            <a:chExt cx="1275600" cy="1260344"/>
          </a:xfrm>
        </p:grpSpPr>
        <p:sp>
          <p:nvSpPr>
            <p:cNvPr id="278" name="Google Shape;278;p34"/>
            <p:cNvSpPr txBox="1"/>
            <p:nvPr/>
          </p:nvSpPr>
          <p:spPr>
            <a:xfrm>
              <a:off x="0" y="0"/>
              <a:ext cx="1275600" cy="11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>
                  <a:solidFill>
                    <a:srgbClr val="005DAA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</a:t>
              </a:r>
              <a:endParaRPr sz="700"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0" y="1164944"/>
              <a:ext cx="1112100" cy="95400"/>
            </a:xfrm>
            <a:prstGeom prst="rect">
              <a:avLst/>
            </a:prstGeom>
            <a:solidFill>
              <a:srgbClr val="FFD2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0" name="Google Shape;28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89660" y="2172180"/>
            <a:ext cx="6257994" cy="6236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669109">
            <a:off x="4932414" y="2011267"/>
            <a:ext cx="6257993" cy="623667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5"/>
          <p:cNvSpPr txBox="1"/>
          <p:nvPr/>
        </p:nvSpPr>
        <p:spPr>
          <a:xfrm>
            <a:off x="1774200" y="2085450"/>
            <a:ext cx="55956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00" u="sng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Appendix</a:t>
            </a:r>
            <a:endParaRPr sz="6100" u="sng">
              <a:solidFill>
                <a:srgbClr val="005D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1137806" y="635848"/>
            <a:ext cx="33657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Team 14</a:t>
            </a:r>
            <a:r>
              <a:rPr b="0" i="0" lang="en-GB" sz="1000" u="none" cap="none" strike="noStrike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lang="en-GB" sz="1000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AmpHacks</a:t>
            </a:r>
            <a:r>
              <a:rPr b="0" i="0" lang="en-GB" sz="1000" u="none" cap="none" strike="noStrike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 2020</a:t>
            </a:r>
            <a:endParaRPr sz="700"/>
          </a:p>
        </p:txBody>
      </p:sp>
      <p:grpSp>
        <p:nvGrpSpPr>
          <p:cNvPr id="288" name="Google Shape;288;p35"/>
          <p:cNvGrpSpPr/>
          <p:nvPr/>
        </p:nvGrpSpPr>
        <p:grpSpPr>
          <a:xfrm>
            <a:off x="514350" y="514350"/>
            <a:ext cx="478350" cy="472629"/>
            <a:chOff x="0" y="0"/>
            <a:chExt cx="1275600" cy="1260344"/>
          </a:xfrm>
        </p:grpSpPr>
        <p:sp>
          <p:nvSpPr>
            <p:cNvPr id="289" name="Google Shape;289;p35"/>
            <p:cNvSpPr txBox="1"/>
            <p:nvPr/>
          </p:nvSpPr>
          <p:spPr>
            <a:xfrm>
              <a:off x="0" y="0"/>
              <a:ext cx="1275600" cy="11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>
                  <a:solidFill>
                    <a:srgbClr val="005DAA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</a:t>
              </a:r>
              <a:endParaRPr sz="700"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0" y="1164944"/>
              <a:ext cx="1112100" cy="95400"/>
            </a:xfrm>
            <a:prstGeom prst="rect">
              <a:avLst/>
            </a:prstGeom>
            <a:solidFill>
              <a:srgbClr val="FFD2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25" y="1025000"/>
            <a:ext cx="4220799" cy="17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6"/>
          <p:cNvSpPr txBox="1"/>
          <p:nvPr/>
        </p:nvSpPr>
        <p:spPr>
          <a:xfrm>
            <a:off x="454500" y="360843"/>
            <a:ext cx="3585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Data Manipulation</a:t>
            </a:r>
            <a:endParaRPr sz="3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7" name="Google Shape;2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5775" y="2949275"/>
            <a:ext cx="3845689" cy="19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875" y="1025000"/>
            <a:ext cx="3916328" cy="17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540197">
            <a:off x="-1956309" y="249722"/>
            <a:ext cx="7253360" cy="263436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4118825" y="1213648"/>
            <a:ext cx="48063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u="sng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Agenda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1" name="Google Shape;141;p26"/>
          <p:cNvGrpSpPr/>
          <p:nvPr/>
        </p:nvGrpSpPr>
        <p:grpSpPr>
          <a:xfrm>
            <a:off x="514350" y="514350"/>
            <a:ext cx="563770" cy="472574"/>
            <a:chOff x="0" y="0"/>
            <a:chExt cx="1503386" cy="1260197"/>
          </a:xfrm>
        </p:grpSpPr>
        <p:sp>
          <p:nvSpPr>
            <p:cNvPr id="142" name="Google Shape;142;p26"/>
            <p:cNvSpPr txBox="1"/>
            <p:nvPr/>
          </p:nvSpPr>
          <p:spPr>
            <a:xfrm>
              <a:off x="0" y="0"/>
              <a:ext cx="1503386" cy="1126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GB" sz="2800" u="none" cap="none" strike="noStrike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7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0" y="1164944"/>
              <a:ext cx="1111985" cy="95253"/>
            </a:xfrm>
            <a:prstGeom prst="rect">
              <a:avLst/>
            </a:prstGeom>
            <a:solidFill>
              <a:srgbClr val="FFD2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44" name="Google Shape;144;p26"/>
          <p:cNvSpPr txBox="1"/>
          <p:nvPr/>
        </p:nvSpPr>
        <p:spPr>
          <a:xfrm>
            <a:off x="737528" y="4468638"/>
            <a:ext cx="18657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Team 14</a:t>
            </a:r>
            <a:r>
              <a:rPr b="0" i="0" lang="en-GB" sz="1000" u="none" cap="none" strike="noStrike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lang="en-GB" sz="1000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AmpHacks</a:t>
            </a:r>
            <a:r>
              <a:rPr b="0" i="0" lang="en-GB" sz="1000" u="none" cap="none" strike="noStrike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 2020</a:t>
            </a:r>
            <a:endParaRPr sz="700"/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8822" y="2247126"/>
            <a:ext cx="283390" cy="28395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033225" y="2291700"/>
            <a:ext cx="16239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Challenge Statement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8822" y="2669376"/>
            <a:ext cx="283390" cy="28395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5033228" y="2713950"/>
            <a:ext cx="17871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Problem Exploration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8822" y="3091626"/>
            <a:ext cx="283390" cy="28395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5033222" y="3136200"/>
            <a:ext cx="8511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Solution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8822" y="3513876"/>
            <a:ext cx="283390" cy="28395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5033225" y="3558450"/>
            <a:ext cx="14697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Business Value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8822" y="3936126"/>
            <a:ext cx="283390" cy="28395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5033222" y="3980700"/>
            <a:ext cx="8511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Q &amp; A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950225" y="1438094"/>
            <a:ext cx="3703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Challenge</a:t>
            </a:r>
            <a:r>
              <a:rPr lang="en-GB" sz="30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3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301238">
            <a:off x="5614744" y="820412"/>
            <a:ext cx="5485068" cy="54204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27"/>
          <p:cNvGrpSpPr/>
          <p:nvPr/>
        </p:nvGrpSpPr>
        <p:grpSpPr>
          <a:xfrm>
            <a:off x="514350" y="514350"/>
            <a:ext cx="478400" cy="472574"/>
            <a:chOff x="0" y="0"/>
            <a:chExt cx="1275731" cy="1260197"/>
          </a:xfrm>
        </p:grpSpPr>
        <p:sp>
          <p:nvSpPr>
            <p:cNvPr id="162" name="Google Shape;162;p27"/>
            <p:cNvSpPr txBox="1"/>
            <p:nvPr/>
          </p:nvSpPr>
          <p:spPr>
            <a:xfrm>
              <a:off x="0" y="0"/>
              <a:ext cx="1275731" cy="1126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GB" sz="2800" u="none" cap="none" strike="noStrike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7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0" y="1164944"/>
              <a:ext cx="1111985" cy="95253"/>
            </a:xfrm>
            <a:prstGeom prst="rect">
              <a:avLst/>
            </a:prstGeom>
            <a:solidFill>
              <a:srgbClr val="FFD2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64" name="Google Shape;164;p27"/>
          <p:cNvSpPr txBox="1"/>
          <p:nvPr/>
        </p:nvSpPr>
        <p:spPr>
          <a:xfrm>
            <a:off x="1137806" y="635848"/>
            <a:ext cx="33657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Team 14</a:t>
            </a:r>
            <a:r>
              <a:rPr i="0" lang="en-GB" sz="1000" u="none" cap="none" strike="noStrike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 | </a:t>
            </a:r>
            <a:r>
              <a:rPr lang="en-GB" sz="10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AmpHacks</a:t>
            </a:r>
            <a:r>
              <a:rPr i="0" lang="en-GB" sz="1000" u="none" cap="none" strike="noStrike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 2020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917975" y="1953175"/>
            <a:ext cx="3767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oppins"/>
                <a:ea typeface="Poppins"/>
                <a:cs typeface="Poppins"/>
                <a:sym typeface="Poppins"/>
              </a:rPr>
              <a:t>… </a:t>
            </a:r>
            <a:r>
              <a:rPr lang="en-GB" sz="1600">
                <a:latin typeface="Poppins"/>
                <a:ea typeface="Poppins"/>
                <a:cs typeface="Poppins"/>
                <a:sym typeface="Poppins"/>
              </a:rPr>
              <a:t>create meaningful solutions that</a:t>
            </a:r>
            <a:r>
              <a:rPr b="1" lang="en-GB" sz="1600">
                <a:latin typeface="Poppins"/>
                <a:ea typeface="Poppins"/>
                <a:cs typeface="Poppins"/>
                <a:sym typeface="Poppins"/>
              </a:rPr>
              <a:t> make Canadian lives better?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" name="Google Shape;166;p27"/>
          <p:cNvSpPr/>
          <p:nvPr/>
        </p:nvSpPr>
        <p:spPr>
          <a:xfrm flipH="1" rot="10800000">
            <a:off x="1315475" y="2806375"/>
            <a:ext cx="2972700" cy="241200"/>
          </a:xfrm>
          <a:prstGeom prst="triangle">
            <a:avLst>
              <a:gd fmla="val 50000" name="adj"/>
            </a:avLst>
          </a:prstGeom>
          <a:solidFill>
            <a:srgbClr val="FFD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969050" y="3227150"/>
            <a:ext cx="37032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Poppins"/>
                <a:ea typeface="Poppins"/>
                <a:cs typeface="Poppins"/>
                <a:sym typeface="Poppins"/>
              </a:rPr>
              <a:t>How can we help Canadian SMEs?</a:t>
            </a:r>
            <a:endParaRPr sz="3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/>
        </p:nvSpPr>
        <p:spPr>
          <a:xfrm>
            <a:off x="514350" y="599350"/>
            <a:ext cx="55587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u="sng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Problem Exploration</a:t>
            </a:r>
            <a:endParaRPr sz="4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160401">
            <a:off x="4110444" y="122347"/>
            <a:ext cx="7253361" cy="26343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28"/>
          <p:cNvGrpSpPr/>
          <p:nvPr/>
        </p:nvGrpSpPr>
        <p:grpSpPr>
          <a:xfrm>
            <a:off x="8157611" y="429192"/>
            <a:ext cx="489114" cy="472629"/>
            <a:chOff x="0" y="0"/>
            <a:chExt cx="1304303" cy="1260344"/>
          </a:xfrm>
        </p:grpSpPr>
        <p:sp>
          <p:nvSpPr>
            <p:cNvPr id="175" name="Google Shape;175;p28"/>
            <p:cNvSpPr/>
            <p:nvPr/>
          </p:nvSpPr>
          <p:spPr>
            <a:xfrm>
              <a:off x="192203" y="1164944"/>
              <a:ext cx="1112100" cy="95400"/>
            </a:xfrm>
            <a:prstGeom prst="rect">
              <a:avLst/>
            </a:prstGeom>
            <a:solidFill>
              <a:srgbClr val="FFD2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" name="Google Shape;176;p28"/>
            <p:cNvSpPr txBox="1"/>
            <p:nvPr/>
          </p:nvSpPr>
          <p:spPr>
            <a:xfrm>
              <a:off x="0" y="0"/>
              <a:ext cx="1304100" cy="11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GB" sz="2800" u="none" cap="none" strike="noStrike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lang="en-GB" sz="28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7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77" name="Google Shape;177;p28"/>
          <p:cNvGrpSpPr/>
          <p:nvPr/>
        </p:nvGrpSpPr>
        <p:grpSpPr>
          <a:xfrm>
            <a:off x="514349" y="3103791"/>
            <a:ext cx="3039078" cy="1469947"/>
            <a:chOff x="-9513304" y="-1346167"/>
            <a:chExt cx="5714702" cy="3919858"/>
          </a:xfrm>
        </p:grpSpPr>
        <p:sp>
          <p:nvSpPr>
            <p:cNvPr id="178" name="Google Shape;178;p28"/>
            <p:cNvSpPr txBox="1"/>
            <p:nvPr/>
          </p:nvSpPr>
          <p:spPr>
            <a:xfrm>
              <a:off x="-9513304" y="-1346167"/>
              <a:ext cx="47805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 u="sng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Employment Issues</a:t>
              </a:r>
              <a:endParaRPr sz="7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" name="Google Shape;179;p28"/>
            <p:cNvSpPr txBox="1"/>
            <p:nvPr/>
          </p:nvSpPr>
          <p:spPr>
            <a:xfrm>
              <a:off x="-9513302" y="-199509"/>
              <a:ext cx="5714700" cy="27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Around </a:t>
              </a:r>
              <a:r>
                <a:rPr b="1" lang="en-GB" sz="11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one-third</a:t>
              </a:r>
              <a:r>
                <a:rPr lang="en-GB" sz="11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 of Canadian employers surveyed admitted to facing </a:t>
              </a:r>
              <a:r>
                <a:rPr b="1" lang="en-GB" sz="11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difficulties in hiring</a:t>
              </a:r>
              <a:r>
                <a:rPr lang="en-GB" sz="11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 the unskilled workers they need due to labour scarcity</a:t>
              </a:r>
              <a:endParaRPr sz="11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80" name="Google Shape;180;p28"/>
          <p:cNvGrpSpPr/>
          <p:nvPr/>
        </p:nvGrpSpPr>
        <p:grpSpPr>
          <a:xfrm>
            <a:off x="514349" y="1701449"/>
            <a:ext cx="2937038" cy="1192970"/>
            <a:chOff x="-14" y="-6"/>
            <a:chExt cx="5115900" cy="3181254"/>
          </a:xfrm>
        </p:grpSpPr>
        <p:sp>
          <p:nvSpPr>
            <p:cNvPr id="181" name="Google Shape;181;p28"/>
            <p:cNvSpPr txBox="1"/>
            <p:nvPr/>
          </p:nvSpPr>
          <p:spPr>
            <a:xfrm>
              <a:off x="-14" y="-6"/>
              <a:ext cx="51159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 u="sng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Maintaining Profitability</a:t>
              </a:r>
              <a:endParaRPr sz="7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" name="Google Shape;182;p28"/>
            <p:cNvSpPr txBox="1"/>
            <p:nvPr/>
          </p:nvSpPr>
          <p:spPr>
            <a:xfrm>
              <a:off x="0" y="1146648"/>
              <a:ext cx="4780500" cy="203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Profits on a consistent basis is a challenge for approximately </a:t>
              </a:r>
              <a:r>
                <a:rPr b="1" lang="en-GB" sz="11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44.7%</a:t>
              </a:r>
              <a:r>
                <a:rPr lang="en-GB" sz="11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 of Canadian SMEs </a:t>
              </a:r>
              <a:endParaRPr sz="1800">
                <a:solidFill>
                  <a:srgbClr val="787878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39954"/>
                </a:lnSpc>
                <a:spcBef>
                  <a:spcPts val="19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83" name="Google Shape;183;p28"/>
          <p:cNvGrpSpPr/>
          <p:nvPr/>
        </p:nvGrpSpPr>
        <p:grpSpPr>
          <a:xfrm>
            <a:off x="3971928" y="1701449"/>
            <a:ext cx="2837349" cy="1811522"/>
            <a:chOff x="-385801" y="-4724433"/>
            <a:chExt cx="5714702" cy="4830724"/>
          </a:xfrm>
        </p:grpSpPr>
        <p:sp>
          <p:nvSpPr>
            <p:cNvPr id="184" name="Google Shape;184;p28"/>
            <p:cNvSpPr txBox="1"/>
            <p:nvPr/>
          </p:nvSpPr>
          <p:spPr>
            <a:xfrm>
              <a:off x="-385801" y="-4724433"/>
              <a:ext cx="47805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GB" sz="1500" u="sng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Financing Company Expansion</a:t>
              </a:r>
              <a:endParaRPr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 u="sng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5" name="Google Shape;185;p28"/>
            <p:cNvSpPr txBox="1"/>
            <p:nvPr/>
          </p:nvSpPr>
          <p:spPr>
            <a:xfrm>
              <a:off x="-385799" y="-2666909"/>
              <a:ext cx="5714700" cy="27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11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21%</a:t>
              </a:r>
              <a:r>
                <a:rPr lang="en-GB" sz="11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 of Canadian SMEs are </a:t>
              </a:r>
              <a:r>
                <a:rPr b="1" lang="en-GB" sz="11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challenged</a:t>
              </a:r>
              <a:r>
                <a:rPr lang="en-GB" sz="11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 when it comes to </a:t>
              </a:r>
              <a:r>
                <a:rPr b="1" lang="en-GB" sz="11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securing financing</a:t>
              </a:r>
              <a:r>
                <a:rPr lang="en-GB" sz="11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 for large projects</a:t>
              </a:r>
              <a:endParaRPr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9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86" name="Google Shape;186;p28"/>
          <p:cNvSpPr txBox="1"/>
          <p:nvPr/>
        </p:nvSpPr>
        <p:spPr>
          <a:xfrm>
            <a:off x="4699700" y="3647775"/>
            <a:ext cx="3068700" cy="894000"/>
          </a:xfrm>
          <a:prstGeom prst="rect">
            <a:avLst/>
          </a:prstGeom>
          <a:solidFill>
            <a:srgbClr val="FFD200"/>
          </a:solidFill>
          <a:ln cap="flat" cmpd="sng" w="19050">
            <a:solidFill>
              <a:srgbClr val="FFD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oppins"/>
                <a:ea typeface="Poppins"/>
                <a:cs typeface="Poppins"/>
                <a:sym typeface="Poppins"/>
              </a:rPr>
              <a:t>Profitability identified as a key driver.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/>
        </p:nvSpPr>
        <p:spPr>
          <a:xfrm>
            <a:off x="851705" y="901767"/>
            <a:ext cx="35079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u="sng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Our Solution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2" name="Google Shape;192;p29"/>
          <p:cNvGrpSpPr/>
          <p:nvPr/>
        </p:nvGrpSpPr>
        <p:grpSpPr>
          <a:xfrm>
            <a:off x="8157611" y="429192"/>
            <a:ext cx="489071" cy="472574"/>
            <a:chOff x="0" y="0"/>
            <a:chExt cx="1304188" cy="1260197"/>
          </a:xfrm>
        </p:grpSpPr>
        <p:sp>
          <p:nvSpPr>
            <p:cNvPr id="193" name="Google Shape;193;p29"/>
            <p:cNvSpPr/>
            <p:nvPr/>
          </p:nvSpPr>
          <p:spPr>
            <a:xfrm>
              <a:off x="192203" y="1164944"/>
              <a:ext cx="1111985" cy="95253"/>
            </a:xfrm>
            <a:prstGeom prst="rect">
              <a:avLst/>
            </a:prstGeom>
            <a:solidFill>
              <a:srgbClr val="FFD2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94" name="Google Shape;194;p29"/>
            <p:cNvSpPr txBox="1"/>
            <p:nvPr/>
          </p:nvSpPr>
          <p:spPr>
            <a:xfrm>
              <a:off x="0" y="0"/>
              <a:ext cx="1304188" cy="1126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GB" sz="2800" u="none" cap="none" strike="noStrike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lang="en-GB" sz="28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7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95" name="Google Shape;195;p29"/>
          <p:cNvSpPr txBox="1"/>
          <p:nvPr/>
        </p:nvSpPr>
        <p:spPr>
          <a:xfrm>
            <a:off x="6221077" y="555463"/>
            <a:ext cx="20862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Team 14</a:t>
            </a:r>
            <a:r>
              <a:rPr i="0" lang="en-GB" sz="1000" u="none" cap="none" strike="noStrike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 | </a:t>
            </a:r>
            <a:r>
              <a:rPr lang="en-GB" sz="10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AmpHacks</a:t>
            </a:r>
            <a:r>
              <a:rPr i="0" lang="en-GB" sz="1000" u="none" cap="none" strike="noStrike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 2020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851700" y="1762513"/>
            <a:ext cx="74406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Increasing accessibility to personalized data insights by:</a:t>
            </a:r>
            <a:endParaRPr sz="1600">
              <a:solidFill>
                <a:srgbClr val="005DA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5DAA"/>
              </a:buClr>
              <a:buSzPts val="1200"/>
              <a:buFont typeface="Poppins"/>
              <a:buChar char="●"/>
            </a:pPr>
            <a:r>
              <a:rPr lang="en-GB" sz="12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Isolating key metrics that drive profitability </a:t>
            </a:r>
            <a:endParaRPr sz="1200">
              <a:solidFill>
                <a:srgbClr val="005DA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5DAA"/>
              </a:buClr>
              <a:buSzPts val="1200"/>
              <a:buFont typeface="Poppins"/>
              <a:buChar char="●"/>
            </a:pPr>
            <a:r>
              <a:rPr lang="en-GB" sz="12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Analyzing and projecting these metrics based on historical, similar, and macro data</a:t>
            </a:r>
            <a:endParaRPr sz="1200">
              <a:solidFill>
                <a:srgbClr val="005DA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5DAA"/>
              </a:buClr>
              <a:buSzPts val="1200"/>
              <a:buFont typeface="Poppins"/>
              <a:buChar char="●"/>
            </a:pPr>
            <a:r>
              <a:rPr lang="en-GB" sz="12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Better utilizing existing data produced by businesses</a:t>
            </a:r>
            <a:endParaRPr sz="1200">
              <a:solidFill>
                <a:srgbClr val="005DA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3995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D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1607675" y="3325563"/>
            <a:ext cx="2327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Measuring </a:t>
            </a:r>
            <a:r>
              <a:rPr b="1" lang="en-GB" sz="18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immediate status</a:t>
            </a:r>
            <a:endParaRPr b="1" sz="1800">
              <a:solidFill>
                <a:srgbClr val="005D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4911250" y="3338613"/>
            <a:ext cx="2295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Recommending </a:t>
            </a:r>
            <a:r>
              <a:rPr b="1" lang="en-GB" sz="18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strategic </a:t>
            </a:r>
            <a:r>
              <a:rPr b="1" lang="en-GB" sz="18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actions</a:t>
            </a:r>
            <a:endParaRPr b="1" sz="1800">
              <a:solidFill>
                <a:srgbClr val="005D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1423325" y="3952188"/>
            <a:ext cx="26958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E.g. 34 days left in business with current cash reserves</a:t>
            </a:r>
            <a:endParaRPr sz="1200">
              <a:solidFill>
                <a:srgbClr val="005D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4711150" y="3952188"/>
            <a:ext cx="26958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E.g. alter product mix in light of winter + COVID trends</a:t>
            </a:r>
            <a:endParaRPr sz="1200">
              <a:solidFill>
                <a:srgbClr val="005D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/>
        </p:nvSpPr>
        <p:spPr>
          <a:xfrm>
            <a:off x="3808895" y="557213"/>
            <a:ext cx="38301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4400" u="sng" cap="none" strike="noStrike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Features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06" name="Google Shape;206;p30"/>
          <p:cNvGrpSpPr/>
          <p:nvPr/>
        </p:nvGrpSpPr>
        <p:grpSpPr>
          <a:xfrm>
            <a:off x="4678574" y="1991827"/>
            <a:ext cx="2960729" cy="283958"/>
            <a:chOff x="-1948961" y="0"/>
            <a:chExt cx="8178809" cy="757220"/>
          </a:xfrm>
        </p:grpSpPr>
        <p:pic>
          <p:nvPicPr>
            <p:cNvPr id="207" name="Google Shape;207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74140" y="0"/>
              <a:ext cx="755708" cy="757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30"/>
            <p:cNvSpPr txBox="1"/>
            <p:nvPr/>
          </p:nvSpPr>
          <p:spPr>
            <a:xfrm>
              <a:off x="-1948961" y="118864"/>
              <a:ext cx="64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Calculate current financial health</a:t>
              </a:r>
              <a:endParaRPr sz="7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09" name="Google Shape;209;p30"/>
          <p:cNvGrpSpPr/>
          <p:nvPr/>
        </p:nvGrpSpPr>
        <p:grpSpPr>
          <a:xfrm>
            <a:off x="5302857" y="2580149"/>
            <a:ext cx="2336193" cy="283958"/>
            <a:chOff x="0" y="0"/>
            <a:chExt cx="6229848" cy="757220"/>
          </a:xfrm>
        </p:grpSpPr>
        <p:sp>
          <p:nvSpPr>
            <p:cNvPr id="210" name="Google Shape;210;p30"/>
            <p:cNvSpPr txBox="1"/>
            <p:nvPr/>
          </p:nvSpPr>
          <p:spPr>
            <a:xfrm>
              <a:off x="0" y="118894"/>
              <a:ext cx="4539870" cy="481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Actionable insights</a:t>
              </a:r>
              <a:endParaRPr sz="700"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211" name="Google Shape;211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74140" y="0"/>
              <a:ext cx="755708" cy="7572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" name="Google Shape;212;p30"/>
          <p:cNvGrpSpPr/>
          <p:nvPr/>
        </p:nvGrpSpPr>
        <p:grpSpPr>
          <a:xfrm>
            <a:off x="5302857" y="3168497"/>
            <a:ext cx="2336193" cy="283958"/>
            <a:chOff x="0" y="0"/>
            <a:chExt cx="6229848" cy="757220"/>
          </a:xfrm>
        </p:grpSpPr>
        <p:sp>
          <p:nvSpPr>
            <p:cNvPr id="213" name="Google Shape;213;p30"/>
            <p:cNvSpPr txBox="1"/>
            <p:nvPr/>
          </p:nvSpPr>
          <p:spPr>
            <a:xfrm>
              <a:off x="0" y="118894"/>
              <a:ext cx="4539870" cy="481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Growth tips</a:t>
              </a:r>
              <a:endParaRPr sz="700"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214" name="Google Shape;214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74140" y="0"/>
              <a:ext cx="755708" cy="7572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5" name="Google Shape;215;p30"/>
          <p:cNvGrpSpPr/>
          <p:nvPr/>
        </p:nvGrpSpPr>
        <p:grpSpPr>
          <a:xfrm>
            <a:off x="5302857" y="3756845"/>
            <a:ext cx="2336193" cy="283958"/>
            <a:chOff x="0" y="0"/>
            <a:chExt cx="6229848" cy="757220"/>
          </a:xfrm>
        </p:grpSpPr>
        <p:sp>
          <p:nvSpPr>
            <p:cNvPr id="216" name="Google Shape;216;p30"/>
            <p:cNvSpPr txBox="1"/>
            <p:nvPr/>
          </p:nvSpPr>
          <p:spPr>
            <a:xfrm>
              <a:off x="0" y="118894"/>
              <a:ext cx="4539870" cy="481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Data visualization</a:t>
              </a:r>
              <a:endParaRPr sz="700"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217" name="Google Shape;217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74140" y="0"/>
              <a:ext cx="755708" cy="7572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8" name="Google Shape;21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325066">
            <a:off x="-2916125" y="-2962470"/>
            <a:ext cx="6346516" cy="63465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30"/>
          <p:cNvGrpSpPr/>
          <p:nvPr/>
        </p:nvGrpSpPr>
        <p:grpSpPr>
          <a:xfrm>
            <a:off x="514350" y="514350"/>
            <a:ext cx="563770" cy="472574"/>
            <a:chOff x="0" y="0"/>
            <a:chExt cx="1503386" cy="1260197"/>
          </a:xfrm>
        </p:grpSpPr>
        <p:sp>
          <p:nvSpPr>
            <p:cNvPr id="220" name="Google Shape;220;p30"/>
            <p:cNvSpPr txBox="1"/>
            <p:nvPr/>
          </p:nvSpPr>
          <p:spPr>
            <a:xfrm>
              <a:off x="0" y="0"/>
              <a:ext cx="1503386" cy="1126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>
                  <a:solidFill>
                    <a:srgbClr val="005DAA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06</a:t>
              </a:r>
              <a:endParaRPr sz="700"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0" y="1164944"/>
              <a:ext cx="1111985" cy="95253"/>
            </a:xfrm>
            <a:prstGeom prst="rect">
              <a:avLst/>
            </a:prstGeom>
            <a:solidFill>
              <a:srgbClr val="FFD2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30"/>
          <p:cNvSpPr txBox="1"/>
          <p:nvPr/>
        </p:nvSpPr>
        <p:spPr>
          <a:xfrm>
            <a:off x="514353" y="4468638"/>
            <a:ext cx="18015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Team 14</a:t>
            </a:r>
            <a:r>
              <a:rPr b="0" i="0" lang="en-GB" sz="1000" u="none" cap="none" strike="noStrike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lang="en-GB" sz="1000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AmpHacks</a:t>
            </a:r>
            <a:r>
              <a:rPr b="0" i="0" lang="en-GB" sz="1000" u="none" cap="none" strike="noStrike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 2020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/>
        </p:nvSpPr>
        <p:spPr>
          <a:xfrm>
            <a:off x="1793700" y="2165900"/>
            <a:ext cx="45630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Direct integration with business databases / POS APIs.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959" y="2121312"/>
            <a:ext cx="283390" cy="28395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/>
        </p:nvSpPr>
        <p:spPr>
          <a:xfrm>
            <a:off x="1062950" y="631925"/>
            <a:ext cx="66390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u="sng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Future Extensions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1793700" y="2754245"/>
            <a:ext cx="1702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Secure login.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959" y="2702497"/>
            <a:ext cx="283390" cy="28395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1793700" y="3342600"/>
            <a:ext cx="26121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More intricate projections.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959" y="3298007"/>
            <a:ext cx="283390" cy="2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7925106">
            <a:off x="5793176" y="1822955"/>
            <a:ext cx="6346517" cy="63465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31"/>
          <p:cNvGrpSpPr/>
          <p:nvPr/>
        </p:nvGrpSpPr>
        <p:grpSpPr>
          <a:xfrm>
            <a:off x="8157611" y="429192"/>
            <a:ext cx="489114" cy="472629"/>
            <a:chOff x="0" y="0"/>
            <a:chExt cx="1304303" cy="1260344"/>
          </a:xfrm>
        </p:grpSpPr>
        <p:sp>
          <p:nvSpPr>
            <p:cNvPr id="236" name="Google Shape;236;p31"/>
            <p:cNvSpPr/>
            <p:nvPr/>
          </p:nvSpPr>
          <p:spPr>
            <a:xfrm>
              <a:off x="192203" y="1164944"/>
              <a:ext cx="1112100" cy="95400"/>
            </a:xfrm>
            <a:prstGeom prst="rect">
              <a:avLst/>
            </a:prstGeom>
            <a:solidFill>
              <a:srgbClr val="FFD2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7" name="Google Shape;237;p31"/>
            <p:cNvSpPr txBox="1"/>
            <p:nvPr/>
          </p:nvSpPr>
          <p:spPr>
            <a:xfrm>
              <a:off x="0" y="0"/>
              <a:ext cx="1304100" cy="11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GB" sz="2800" u="none" cap="none" strike="noStrike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lang="en-GB" sz="28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7</a:t>
              </a:r>
              <a:endParaRPr sz="7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38" name="Google Shape;238;p31"/>
          <p:cNvSpPr txBox="1"/>
          <p:nvPr/>
        </p:nvSpPr>
        <p:spPr>
          <a:xfrm>
            <a:off x="514353" y="4468638"/>
            <a:ext cx="18015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Team 14</a:t>
            </a:r>
            <a:r>
              <a:rPr b="0" i="0" lang="en-GB" sz="1000" u="none" cap="none" strike="noStrike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lang="en-GB" sz="1000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AmpHacks</a:t>
            </a:r>
            <a:r>
              <a:rPr b="0" i="0" lang="en-GB" sz="1000" u="none" cap="none" strike="noStrike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 2020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angle photo of curtain wall building" id="243" name="Google Shape;243;p32"/>
          <p:cNvPicPr preferRelativeResize="0"/>
          <p:nvPr/>
        </p:nvPicPr>
        <p:blipFill rotWithShape="1">
          <a:blip r:embed="rId3">
            <a:alphaModFix/>
          </a:blip>
          <a:srcRect b="11316" l="9816" r="28867" t="0"/>
          <a:stretch/>
        </p:blipFill>
        <p:spPr>
          <a:xfrm>
            <a:off x="496813" y="1423100"/>
            <a:ext cx="1134025" cy="1089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 sitting on chair holding iPad" id="244" name="Google Shape;244;p32"/>
          <p:cNvPicPr preferRelativeResize="0"/>
          <p:nvPr/>
        </p:nvPicPr>
        <p:blipFill rotWithShape="1">
          <a:blip r:embed="rId4">
            <a:alphaModFix/>
          </a:blip>
          <a:srcRect b="0" l="17449" r="13660" t="0"/>
          <a:stretch/>
        </p:blipFill>
        <p:spPr>
          <a:xfrm>
            <a:off x="496825" y="2935825"/>
            <a:ext cx="1134026" cy="108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32"/>
          <p:cNvGrpSpPr/>
          <p:nvPr/>
        </p:nvGrpSpPr>
        <p:grpSpPr>
          <a:xfrm>
            <a:off x="1993900" y="1612061"/>
            <a:ext cx="2287800" cy="900481"/>
            <a:chOff x="-26" y="127533"/>
            <a:chExt cx="6100800" cy="2401284"/>
          </a:xfrm>
        </p:grpSpPr>
        <p:sp>
          <p:nvSpPr>
            <p:cNvPr id="246" name="Google Shape;246;p32"/>
            <p:cNvSpPr txBox="1"/>
            <p:nvPr/>
          </p:nvSpPr>
          <p:spPr>
            <a:xfrm>
              <a:off x="0" y="127533"/>
              <a:ext cx="61005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 u="sng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Bank Advisors</a:t>
              </a:r>
              <a:endParaRPr sz="7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7" name="Google Shape;247;p32"/>
            <p:cNvSpPr txBox="1"/>
            <p:nvPr/>
          </p:nvSpPr>
          <p:spPr>
            <a:xfrm>
              <a:off x="-26" y="866217"/>
              <a:ext cx="6100800" cy="166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Slower process and less convenient.</a:t>
              </a:r>
              <a:endParaRPr sz="10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Not accessible daily.</a:t>
              </a:r>
              <a:endParaRPr sz="10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48" name="Google Shape;248;p32"/>
          <p:cNvGrpSpPr/>
          <p:nvPr/>
        </p:nvGrpSpPr>
        <p:grpSpPr>
          <a:xfrm>
            <a:off x="1993910" y="3168738"/>
            <a:ext cx="2287728" cy="623524"/>
            <a:chOff x="0" y="0"/>
            <a:chExt cx="6100609" cy="1662731"/>
          </a:xfrm>
        </p:grpSpPr>
        <p:sp>
          <p:nvSpPr>
            <p:cNvPr id="249" name="Google Shape;249;p32"/>
            <p:cNvSpPr txBox="1"/>
            <p:nvPr/>
          </p:nvSpPr>
          <p:spPr>
            <a:xfrm>
              <a:off x="0" y="0"/>
              <a:ext cx="6100609" cy="609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 u="sng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Accounting Software</a:t>
              </a:r>
              <a:endParaRPr sz="7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50" name="Google Shape;250;p32"/>
            <p:cNvSpPr txBox="1"/>
            <p:nvPr/>
          </p:nvSpPr>
          <p:spPr>
            <a:xfrm>
              <a:off x="0" y="738727"/>
              <a:ext cx="6100609" cy="924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No tailored recommendations.</a:t>
              </a:r>
              <a:endParaRPr sz="10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Less specific.</a:t>
              </a:r>
              <a:endParaRPr sz="10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51" name="Google Shape;251;p32"/>
          <p:cNvSpPr/>
          <p:nvPr/>
        </p:nvSpPr>
        <p:spPr>
          <a:xfrm>
            <a:off x="496825" y="2441748"/>
            <a:ext cx="1134000" cy="70800"/>
          </a:xfrm>
          <a:prstGeom prst="rect">
            <a:avLst/>
          </a:prstGeom>
          <a:solidFill>
            <a:srgbClr val="005DA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496825" y="3954456"/>
            <a:ext cx="1134000" cy="70800"/>
          </a:xfrm>
          <a:prstGeom prst="rect">
            <a:avLst/>
          </a:prstGeom>
          <a:solidFill>
            <a:srgbClr val="005DA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5027500" y="1420500"/>
            <a:ext cx="3573600" cy="23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u="sng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Insite </a:t>
            </a:r>
            <a:endParaRPr sz="4400" u="sng">
              <a:solidFill>
                <a:srgbClr val="005DA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u="sng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V.S. Competitors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54" name="Google Shape;254;p32"/>
          <p:cNvGrpSpPr/>
          <p:nvPr/>
        </p:nvGrpSpPr>
        <p:grpSpPr>
          <a:xfrm>
            <a:off x="8140580" y="514350"/>
            <a:ext cx="489071" cy="472574"/>
            <a:chOff x="0" y="0"/>
            <a:chExt cx="1304188" cy="1260197"/>
          </a:xfrm>
        </p:grpSpPr>
        <p:sp>
          <p:nvSpPr>
            <p:cNvPr id="255" name="Google Shape;255;p32"/>
            <p:cNvSpPr/>
            <p:nvPr/>
          </p:nvSpPr>
          <p:spPr>
            <a:xfrm>
              <a:off x="192203" y="1164944"/>
              <a:ext cx="1111985" cy="95253"/>
            </a:xfrm>
            <a:prstGeom prst="rect">
              <a:avLst/>
            </a:prstGeom>
            <a:solidFill>
              <a:srgbClr val="FFD2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2"/>
            <p:cNvSpPr txBox="1"/>
            <p:nvPr/>
          </p:nvSpPr>
          <p:spPr>
            <a:xfrm>
              <a:off x="0" y="0"/>
              <a:ext cx="1304188" cy="1126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GB" sz="2800" u="none" cap="none" strike="noStrike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lang="en-GB" sz="28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  <a:endParaRPr sz="7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57" name="Google Shape;257;p32"/>
          <p:cNvSpPr txBox="1"/>
          <p:nvPr/>
        </p:nvSpPr>
        <p:spPr>
          <a:xfrm>
            <a:off x="6837453" y="4536725"/>
            <a:ext cx="17922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Team 14</a:t>
            </a:r>
            <a:r>
              <a:rPr b="0" i="0" lang="en-GB" sz="1000" u="none" cap="none" strike="noStrike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lang="en-GB" sz="1000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AmpHacks</a:t>
            </a:r>
            <a:r>
              <a:rPr b="0" i="0" lang="en-GB" sz="1000" u="none" cap="none" strike="noStrike">
                <a:solidFill>
                  <a:srgbClr val="005DAA"/>
                </a:solidFill>
                <a:latin typeface="Roboto Mono"/>
                <a:ea typeface="Roboto Mono"/>
                <a:cs typeface="Roboto Mono"/>
                <a:sym typeface="Roboto Mono"/>
              </a:rPr>
              <a:t> 2020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33"/>
          <p:cNvGrpSpPr/>
          <p:nvPr/>
        </p:nvGrpSpPr>
        <p:grpSpPr>
          <a:xfrm>
            <a:off x="514350" y="1248275"/>
            <a:ext cx="4758300" cy="3557588"/>
            <a:chOff x="-140100" y="-2829874"/>
            <a:chExt cx="12688800" cy="9486900"/>
          </a:xfrm>
        </p:grpSpPr>
        <p:sp>
          <p:nvSpPr>
            <p:cNvPr id="263" name="Google Shape;263;p33"/>
            <p:cNvSpPr txBox="1"/>
            <p:nvPr/>
          </p:nvSpPr>
          <p:spPr>
            <a:xfrm>
              <a:off x="0" y="-2829874"/>
              <a:ext cx="12548700" cy="33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400" u="sng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Business Value</a:t>
              </a:r>
              <a:endParaRPr sz="7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4" name="Google Shape;264;p33"/>
            <p:cNvSpPr txBox="1"/>
            <p:nvPr/>
          </p:nvSpPr>
          <p:spPr>
            <a:xfrm>
              <a:off x="-140100" y="-270874"/>
              <a:ext cx="11323200" cy="69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DAA"/>
                </a:buClr>
                <a:buSzPts val="1200"/>
                <a:buFont typeface="Poppins"/>
                <a:buChar char="●"/>
              </a:pPr>
              <a:r>
                <a:rPr lang="en-GB" sz="12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Larger consumer base and p</a:t>
              </a:r>
              <a:r>
                <a:rPr lang="en-GB" sz="12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otential lifetime customers</a:t>
              </a:r>
              <a:endParaRPr sz="12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DAA"/>
                </a:buClr>
                <a:buSzPts val="1200"/>
                <a:buFont typeface="Poppins"/>
                <a:buChar char="●"/>
              </a:pPr>
              <a:r>
                <a:rPr lang="en-GB" sz="12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Provide business funding (line of credit, commercial credit card, commercial loan)</a:t>
              </a:r>
              <a:endParaRPr sz="12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DAA"/>
                </a:buClr>
                <a:buSzPts val="1200"/>
                <a:buFont typeface="Poppins"/>
                <a:buChar char="●"/>
              </a:pPr>
              <a:r>
                <a:rPr lang="en-GB" sz="12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Extend the RBC Venture project Canada United</a:t>
              </a:r>
              <a:endParaRPr sz="12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DAA"/>
                </a:buClr>
                <a:buSzPts val="1200"/>
                <a:buFont typeface="Poppins"/>
                <a:buChar char="●"/>
              </a:pPr>
              <a:r>
                <a:rPr lang="en-GB" sz="12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Involvement and growth potential with companies</a:t>
              </a:r>
              <a:endParaRPr sz="12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DAA"/>
                </a:buClr>
                <a:buSzPts val="1200"/>
                <a:buFont typeface="Poppins"/>
                <a:buChar char="●"/>
              </a:pPr>
              <a:r>
                <a:rPr lang="en-GB" sz="12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Help Canadians! Help Canada recover</a:t>
              </a:r>
              <a:endParaRPr sz="12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301236">
            <a:off x="5617503" y="1075953"/>
            <a:ext cx="5037790" cy="4978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33"/>
          <p:cNvGrpSpPr/>
          <p:nvPr/>
        </p:nvGrpSpPr>
        <p:grpSpPr>
          <a:xfrm>
            <a:off x="514350" y="514350"/>
            <a:ext cx="478350" cy="472629"/>
            <a:chOff x="0" y="0"/>
            <a:chExt cx="1275600" cy="1260344"/>
          </a:xfrm>
        </p:grpSpPr>
        <p:sp>
          <p:nvSpPr>
            <p:cNvPr id="267" name="Google Shape;267;p33"/>
            <p:cNvSpPr txBox="1"/>
            <p:nvPr/>
          </p:nvSpPr>
          <p:spPr>
            <a:xfrm>
              <a:off x="0" y="0"/>
              <a:ext cx="1275600" cy="11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GB" sz="2800" u="none" cap="none" strike="noStrike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lang="en-GB" sz="2800">
                  <a:solidFill>
                    <a:srgbClr val="005DAA"/>
                  </a:solidFill>
                  <a:latin typeface="Poppins"/>
                  <a:ea typeface="Poppins"/>
                  <a:cs typeface="Poppins"/>
                  <a:sym typeface="Poppins"/>
                </a:rPr>
                <a:t>9</a:t>
              </a:r>
              <a:endParaRPr sz="7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0" y="1164944"/>
              <a:ext cx="1112100" cy="95400"/>
            </a:xfrm>
            <a:prstGeom prst="rect">
              <a:avLst/>
            </a:prstGeom>
            <a:solidFill>
              <a:srgbClr val="FFD2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69" name="Google Shape;269;p33"/>
          <p:cNvSpPr txBox="1"/>
          <p:nvPr/>
        </p:nvSpPr>
        <p:spPr>
          <a:xfrm>
            <a:off x="1137806" y="635848"/>
            <a:ext cx="33657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Team 14</a:t>
            </a:r>
            <a:r>
              <a:rPr i="0" lang="en-GB" sz="1000" u="none" cap="none" strike="noStrike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 | </a:t>
            </a:r>
            <a:r>
              <a:rPr lang="en-GB" sz="1000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AmpHacks</a:t>
            </a:r>
            <a:r>
              <a:rPr i="0" lang="en-GB" sz="1000" u="none" cap="none" strike="noStrike">
                <a:solidFill>
                  <a:srgbClr val="005DAA"/>
                </a:solidFill>
                <a:latin typeface="Poppins"/>
                <a:ea typeface="Poppins"/>
                <a:cs typeface="Poppins"/>
                <a:sym typeface="Poppins"/>
              </a:rPr>
              <a:t> 2020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