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07"/>
  </p:normalViewPr>
  <p:slideViewPr>
    <p:cSldViewPr snapToGrid="0">
      <p:cViewPr varScale="1">
        <p:scale>
          <a:sx n="93" d="100"/>
          <a:sy n="93" d="100"/>
        </p:scale>
        <p:origin x="2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9EBA-D6A4-54DC-9B78-D1D0E07A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54E3A-229C-F154-FC2C-288F48D44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CB61-A23E-4D1F-1F19-1ADA9014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6A15-AFC4-8572-DA24-5231D40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BF64-12EC-9877-FDE8-ABDE3AA4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AD1A-42F6-7502-3B7C-6DBDD031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9BCDC-A8A1-B356-3333-0888B68C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8C00-6C97-9C1F-04E5-23BC7B4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D4B8-99A8-560B-57A1-A6CA1E21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13C5-6730-7DEF-4BC6-734667B0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F44BB-2410-FFBB-9DEC-3C0B77FA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E88A-9AD8-FB51-6ADA-42CE00CD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51C6-9E80-8B17-E58A-985C01F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BF53-7F8A-0A0E-4F38-658EC330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2D79-41A2-0DE9-C4D4-6D16BB53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732-A4F5-CA65-81A8-1AFA8DE2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1D1C-DC2C-1C7C-FE1F-FB01D1D8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6F0A-BE1D-C665-0ED6-AC4EA0B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D303-C832-3985-4549-D4FE4A0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336B-6ACA-F7F0-CA46-3B7C4695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9A70-2851-08A3-20D3-ED1DF45F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5412-0505-DC34-6C93-2939418D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6999-B89F-F1A9-2422-E781DB5E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BA9B-E36F-8F02-9E19-40FE4A4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5702-C562-C207-9515-CFEBAFD3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A8F9-1D90-52E7-B31C-12C4D57E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E054-87F7-D299-7EE8-41E4F082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E853D-4C91-C255-CADB-C1FAE624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9BAA-40F0-579B-5378-366C605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19E4-3C90-5C48-001D-046B18B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AAD8-0A9C-C746-B0DE-8E6C8753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FA68-9C0E-CED7-3EFE-EAB922BD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7138-0E36-9E24-60D2-41A0DFF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D803-992C-4190-AAD8-D5654BBB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D57F-74AC-D35A-5C19-97390819D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85F7A-657B-1567-0620-CA02E78E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65AB2-511B-FC56-4861-88C63202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9AA74-288F-B74B-48F0-C75AF57A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7D220-C1A1-413C-9631-3047B7DB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0D00-51F1-D0D3-92E6-775E9C9E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EAD08-93DB-0DE9-7847-86ADD658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82431-6370-A9C0-E1C4-D968D74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CCE5-EC25-F883-5B31-8883E60E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53787-DBBA-B985-DD57-6B756044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402A0-BE75-438C-C65B-06F76231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8D0C-5244-37CE-EDA7-FEA4A326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CDDA-3D56-51EE-D9AB-A94CF663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E63E-D0B6-2C61-5592-D1C7418F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64E9-D6C9-6DF3-E8CA-696EABBDB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E70E-BE82-6141-B112-4CF04E0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AAAAE-1B01-4C0E-C924-633968F9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6F41-B7CA-8E85-7D46-D3611D3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B79E-05C4-F58D-9926-F5D42810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61C55-B3CB-7FBA-0BFA-9746AF623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32B4F-5526-BD4F-44C6-57EEAE36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EEEE-E83D-B935-E949-FC5BA6B7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97F1-C9A0-7AE6-5A5A-E61DE606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E512-21C6-9097-7201-137B5047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79C8C-30FA-3255-35AE-A38F0C70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3875-A720-2B3B-2471-822FB565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1514-678B-6E1C-7347-90066D7AD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C1809-AE0F-D74B-B886-434E4DB80F2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5F0A4-D1F5-F85B-B785-4771E920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77C1-55CA-547E-95CE-2615600C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4B8E2-188C-1B47-BCF7-24302FAD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92A0D9-D577-BB9C-2D4A-0ED8A99467B0}"/>
              </a:ext>
            </a:extLst>
          </p:cNvPr>
          <p:cNvGrpSpPr/>
          <p:nvPr/>
        </p:nvGrpSpPr>
        <p:grpSpPr>
          <a:xfrm>
            <a:off x="1754372" y="72370"/>
            <a:ext cx="7506586" cy="6726903"/>
            <a:chOff x="1754372" y="72370"/>
            <a:chExt cx="7506586" cy="672690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7D307EB-D6EA-9A67-E983-231B22916E34}"/>
                </a:ext>
              </a:extLst>
            </p:cNvPr>
            <p:cNvSpPr/>
            <p:nvPr/>
          </p:nvSpPr>
          <p:spPr>
            <a:xfrm>
              <a:off x="1754372" y="5601088"/>
              <a:ext cx="7506586" cy="119818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14D8D59-6469-4B07-B7BB-6A97FECCBDE6}"/>
                </a:ext>
              </a:extLst>
            </p:cNvPr>
            <p:cNvSpPr/>
            <p:nvPr/>
          </p:nvSpPr>
          <p:spPr>
            <a:xfrm>
              <a:off x="1754372" y="4185007"/>
              <a:ext cx="7506586" cy="1198185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E275F28-7DA4-41F3-4696-C903DF393AE8}"/>
                </a:ext>
              </a:extLst>
            </p:cNvPr>
            <p:cNvSpPr/>
            <p:nvPr/>
          </p:nvSpPr>
          <p:spPr>
            <a:xfrm>
              <a:off x="1754372" y="2755476"/>
              <a:ext cx="7506586" cy="119818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A2DB2F2-A0B5-7B05-8ED9-77BEA26BEDF2}"/>
                </a:ext>
              </a:extLst>
            </p:cNvPr>
            <p:cNvSpPr/>
            <p:nvPr/>
          </p:nvSpPr>
          <p:spPr>
            <a:xfrm>
              <a:off x="1754372" y="1370059"/>
              <a:ext cx="7506586" cy="1198185"/>
            </a:xfrm>
            <a:prstGeom prst="round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D81BDA2-BAE8-5FBC-6729-29A087FB935A}"/>
                </a:ext>
              </a:extLst>
            </p:cNvPr>
            <p:cNvSpPr/>
            <p:nvPr/>
          </p:nvSpPr>
          <p:spPr>
            <a:xfrm>
              <a:off x="1754372" y="72370"/>
              <a:ext cx="7506586" cy="119818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C70CDA1-228F-9A94-D15C-5F9346AF899F}"/>
                </a:ext>
              </a:extLst>
            </p:cNvPr>
            <p:cNvSpPr/>
            <p:nvPr/>
          </p:nvSpPr>
          <p:spPr>
            <a:xfrm>
              <a:off x="2110559" y="511442"/>
              <a:ext cx="2093442" cy="32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1. Data Preparation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D5FBB1F-5623-803A-DE76-F7DE8F72B7C0}"/>
                </a:ext>
              </a:extLst>
            </p:cNvPr>
            <p:cNvSpPr/>
            <p:nvPr/>
          </p:nvSpPr>
          <p:spPr>
            <a:xfrm>
              <a:off x="2110558" y="1692473"/>
              <a:ext cx="2093443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2. Model Selection </a:t>
              </a:r>
            </a:p>
            <a:p>
              <a:pPr algn="ctr"/>
              <a:r>
                <a:rPr lang="en-US" sz="1600" b="1" dirty="0"/>
                <a:t>&amp; Development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5527D95-26CE-94F2-A7BB-A43019F7ACAB}"/>
                </a:ext>
              </a:extLst>
            </p:cNvPr>
            <p:cNvSpPr/>
            <p:nvPr/>
          </p:nvSpPr>
          <p:spPr>
            <a:xfrm>
              <a:off x="2110559" y="3103602"/>
              <a:ext cx="2093442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3. Model Validation &amp; Assessment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01F2494-9D38-C855-AB76-5AF888639D14}"/>
                </a:ext>
              </a:extLst>
            </p:cNvPr>
            <p:cNvSpPr/>
            <p:nvPr/>
          </p:nvSpPr>
          <p:spPr>
            <a:xfrm>
              <a:off x="2110560" y="4514731"/>
              <a:ext cx="2093445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4. Misclassification Analysis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3906881-5B9F-F74E-9DA0-0FF52CBF5B6A}"/>
                </a:ext>
              </a:extLst>
            </p:cNvPr>
            <p:cNvSpPr/>
            <p:nvPr/>
          </p:nvSpPr>
          <p:spPr>
            <a:xfrm>
              <a:off x="2110561" y="5925860"/>
              <a:ext cx="2093440" cy="5486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Model Improvement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50C980-0AF8-835F-9ABD-2EC41663613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3157280" y="831482"/>
              <a:ext cx="0" cy="860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B8456F-1D1F-84D4-7E15-DAB2EF8EE42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3157280" y="2241113"/>
              <a:ext cx="0" cy="8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92CA66-D644-36D6-8487-1B4284D99596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3157280" y="3652242"/>
              <a:ext cx="3" cy="8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EBB7B25-A211-E33E-C556-840376B272C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3157281" y="5063371"/>
              <a:ext cx="2" cy="86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B7BFB1C-6FE3-9DD8-C7EE-3DAC4C5E7FA0}"/>
                </a:ext>
              </a:extLst>
            </p:cNvPr>
            <p:cNvCxnSpPr>
              <a:cxnSpLocks/>
              <a:stCxn id="14" idx="1"/>
              <a:endCxn id="10" idx="1"/>
            </p:cNvCxnSpPr>
            <p:nvPr/>
          </p:nvCxnSpPr>
          <p:spPr>
            <a:xfrm rot="10800000">
              <a:off x="2110559" y="671462"/>
              <a:ext cx="2" cy="5528718"/>
            </a:xfrm>
            <a:prstGeom prst="bent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D3A6F7F8-6BAA-0F3B-919C-8DE341EC2E1F}"/>
                </a:ext>
              </a:extLst>
            </p:cNvPr>
            <p:cNvCxnSpPr>
              <a:cxnSpLocks/>
              <a:stCxn id="14" idx="1"/>
              <a:endCxn id="11" idx="1"/>
            </p:cNvCxnSpPr>
            <p:nvPr/>
          </p:nvCxnSpPr>
          <p:spPr>
            <a:xfrm rot="10800000">
              <a:off x="2110559" y="1966794"/>
              <a:ext cx="3" cy="4233387"/>
            </a:xfrm>
            <a:prstGeom prst="bentConnector3">
              <a:avLst>
                <a:gd name="adj1" fmla="val 762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1EE385A-0B3E-FF44-E019-784794AE9660}"/>
                </a:ext>
              </a:extLst>
            </p:cNvPr>
            <p:cNvCxnSpPr>
              <a:cxnSpLocks/>
              <a:stCxn id="14" idx="1"/>
              <a:endCxn id="12" idx="1"/>
            </p:cNvCxnSpPr>
            <p:nvPr/>
          </p:nvCxnSpPr>
          <p:spPr>
            <a:xfrm rot="10800000">
              <a:off x="2110559" y="3377922"/>
              <a:ext cx="2" cy="2822258"/>
            </a:xfrm>
            <a:prstGeom prst="bent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B7056-CB5F-6F6C-7C4B-033D10D03768}"/>
                </a:ext>
              </a:extLst>
            </p:cNvPr>
            <p:cNvSpPr txBox="1"/>
            <p:nvPr/>
          </p:nvSpPr>
          <p:spPr>
            <a:xfrm>
              <a:off x="4359346" y="267370"/>
              <a:ext cx="4667693" cy="8172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Collect or obtain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Clean and process the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Combine and format data for binary classification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14984-047F-929A-8681-ED82B2FD5160}"/>
                </a:ext>
              </a:extLst>
            </p:cNvPr>
            <p:cNvSpPr txBox="1"/>
            <p:nvPr/>
          </p:nvSpPr>
          <p:spPr>
            <a:xfrm>
              <a:off x="4359346" y="1560592"/>
              <a:ext cx="4667693" cy="8172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Consider multiple models (e.g., simple vs. ensemble)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Use subsampling schemes for class imbalance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Select model training methods and parameters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287302-CA0B-6D4F-E763-D9BC122E6E87}"/>
                </a:ext>
              </a:extLst>
            </p:cNvPr>
            <p:cNvSpPr txBox="1"/>
            <p:nvPr/>
          </p:nvSpPr>
          <p:spPr>
            <a:xfrm>
              <a:off x="4359348" y="3088481"/>
              <a:ext cx="4667693" cy="5788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Incorporate model validation strategies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Evaluate model performance using selected criteria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828C0-FAA4-8EC1-1633-AF97392F7992}"/>
                </a:ext>
              </a:extLst>
            </p:cNvPr>
            <p:cNvSpPr txBox="1"/>
            <p:nvPr/>
          </p:nvSpPr>
          <p:spPr>
            <a:xfrm>
              <a:off x="4359345" y="4379861"/>
              <a:ext cx="4667693" cy="8172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Extract (a subset of) misclassified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Conduct inspection of the misclassifications to determine root causes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3A281D-3A7A-A9B4-2AFC-F2DF6EF799B3}"/>
                </a:ext>
              </a:extLst>
            </p:cNvPr>
            <p:cNvSpPr txBox="1"/>
            <p:nvPr/>
          </p:nvSpPr>
          <p:spPr>
            <a:xfrm>
              <a:off x="4359346" y="5786917"/>
              <a:ext cx="4667693" cy="8172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Use the misclassification analysis findings to make improvements to the model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Improvements can be made at multiple steps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2C07F57-34F8-422D-3D65-26F3F8FAF41F}"/>
                </a:ext>
              </a:extLst>
            </p:cNvPr>
            <p:cNvCxnSpPr>
              <a:cxnSpLocks/>
              <a:stCxn id="22" idx="1"/>
              <a:endCxn id="10" idx="3"/>
            </p:cNvCxnSpPr>
            <p:nvPr/>
          </p:nvCxnSpPr>
          <p:spPr>
            <a:xfrm flipH="1" flipV="1">
              <a:off x="4204001" y="671462"/>
              <a:ext cx="155345" cy="4531"/>
            </a:xfrm>
            <a:prstGeom prst="straightConnector1">
              <a:avLst/>
            </a:pr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2B5464-C6B5-8BBA-419D-43F104ADEE0B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 flipV="1">
              <a:off x="4204001" y="1966793"/>
              <a:ext cx="155345" cy="2422"/>
            </a:xfrm>
            <a:prstGeom prst="straightConnector1">
              <a:avLst/>
            </a:pr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DB46D1-F954-9953-1424-0CADAD0E0F12}"/>
                </a:ext>
              </a:extLst>
            </p:cNvPr>
            <p:cNvCxnSpPr>
              <a:cxnSpLocks/>
              <a:stCxn id="24" idx="1"/>
              <a:endCxn id="12" idx="3"/>
            </p:cNvCxnSpPr>
            <p:nvPr/>
          </p:nvCxnSpPr>
          <p:spPr>
            <a:xfrm flipH="1">
              <a:off x="4204001" y="3377922"/>
              <a:ext cx="155347" cy="0"/>
            </a:xfrm>
            <a:prstGeom prst="straightConnector1">
              <a:avLst/>
            </a:pr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93CC22-DF93-42EF-FD86-656FBDCF602D}"/>
                </a:ext>
              </a:extLst>
            </p:cNvPr>
            <p:cNvCxnSpPr>
              <a:cxnSpLocks/>
              <a:stCxn id="25" idx="1"/>
              <a:endCxn id="13" idx="3"/>
            </p:cNvCxnSpPr>
            <p:nvPr/>
          </p:nvCxnSpPr>
          <p:spPr>
            <a:xfrm flipH="1">
              <a:off x="4204005" y="4788484"/>
              <a:ext cx="155340" cy="567"/>
            </a:xfrm>
            <a:prstGeom prst="straightConnector1">
              <a:avLst/>
            </a:pr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6A9A93-9D77-4CFE-D4A1-9EA0F76A5159}"/>
                </a:ext>
              </a:extLst>
            </p:cNvPr>
            <p:cNvCxnSpPr>
              <a:cxnSpLocks/>
              <a:stCxn id="26" idx="1"/>
              <a:endCxn id="14" idx="3"/>
            </p:cNvCxnSpPr>
            <p:nvPr/>
          </p:nvCxnSpPr>
          <p:spPr>
            <a:xfrm flipH="1">
              <a:off x="4204001" y="6195540"/>
              <a:ext cx="155345" cy="4640"/>
            </a:xfrm>
            <a:prstGeom prst="straightConnector1">
              <a:avLst/>
            </a:pr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3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Prendez</dc:creator>
  <cp:lastModifiedBy>David Prendez</cp:lastModifiedBy>
  <cp:revision>7</cp:revision>
  <dcterms:created xsi:type="dcterms:W3CDTF">2024-12-16T21:46:28Z</dcterms:created>
  <dcterms:modified xsi:type="dcterms:W3CDTF">2024-12-18T19:08:46Z</dcterms:modified>
</cp:coreProperties>
</file>