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Domine"/>
      <p:regular r:id="rId7"/>
      <p:bold r:id="rId8"/>
    </p:embeddedFont>
    <p:embeddedFont>
      <p:font typeface="Montserrat ExtraBold"/>
      <p:bold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A14PYBAc8k+OdTfsiAdS0tuFd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MontserratExtraBold-boldItalic.fntdata"/><Relationship Id="rId9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omine-regular.fntdata"/><Relationship Id="rId8" Type="http://schemas.openxmlformats.org/officeDocument/2006/relationships/font" Target="fonts/Domin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3250" y="33426400"/>
            <a:ext cx="299847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assessingslate  Size: 48x36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2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64715"/>
            <a:ext cx="43891200" cy="6252092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98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1371600" y="445860"/>
            <a:ext cx="41148000" cy="274693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Montserrat ExtraBold"/>
              <a:buNone/>
            </a:pPr>
            <a:r>
              <a:rPr b="1" i="0" lang="en-US" sz="9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Scalp Maps for Hearing </a:t>
            </a:r>
            <a:r>
              <a:rPr b="1" i="0" lang="en-US" sz="10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Impairment</a:t>
            </a:r>
            <a:r>
              <a:rPr b="1" i="0" lang="en-US" sz="9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Detection: A CNN Model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452463" y="2171495"/>
            <a:ext cx="411480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i="0" lang="en-US" sz="61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Grace Wang, Dr. Beiyu Lin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i="0" lang="en-US" sz="61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University of Nevada, Las Vegas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i="0" lang="en-US" sz="61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Department of Electrical and Computer Engineering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i="0" lang="en-US" sz="61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Smart Cities REU: Summer 2023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33120682" y="28467031"/>
            <a:ext cx="10058400" cy="3651292"/>
          </a:xfrm>
          <a:prstGeom prst="roundRect">
            <a:avLst>
              <a:gd fmla="val 394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33512442" y="29487107"/>
            <a:ext cx="7154784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Dr. Joel Snyder, UNLV Psychology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Dr. Brendan Morris, UNLV  Electrical and Computer Engineering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Dr. Sarah Harris, UNLV  Electrical and Computer Engineering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Søren A. Fuglsang, Jonatan Märcher-Rørsted, Torsten Dau, &amp; Jens Hjortkjær. (2020). Selective auditory attention in normal-hearing and hearing-impaired listeners [Data set]. Zenodo. https://doi.org/10.5281/zenodo.3618205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</a:br>
            <a:endParaRPr b="0" i="0" sz="20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33577882" y="28732931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Acknowledgements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33257918" y="8417254"/>
            <a:ext cx="10058400" cy="12472749"/>
          </a:xfrm>
          <a:prstGeom prst="roundRect">
            <a:avLst>
              <a:gd fmla="val 1477" name="adj"/>
            </a:avLst>
          </a:prstGeom>
          <a:solidFill>
            <a:srgbClr val="F2F2F2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3577882" y="8150297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Add your information, graphs and images to this section.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33243712" y="22248574"/>
            <a:ext cx="10058400" cy="5865408"/>
          </a:xfrm>
          <a:prstGeom prst="roundRect">
            <a:avLst>
              <a:gd fmla="val 159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3234882" y="23109641"/>
            <a:ext cx="96012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Ways to enhance the model's accuracy and generalization: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463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support vector machines (SVM)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463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forests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463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recurrent neural networks (RNNs)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463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cross-validation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463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hyperparameter tuning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463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regularization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i="0" lang="en-US" sz="3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i="0" sz="31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12118" y="8350980"/>
            <a:ext cx="10058400" cy="3647152"/>
          </a:xfrm>
          <a:prstGeom prst="roundRect">
            <a:avLst>
              <a:gd fmla="val 1711" name="adj"/>
            </a:avLst>
          </a:prstGeom>
          <a:solidFill>
            <a:srgbClr val="F2F2F2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97481" y="8604520"/>
            <a:ext cx="9077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goal of this project is to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utilize scalp maps 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derived from spatial and temporal electroencephalography (EEG) data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distinguish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between individuals with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hearing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impairment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healthy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individuals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33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</a:br>
            <a:endParaRPr b="0" i="0" sz="33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746150" y="12830475"/>
            <a:ext cx="10058400" cy="19287847"/>
          </a:xfrm>
          <a:prstGeom prst="roundRect">
            <a:avLst>
              <a:gd fmla="val 200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264181" y="13750844"/>
            <a:ext cx="91440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dataset contains EEG data from: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4762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22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healthy subjects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4762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22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hearing impaired subjects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recorded each patient’s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event related potentials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(ERPs) in response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1 kHz tone beeps 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presented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random intervals 180 times.</a:t>
            </a:r>
            <a:endParaRPr b="1" i="0" sz="36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0206" y="7143676"/>
            <a:ext cx="21418462" cy="25088175"/>
          </a:xfrm>
          <a:prstGeom prst="roundRect">
            <a:avLst>
              <a:gd fmla="val 182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1725360" y="9129611"/>
            <a:ext cx="94677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ERPs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serve as the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utilized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classifying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two groups.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 ERP waveform up to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400 ms 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onset of tone stimuli for each patient.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Topographical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scalp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maps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were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extracted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at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intervals</a:t>
            </a: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within the 0 to 400 ms time range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Total images: 1,760 </a:t>
            </a:r>
            <a:b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41562812" y="29594822"/>
            <a:ext cx="19901696" cy="1508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US" sz="3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1950872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YyaiGXWcuPJ78DVPCYJCLJmoFXskZuxs4p0r84bN4Xdbccq8kQHu6b-pFjQ3BFyCseGhCvanDOxSqZmmAsY0vmqYkmUgm2vOqVmu2fOlPRbBJbo73HUuao5e7M-qmh-pQi0_mKFfzph9pEtGENcIuA=s2048"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4260" y="28604899"/>
            <a:ext cx="1509561" cy="1517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dlfGzcRE2zFtveicdndsUa_QZ0I6iLW_eGxXkck-bVtB1I6e5nuNt1GKg3bDHlMptSwv1s9vK7pxlb2cIMGeRtUezoYSP6SfNrdffNCrP37XYaijMuQSuyZsJOre3GXMtRkDjn7FLloPcJf_YCR-lWU" id="39" name="Google Shape;39;p1"/>
          <p:cNvPicPr preferRelativeResize="0"/>
          <p:nvPr/>
        </p:nvPicPr>
        <p:blipFill rotWithShape="1">
          <a:blip r:embed="rId4">
            <a:alphaModFix/>
          </a:blip>
          <a:srcRect b="11180" l="74498" r="9263" t="3682"/>
          <a:stretch/>
        </p:blipFill>
        <p:spPr>
          <a:xfrm>
            <a:off x="8113276" y="27192281"/>
            <a:ext cx="2378719" cy="4228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olbx4sSclwS2MPr8CxTkKVhRNvRvUofnk1x4wATW7I9qZSu4SE_WIUDRU1CPV-nphuiShjxEE9s1Sv6pO6CXVgc0BjrqE0sOP-iRFREoD3Wy7X8n8L7lUIiKJiT4Te6C5Gt-xOGpyyw16up67F0_mYI" id="40" name="Google Shape;4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33230" y="8283807"/>
            <a:ext cx="10291075" cy="7949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jffmowgw18GOQbXYsDURSwPfs8zk3kgDrmv8y3MPEJFpXLTa_1k8KZLc_d3iq2QFRCsBjOCTgceNDVkL5gWKDhJf-MDwr72611ghQdDjH12AQE6u1saUC5gYpYkVdFKsgxBKaj5paiSqTo3vna_tY4Q" id="41" name="Google Shape;4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22270" y="8611962"/>
            <a:ext cx="11126920" cy="705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7">
            <a:alphaModFix/>
          </a:blip>
          <a:srcRect b="-1097" l="-501" r="501" t="40160"/>
          <a:stretch/>
        </p:blipFill>
        <p:spPr>
          <a:xfrm>
            <a:off x="1242476" y="27245305"/>
            <a:ext cx="6913287" cy="4228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dlfGzcRE2zFtveicdndsUa_QZ0I6iLW_eGxXkck-bVtB1I6e5nuNt1GKg3bDHlMptSwv1s9vK7pxlb2cIMGeRtUezoYSP6SfNrdffNCrP37XYaijMuQSuyZsJOre3GXMtRkDjn7FLloPcJf_YCR-lWU" id="43" name="Google Shape;43;p1"/>
          <p:cNvPicPr preferRelativeResize="0"/>
          <p:nvPr/>
        </p:nvPicPr>
        <p:blipFill rotWithShape="1">
          <a:blip r:embed="rId4">
            <a:alphaModFix/>
          </a:blip>
          <a:srcRect b="0" l="8678" r="48465" t="0"/>
          <a:stretch/>
        </p:blipFill>
        <p:spPr>
          <a:xfrm>
            <a:off x="744805" y="18226435"/>
            <a:ext cx="10099204" cy="7990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volutional Neural Network: An Overview" id="44" name="Google Shape;44;p1"/>
          <p:cNvPicPr preferRelativeResize="0"/>
          <p:nvPr/>
        </p:nvPicPr>
        <p:blipFill rotWithShape="1">
          <a:blip r:embed="rId8">
            <a:alphaModFix/>
          </a:blip>
          <a:srcRect b="1477" l="873" r="1030" t="0"/>
          <a:stretch/>
        </p:blipFill>
        <p:spPr>
          <a:xfrm>
            <a:off x="11385125" y="16292650"/>
            <a:ext cx="21418474" cy="10724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LAB | NVIDIA NGC" id="45" name="Google Shape;4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454138" y="30320617"/>
            <a:ext cx="3304132" cy="1860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ertainment Engineering and Design | Entertainment Engineering and Design  | University of Nevada, Las Vegas" id="46" name="Google Shape;4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471053" y="2302597"/>
            <a:ext cx="6845265" cy="33986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ny-brook-university-logo-horizontal-300 - Admiral Farragut Academy" id="47" name="Google Shape;47;p1"/>
          <p:cNvPicPr preferRelativeResize="0"/>
          <p:nvPr/>
        </p:nvPicPr>
        <p:blipFill rotWithShape="1">
          <a:blip r:embed="rId11">
            <a:alphaModFix/>
          </a:blip>
          <a:srcRect b="30447" l="0" r="0" t="33601"/>
          <a:stretch/>
        </p:blipFill>
        <p:spPr>
          <a:xfrm>
            <a:off x="238414" y="2376478"/>
            <a:ext cx="9919324" cy="356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697826" y="7085606"/>
            <a:ext cx="10159531" cy="1331648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69318" y="7342634"/>
            <a:ext cx="9144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endParaRPr b="1" sz="55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753981" y="12345487"/>
            <a:ext cx="10072692" cy="1254882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169318" y="12570966"/>
            <a:ext cx="9144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b="1" sz="5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1332321" y="7134966"/>
            <a:ext cx="21425608" cy="1331648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1580084" y="7369903"/>
            <a:ext cx="20377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50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Event </a:t>
            </a: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Related</a:t>
            </a:r>
            <a:r>
              <a:rPr b="1" i="0" lang="en-US" sz="50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 Potentials (ERPS)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3133230" y="7064917"/>
            <a:ext cx="10072692" cy="1352338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3686621" y="7342524"/>
            <a:ext cx="9144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Discussion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33229418" y="21266889"/>
            <a:ext cx="10072692" cy="1482859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3721809" y="21580797"/>
            <a:ext cx="9144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sz="5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3597582" y="18977735"/>
            <a:ext cx="9144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CNN is effective in distinguishing the two group. Averaged accuracy is around 85%-90%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1330207" y="16057709"/>
            <a:ext cx="21456302" cy="1557875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1787755" y="16348272"/>
            <a:ext cx="20386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Convolutional Neural </a:t>
            </a: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Network</a:t>
            </a:r>
            <a:r>
              <a:rPr b="1" lang="en-US" sz="50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 (CNN) Architecture </a:t>
            </a:r>
            <a:endParaRPr b="1" sz="5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319567" y="26196566"/>
            <a:ext cx="88653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 1.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Individual traces of ERP data averaged over fronto-central electrode cluster Thin lines reflect data from individual subjects. Thick lines reflect group-mean averages. 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72169" y="28564380"/>
            <a:ext cx="17172378" cy="36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21768837" y="15266965"/>
            <a:ext cx="100992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 3. </a:t>
            </a:r>
            <a:r>
              <a:rPr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Example of how ERPs are extracted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11364237" y="27176561"/>
            <a:ext cx="21324489" cy="1428338"/>
          </a:xfrm>
          <a:prstGeom prst="roundRect">
            <a:avLst>
              <a:gd fmla="val 1822" name="adj"/>
            </a:avLst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9352889" y="27421226"/>
            <a:ext cx="5021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55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319567" y="31405335"/>
            <a:ext cx="101595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 2</a:t>
            </a:r>
            <a:r>
              <a:rPr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. (left) Examples of hearing impaired and healthy scalp maps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(right) averaged scalp maps of hearing impaired and healthy group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11568324" y="29306460"/>
            <a:ext cx="172866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 4. </a:t>
            </a:r>
            <a:r>
              <a:rPr lang="en-US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Results of applying CNN on different types of data splits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