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1"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100" name="Shape 10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179" name="Shape 179"/>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188" name="Shape 188"/>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197" name="Shape 197"/>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206" name="Shape 20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216" name="Shape 21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225" name="Shape 22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235" name="Shape 23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244" name="Shape 244"/>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253" name="Shape 253"/>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263" name="Shape 263"/>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110" name="Shape 11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272" name="Shape 272"/>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282" name="Shape 282"/>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292" name="Shape 292"/>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02" name="Shape 302"/>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10" name="Shape 31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19" name="Shape 319"/>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28" name="Shape 328"/>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37" name="Shape 337"/>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46" name="Shape 34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55" name="Shape 35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118" name="Shape 118"/>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65" name="Shape 36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75" name="Shape 37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85" name="Shape 38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395" name="Shape 39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05" name="Shape 40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15" name="Shape 41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26" name="Shape 42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36" name="Shape 43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46" name="Shape 44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55" name="Shape 45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126" name="Shape 12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65" name="Shape 46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74" name="Shape 474"/>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84" name="Shape 484"/>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493" name="Shape 493"/>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03" name="Shape 503"/>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12" name="Shape 512"/>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22" name="Shape 522"/>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31" name="Shape 531"/>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41" name="Shape 541"/>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50" name="Shape 55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135" name="Shape 135"/>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60" name="Shape 56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69" name="Shape 569"/>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79" name="Shape 579"/>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589" name="Shape 589"/>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00" name="Shape 60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10" name="Shape 61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20" name="Shape 62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30" name="Shape 63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39" name="Shape 639"/>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48" name="Shape 648"/>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144" name="Shape 144"/>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56" name="Shape 656"/>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64" name="Shape 664"/>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73" name="Shape 673"/>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82" name="Shape 682"/>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691" name="Shape 691"/>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Shape 706"/>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707" name="Shape 707"/>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153" name="Shape 153"/>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598516" y="4346532"/>
            <a:ext cx="5611091" cy="4509370"/>
          </a:xfrm>
          <a:prstGeom prst="rect">
            <a:avLst/>
          </a:prstGeom>
          <a:noFill/>
          <a:ln>
            <a:noFill/>
          </a:ln>
        </p:spPr>
        <p:txBody>
          <a:bodyPr wrap="square" lIns="89900" tIns="89900" rIns="89900" bIns="89900" anchor="ctr" anchorCtr="0">
            <a:noAutofit/>
          </a:bodyPr>
          <a:lstStyle/>
          <a:p>
            <a:pPr marL="0" lvl="0" indent="0">
              <a:spcBef>
                <a:spcPts val="0"/>
              </a:spcBef>
              <a:buNone/>
            </a:pPr>
            <a:endParaRPr/>
          </a:p>
        </p:txBody>
      </p:sp>
      <p:sp>
        <p:nvSpPr>
          <p:cNvPr id="161" name="Shape 161"/>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598516" y="4346532"/>
            <a:ext cx="5611200" cy="4509300"/>
          </a:xfrm>
          <a:prstGeom prst="rect">
            <a:avLst/>
          </a:prstGeom>
          <a:noFill/>
          <a:ln>
            <a:noFill/>
          </a:ln>
        </p:spPr>
        <p:txBody>
          <a:bodyPr wrap="square" lIns="89900" tIns="89900" rIns="89900" bIns="89900" anchor="ctr" anchorCtr="0">
            <a:noAutofit/>
          </a:bodyPr>
          <a:lstStyle/>
          <a:p>
            <a:pPr marL="0" lvl="0" indent="0" rtl="0">
              <a:spcBef>
                <a:spcPts val="0"/>
              </a:spcBef>
              <a:buNone/>
            </a:pPr>
            <a:endParaRPr/>
          </a:p>
        </p:txBody>
      </p:sp>
      <p:sp>
        <p:nvSpPr>
          <p:cNvPr id="170" name="Shape 170"/>
          <p:cNvSpPr>
            <a:spLocks noGrp="1" noRot="1" noChangeAspect="1"/>
          </p:cNvSpPr>
          <p:nvPr>
            <p:ph type="sldImg" idx="2"/>
          </p:nvPr>
        </p:nvSpPr>
        <p:spPr>
          <a:xfrm>
            <a:off x="-60325" y="209550"/>
            <a:ext cx="6929438" cy="3898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22166" y="285750"/>
            <a:ext cx="8296736" cy="628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59" name="Shape 59"/>
          <p:cNvSpPr txBox="1">
            <a:spLocks noGrp="1"/>
          </p:cNvSpPr>
          <p:nvPr>
            <p:ph type="body" idx="1"/>
          </p:nvPr>
        </p:nvSpPr>
        <p:spPr>
          <a:xfrm>
            <a:off x="633249" y="1143000"/>
            <a:ext cx="3975397" cy="3143250"/>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749368" y="1143000"/>
            <a:ext cx="3975397" cy="1514475"/>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61" name="Shape 61"/>
          <p:cNvSpPr txBox="1">
            <a:spLocks noGrp="1"/>
          </p:cNvSpPr>
          <p:nvPr>
            <p:ph type="body" idx="3"/>
          </p:nvPr>
        </p:nvSpPr>
        <p:spPr>
          <a:xfrm>
            <a:off x="4749368" y="2771775"/>
            <a:ext cx="3975397" cy="1514475"/>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22166" y="285750"/>
            <a:ext cx="8296736" cy="628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1"/>
          </p:nvPr>
        </p:nvSpPr>
        <p:spPr>
          <a:xfrm>
            <a:off x="633249" y="1143000"/>
            <a:ext cx="3975397" cy="3143250"/>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65" name="Shape 65"/>
          <p:cNvSpPr txBox="1">
            <a:spLocks noGrp="1"/>
          </p:cNvSpPr>
          <p:nvPr>
            <p:ph type="body" idx="2"/>
          </p:nvPr>
        </p:nvSpPr>
        <p:spPr>
          <a:xfrm>
            <a:off x="4749368" y="1143000"/>
            <a:ext cx="3975397" cy="3143250"/>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rot="5400000">
            <a:off x="5686691" y="1248175"/>
            <a:ext cx="4000500" cy="2075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68" name="Shape 68"/>
          <p:cNvSpPr txBox="1">
            <a:spLocks noGrp="1"/>
          </p:cNvSpPr>
          <p:nvPr>
            <p:ph type="body" idx="1"/>
          </p:nvPr>
        </p:nvSpPr>
        <p:spPr>
          <a:xfrm rot="5400000">
            <a:off x="1465030" y="-757114"/>
            <a:ext cx="4000500" cy="6086227"/>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22166" y="285750"/>
            <a:ext cx="8296736" cy="628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3107382" y="-1331133"/>
            <a:ext cx="3143250" cy="8091517"/>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30317" y="342900"/>
            <a:ext cx="2949299" cy="12001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28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74" name="Shape 74"/>
          <p:cNvSpPr>
            <a:spLocks noGrp="1"/>
          </p:cNvSpPr>
          <p:nvPr>
            <p:ph type="pic" idx="2"/>
          </p:nvPr>
        </p:nvSpPr>
        <p:spPr>
          <a:xfrm>
            <a:off x="3887446" y="740569"/>
            <a:ext cx="4629168" cy="3655219"/>
          </a:xfrm>
          <a:prstGeom prst="rect">
            <a:avLst/>
          </a:prstGeom>
          <a:noFill/>
          <a:ln>
            <a:noFill/>
          </a:ln>
        </p:spPr>
        <p:txBody>
          <a:bodyPr wrap="square" lIns="79125" tIns="79125" rIns="79125" bIns="79125" anchor="t" anchorCtr="0"/>
          <a:lstStyle>
            <a:lvl1pPr marL="0" marR="0" lvl="0" indent="0" algn="l" rtl="0">
              <a:spcBef>
                <a:spcPts val="2800"/>
              </a:spcBef>
              <a:spcAft>
                <a:spcPts val="0"/>
              </a:spcAft>
              <a:buClr>
                <a:srgbClr val="7ECCBD"/>
              </a:buClr>
              <a:buSzPts val="2800"/>
              <a:buFont typeface="Arimo"/>
              <a:buNone/>
              <a:defRPr sz="2800" b="0" i="0" u="none" strike="noStrike" cap="none">
                <a:solidFill>
                  <a:schemeClr val="lt1"/>
                </a:solidFill>
                <a:latin typeface="Arial"/>
                <a:ea typeface="Arial"/>
                <a:cs typeface="Arial"/>
                <a:sym typeface="Arial"/>
              </a:defRPr>
            </a:lvl1pPr>
            <a:lvl2pPr marL="393700" marR="0" lvl="1" indent="0" algn="l" rtl="0">
              <a:lnSpc>
                <a:spcPct val="90000"/>
              </a:lnSpc>
              <a:spcBef>
                <a:spcPts val="1000"/>
              </a:spcBef>
              <a:spcAft>
                <a:spcPts val="0"/>
              </a:spcAft>
              <a:buClr>
                <a:srgbClr val="7ECCBD"/>
              </a:buClr>
              <a:buSzPts val="2400"/>
              <a:buFont typeface="Arial"/>
              <a:buNone/>
              <a:defRPr sz="2400" b="0" i="0" u="none" strike="noStrike" cap="none">
                <a:solidFill>
                  <a:schemeClr val="lt1"/>
                </a:solidFill>
                <a:latin typeface="Arial"/>
                <a:ea typeface="Arial"/>
                <a:cs typeface="Arial"/>
                <a:sym typeface="Arial"/>
              </a:defRPr>
            </a:lvl2pPr>
            <a:lvl3pPr marL="787400" marR="0" lvl="2" indent="0" algn="l" rtl="0">
              <a:lnSpc>
                <a:spcPct val="90000"/>
              </a:lnSpc>
              <a:spcBef>
                <a:spcPts val="800"/>
              </a:spcBef>
              <a:spcAft>
                <a:spcPts val="0"/>
              </a:spcAft>
              <a:buClr>
                <a:srgbClr val="7ECCBD"/>
              </a:buClr>
              <a:buSzPts val="2100"/>
              <a:buFont typeface="Arimo"/>
              <a:buNone/>
              <a:defRPr sz="2100" b="0" i="0" u="none" strike="noStrike" cap="none">
                <a:solidFill>
                  <a:schemeClr val="lt1"/>
                </a:solidFill>
                <a:latin typeface="Arial"/>
                <a:ea typeface="Arial"/>
                <a:cs typeface="Arial"/>
                <a:sym typeface="Arial"/>
              </a:defRPr>
            </a:lvl3pPr>
            <a:lvl4pPr marL="1181100" marR="0" lvl="3" indent="0" algn="l" rtl="0">
              <a:lnSpc>
                <a:spcPct val="90000"/>
              </a:lnSpc>
              <a:spcBef>
                <a:spcPts val="700"/>
              </a:spcBef>
              <a:spcAft>
                <a:spcPts val="0"/>
              </a:spcAft>
              <a:buClr>
                <a:srgbClr val="7ECCBD"/>
              </a:buClr>
              <a:buSzPts val="1700"/>
              <a:buFont typeface="Arial"/>
              <a:buNone/>
              <a:defRPr sz="1700" b="0" i="0" u="none" strike="noStrike" cap="none">
                <a:solidFill>
                  <a:schemeClr val="lt1"/>
                </a:solidFill>
                <a:latin typeface="Arial"/>
                <a:ea typeface="Arial"/>
                <a:cs typeface="Arial"/>
                <a:sym typeface="Arial"/>
              </a:defRPr>
            </a:lvl4pPr>
            <a:lvl5pPr marL="1587500" marR="0" lvl="4" indent="0" algn="l" rtl="0">
              <a:lnSpc>
                <a:spcPct val="90000"/>
              </a:lnSpc>
              <a:spcBef>
                <a:spcPts val="0"/>
              </a:spcBef>
              <a:spcAft>
                <a:spcPts val="700"/>
              </a:spcAft>
              <a:buClr>
                <a:schemeClr val="lt1"/>
              </a:buClr>
              <a:buSzPts val="1700"/>
              <a:buFont typeface="Arial"/>
              <a:buNone/>
              <a:defRPr sz="1700" b="0" i="0" u="none" strike="noStrike" cap="none">
                <a:solidFill>
                  <a:schemeClr val="lt1"/>
                </a:solidFill>
                <a:latin typeface="Arial"/>
                <a:ea typeface="Arial"/>
                <a:cs typeface="Arial"/>
                <a:sym typeface="Arial"/>
              </a:defRPr>
            </a:lvl5pPr>
            <a:lvl6pPr marL="1981200" marR="0" lvl="5" indent="0" algn="l" rtl="0">
              <a:lnSpc>
                <a:spcPct val="90000"/>
              </a:lnSpc>
              <a:spcBef>
                <a:spcPts val="400"/>
              </a:spcBef>
              <a:buClr>
                <a:schemeClr val="lt1"/>
              </a:buClr>
              <a:buSzPts val="1700"/>
              <a:buFont typeface="Arial"/>
              <a:buNone/>
              <a:defRPr sz="1700" b="0" i="0" u="none" strike="noStrike" cap="none">
                <a:solidFill>
                  <a:schemeClr val="lt1"/>
                </a:solidFill>
                <a:latin typeface="Arial"/>
                <a:ea typeface="Arial"/>
                <a:cs typeface="Arial"/>
                <a:sym typeface="Arial"/>
              </a:defRPr>
            </a:lvl6pPr>
            <a:lvl7pPr marL="2374900" marR="0" lvl="6" indent="0" algn="l" rtl="0">
              <a:lnSpc>
                <a:spcPct val="90000"/>
              </a:lnSpc>
              <a:spcBef>
                <a:spcPts val="400"/>
              </a:spcBef>
              <a:buClr>
                <a:schemeClr val="lt1"/>
              </a:buClr>
              <a:buSzPts val="1700"/>
              <a:buFont typeface="Arial"/>
              <a:buNone/>
              <a:defRPr sz="1700" b="0" i="0" u="none" strike="noStrike" cap="none">
                <a:solidFill>
                  <a:schemeClr val="lt1"/>
                </a:solidFill>
                <a:latin typeface="Arial"/>
                <a:ea typeface="Arial"/>
                <a:cs typeface="Arial"/>
                <a:sym typeface="Arial"/>
              </a:defRPr>
            </a:lvl7pPr>
            <a:lvl8pPr marL="2768600" marR="0" lvl="7" indent="0" algn="l" rtl="0">
              <a:lnSpc>
                <a:spcPct val="90000"/>
              </a:lnSpc>
              <a:spcBef>
                <a:spcPts val="400"/>
              </a:spcBef>
              <a:buClr>
                <a:schemeClr val="lt1"/>
              </a:buClr>
              <a:buSzPts val="1700"/>
              <a:buFont typeface="Arial"/>
              <a:buNone/>
              <a:defRPr sz="1700" b="0" i="0" u="none" strike="noStrike" cap="none">
                <a:solidFill>
                  <a:schemeClr val="lt1"/>
                </a:solidFill>
                <a:latin typeface="Arial"/>
                <a:ea typeface="Arial"/>
                <a:cs typeface="Arial"/>
                <a:sym typeface="Arial"/>
              </a:defRPr>
            </a:lvl8pPr>
            <a:lvl9pPr marL="3162300" marR="0" lvl="8" indent="0" algn="l" rtl="0">
              <a:lnSpc>
                <a:spcPct val="90000"/>
              </a:lnSpc>
              <a:spcBef>
                <a:spcPts val="400"/>
              </a:spcBef>
              <a:buClr>
                <a:schemeClr val="lt1"/>
              </a:buClr>
              <a:buSzPts val="1700"/>
              <a:buFont typeface="Arial"/>
              <a:buNone/>
              <a:defRPr sz="1700" b="0" i="0" u="none" strike="noStrike" cap="none">
                <a:solidFill>
                  <a:schemeClr val="lt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630317" y="1543050"/>
            <a:ext cx="2949299" cy="2858691"/>
          </a:xfrm>
          <a:prstGeom prst="rect">
            <a:avLst/>
          </a:prstGeom>
          <a:noFill/>
          <a:ln>
            <a:noFill/>
          </a:ln>
        </p:spPr>
        <p:txBody>
          <a:bodyPr wrap="square" lIns="79125" tIns="79125" rIns="79125" bIns="79125" anchor="t" anchorCtr="0"/>
          <a:lstStyle>
            <a:lvl1pPr marL="0" marR="0" lvl="0" indent="0" algn="l" rtl="0">
              <a:spcBef>
                <a:spcPts val="1400"/>
              </a:spcBef>
              <a:spcAft>
                <a:spcPts val="0"/>
              </a:spcAft>
              <a:buClr>
                <a:srgbClr val="7ECCBD"/>
              </a:buClr>
              <a:buSzPts val="1400"/>
              <a:buFont typeface="Arimo"/>
              <a:buNone/>
              <a:defRPr sz="1400" b="0" i="0" u="none" strike="noStrike" cap="none">
                <a:solidFill>
                  <a:schemeClr val="lt1"/>
                </a:solidFill>
                <a:latin typeface="Arial"/>
                <a:ea typeface="Arial"/>
                <a:cs typeface="Arial"/>
                <a:sym typeface="Arial"/>
              </a:defRPr>
            </a:lvl1pPr>
            <a:lvl2pPr marL="393700" marR="0" lvl="1" indent="0" algn="l" rtl="0">
              <a:lnSpc>
                <a:spcPct val="90000"/>
              </a:lnSpc>
              <a:spcBef>
                <a:spcPts val="500"/>
              </a:spcBef>
              <a:spcAft>
                <a:spcPts val="0"/>
              </a:spcAft>
              <a:buClr>
                <a:srgbClr val="7ECCBD"/>
              </a:buClr>
              <a:buSzPts val="1200"/>
              <a:buFont typeface="Arial"/>
              <a:buNone/>
              <a:defRPr sz="1200" b="0" i="0" u="none" strike="noStrike" cap="none">
                <a:solidFill>
                  <a:schemeClr val="lt1"/>
                </a:solidFill>
                <a:latin typeface="Arial"/>
                <a:ea typeface="Arial"/>
                <a:cs typeface="Arial"/>
                <a:sym typeface="Arial"/>
              </a:defRPr>
            </a:lvl2pPr>
            <a:lvl3pPr marL="787400" marR="0" lvl="2" indent="0" algn="l" rtl="0">
              <a:lnSpc>
                <a:spcPct val="90000"/>
              </a:lnSpc>
              <a:spcBef>
                <a:spcPts val="400"/>
              </a:spcBef>
              <a:spcAft>
                <a:spcPts val="0"/>
              </a:spcAft>
              <a:buClr>
                <a:srgbClr val="7ECCBD"/>
              </a:buClr>
              <a:buSzPts val="1000"/>
              <a:buFont typeface="Arimo"/>
              <a:buNone/>
              <a:defRPr sz="1000" b="0" i="0" u="none" strike="noStrike" cap="none">
                <a:solidFill>
                  <a:schemeClr val="lt1"/>
                </a:solidFill>
                <a:latin typeface="Arial"/>
                <a:ea typeface="Arial"/>
                <a:cs typeface="Arial"/>
                <a:sym typeface="Arial"/>
              </a:defRPr>
            </a:lvl3pPr>
            <a:lvl4pPr marL="1181100" marR="0" lvl="3" indent="0" algn="l" rtl="0">
              <a:lnSpc>
                <a:spcPct val="90000"/>
              </a:lnSpc>
              <a:spcBef>
                <a:spcPts val="300"/>
              </a:spcBef>
              <a:spcAft>
                <a:spcPts val="0"/>
              </a:spcAft>
              <a:buClr>
                <a:srgbClr val="7ECCBD"/>
              </a:buClr>
              <a:buSzPts val="900"/>
              <a:buFont typeface="Arial"/>
              <a:buNone/>
              <a:defRPr sz="900" b="0" i="0" u="none" strike="noStrike" cap="none">
                <a:solidFill>
                  <a:schemeClr val="lt1"/>
                </a:solidFill>
                <a:latin typeface="Arial"/>
                <a:ea typeface="Arial"/>
                <a:cs typeface="Arial"/>
                <a:sym typeface="Arial"/>
              </a:defRPr>
            </a:lvl4pPr>
            <a:lvl5pPr marL="1587500" marR="0" lvl="4" indent="0" algn="l" rtl="0">
              <a:lnSpc>
                <a:spcPct val="90000"/>
              </a:lnSpc>
              <a:spcBef>
                <a:spcPts val="0"/>
              </a:spcBef>
              <a:spcAft>
                <a:spcPts val="30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1981200" marR="0" lvl="5"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6pPr>
            <a:lvl7pPr marL="2374900" marR="0" lvl="6"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7pPr>
            <a:lvl8pPr marL="2768600" marR="0" lvl="7"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8pPr>
            <a:lvl9pPr marL="3162300" marR="0" lvl="8"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30317" y="342900"/>
            <a:ext cx="2949299" cy="12001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28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78" name="Shape 78"/>
          <p:cNvSpPr txBox="1">
            <a:spLocks noGrp="1"/>
          </p:cNvSpPr>
          <p:nvPr>
            <p:ph type="body" idx="1"/>
          </p:nvPr>
        </p:nvSpPr>
        <p:spPr>
          <a:xfrm>
            <a:off x="3887446" y="740569"/>
            <a:ext cx="4629168" cy="3655219"/>
          </a:xfrm>
          <a:prstGeom prst="rect">
            <a:avLst/>
          </a:prstGeom>
          <a:noFill/>
          <a:ln>
            <a:noFill/>
          </a:ln>
        </p:spPr>
        <p:txBody>
          <a:bodyPr wrap="square" lIns="79125" tIns="79125" rIns="79125" bIns="79125" anchor="t" anchorCtr="0"/>
          <a:lstStyle>
            <a:lvl1pPr marL="203200" marR="0" lvl="0" indent="-25400" algn="l" rtl="0">
              <a:spcBef>
                <a:spcPts val="2800"/>
              </a:spcBef>
              <a:spcAft>
                <a:spcPts val="0"/>
              </a:spcAft>
              <a:buClr>
                <a:srgbClr val="7ECCBD"/>
              </a:buClr>
              <a:buSzPts val="2800"/>
              <a:buFont typeface="Arimo"/>
              <a:buChar char="4"/>
              <a:defRPr sz="2800" b="0" i="0" u="none" strike="noStrike" cap="none">
                <a:solidFill>
                  <a:schemeClr val="lt1"/>
                </a:solidFill>
                <a:latin typeface="Arial"/>
                <a:ea typeface="Arial"/>
                <a:cs typeface="Arial"/>
                <a:sym typeface="Arial"/>
              </a:defRPr>
            </a:lvl1pPr>
            <a:lvl2pPr marL="393700" marR="0" lvl="1" indent="-38100" algn="l" rtl="0">
              <a:lnSpc>
                <a:spcPct val="90000"/>
              </a:lnSpc>
              <a:spcBef>
                <a:spcPts val="1000"/>
              </a:spcBef>
              <a:spcAft>
                <a:spcPts val="0"/>
              </a:spcAft>
              <a:buClr>
                <a:srgbClr val="7ECCBD"/>
              </a:buClr>
              <a:buSzPts val="2400"/>
              <a:buFont typeface="Arial"/>
              <a:buChar char="–"/>
              <a:defRPr sz="2400" b="0" i="0" u="none" strike="noStrike" cap="none">
                <a:solidFill>
                  <a:schemeClr val="lt1"/>
                </a:solidFill>
                <a:latin typeface="Arial"/>
                <a:ea typeface="Arial"/>
                <a:cs typeface="Arial"/>
                <a:sym typeface="Arial"/>
              </a:defRPr>
            </a:lvl2pPr>
            <a:lvl3pPr marL="1968500" marR="0" lvl="2" indent="12700" algn="l" rtl="0">
              <a:lnSpc>
                <a:spcPct val="90000"/>
              </a:lnSpc>
              <a:spcBef>
                <a:spcPts val="800"/>
              </a:spcBef>
              <a:spcAft>
                <a:spcPts val="0"/>
              </a:spcAft>
              <a:buSzPts val="1200"/>
              <a:buNone/>
              <a:defRPr sz="2100" b="0" i="0" u="none" strike="noStrike" cap="none">
                <a:solidFill>
                  <a:schemeClr val="lt1"/>
                </a:solidFill>
                <a:latin typeface="Arial"/>
                <a:ea typeface="Arial"/>
                <a:cs typeface="Arial"/>
                <a:sym typeface="Arial"/>
              </a:defRPr>
            </a:lvl3pPr>
            <a:lvl4pPr marL="2070100" marR="0" lvl="3" indent="12700" algn="l" rtl="0">
              <a:lnSpc>
                <a:spcPct val="90000"/>
              </a:lnSpc>
              <a:spcBef>
                <a:spcPts val="700"/>
              </a:spcBef>
              <a:spcAft>
                <a:spcPts val="0"/>
              </a:spcAft>
              <a:buSzPts val="1200"/>
              <a:buNone/>
              <a:defRPr sz="17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700"/>
              </a:spcAft>
              <a:buSzPts val="1200"/>
              <a:buNone/>
              <a:defRPr sz="17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700"/>
              <a:buFont typeface="Arial"/>
              <a:buChar char="•"/>
              <a:defRPr sz="1700" b="0" i="0" u="none" strike="noStrike" cap="none">
                <a:solidFill>
                  <a:schemeClr val="lt1"/>
                </a:solidFill>
                <a:latin typeface="Arial"/>
                <a:ea typeface="Arial"/>
                <a:cs typeface="Arial"/>
                <a:sym typeface="Arial"/>
              </a:defRPr>
            </a:lvl6pPr>
            <a:lvl7pPr marL="2578100" marR="0" lvl="6" indent="-88900" algn="l" rtl="0">
              <a:lnSpc>
                <a:spcPct val="90000"/>
              </a:lnSpc>
              <a:spcBef>
                <a:spcPts val="400"/>
              </a:spcBef>
              <a:buClr>
                <a:schemeClr val="lt1"/>
              </a:buClr>
              <a:buSzPts val="1700"/>
              <a:buFont typeface="Arial"/>
              <a:buChar char="•"/>
              <a:defRPr sz="1700" b="0" i="0" u="none" strike="noStrike" cap="none">
                <a:solidFill>
                  <a:schemeClr val="lt1"/>
                </a:solidFill>
                <a:latin typeface="Arial"/>
                <a:ea typeface="Arial"/>
                <a:cs typeface="Arial"/>
                <a:sym typeface="Arial"/>
              </a:defRPr>
            </a:lvl7pPr>
            <a:lvl8pPr marL="2971800" marR="0" lvl="7" indent="-88900" algn="l" rtl="0">
              <a:lnSpc>
                <a:spcPct val="90000"/>
              </a:lnSpc>
              <a:spcBef>
                <a:spcPts val="400"/>
              </a:spcBef>
              <a:buClr>
                <a:schemeClr val="lt1"/>
              </a:buClr>
              <a:buSzPts val="1700"/>
              <a:buFont typeface="Arial"/>
              <a:buChar char="•"/>
              <a:defRPr sz="1700" b="0" i="0" u="none" strike="noStrike" cap="none">
                <a:solidFill>
                  <a:schemeClr val="lt1"/>
                </a:solidFill>
                <a:latin typeface="Arial"/>
                <a:ea typeface="Arial"/>
                <a:cs typeface="Arial"/>
                <a:sym typeface="Arial"/>
              </a:defRPr>
            </a:lvl8pPr>
            <a:lvl9pPr marL="3365500" marR="0" lvl="8" indent="-88900" algn="l" rtl="0">
              <a:lnSpc>
                <a:spcPct val="90000"/>
              </a:lnSpc>
              <a:spcBef>
                <a:spcPts val="400"/>
              </a:spcBef>
              <a:buClr>
                <a:schemeClr val="lt1"/>
              </a:buClr>
              <a:buSzPts val="1700"/>
              <a:buFont typeface="Arial"/>
              <a:buChar char="•"/>
              <a:defRPr sz="1700" b="0" i="0" u="none" strike="noStrike" cap="none">
                <a:solidFill>
                  <a:schemeClr val="lt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630317" y="1543050"/>
            <a:ext cx="2949299" cy="2858691"/>
          </a:xfrm>
          <a:prstGeom prst="rect">
            <a:avLst/>
          </a:prstGeom>
          <a:noFill/>
          <a:ln>
            <a:noFill/>
          </a:ln>
        </p:spPr>
        <p:txBody>
          <a:bodyPr wrap="square" lIns="79125" tIns="79125" rIns="79125" bIns="79125" anchor="t" anchorCtr="0"/>
          <a:lstStyle>
            <a:lvl1pPr marL="0" marR="0" lvl="0" indent="0" algn="l" rtl="0">
              <a:spcBef>
                <a:spcPts val="1400"/>
              </a:spcBef>
              <a:spcAft>
                <a:spcPts val="0"/>
              </a:spcAft>
              <a:buClr>
                <a:srgbClr val="7ECCBD"/>
              </a:buClr>
              <a:buSzPts val="1400"/>
              <a:buFont typeface="Arimo"/>
              <a:buNone/>
              <a:defRPr sz="1400" b="0" i="0" u="none" strike="noStrike" cap="none">
                <a:solidFill>
                  <a:schemeClr val="lt1"/>
                </a:solidFill>
                <a:latin typeface="Arial"/>
                <a:ea typeface="Arial"/>
                <a:cs typeface="Arial"/>
                <a:sym typeface="Arial"/>
              </a:defRPr>
            </a:lvl1pPr>
            <a:lvl2pPr marL="393700" marR="0" lvl="1" indent="0" algn="l" rtl="0">
              <a:lnSpc>
                <a:spcPct val="90000"/>
              </a:lnSpc>
              <a:spcBef>
                <a:spcPts val="500"/>
              </a:spcBef>
              <a:spcAft>
                <a:spcPts val="0"/>
              </a:spcAft>
              <a:buClr>
                <a:srgbClr val="7ECCBD"/>
              </a:buClr>
              <a:buSzPts val="1200"/>
              <a:buFont typeface="Arial"/>
              <a:buNone/>
              <a:defRPr sz="1200" b="0" i="0" u="none" strike="noStrike" cap="none">
                <a:solidFill>
                  <a:schemeClr val="lt1"/>
                </a:solidFill>
                <a:latin typeface="Arial"/>
                <a:ea typeface="Arial"/>
                <a:cs typeface="Arial"/>
                <a:sym typeface="Arial"/>
              </a:defRPr>
            </a:lvl2pPr>
            <a:lvl3pPr marL="787400" marR="0" lvl="2" indent="0" algn="l" rtl="0">
              <a:lnSpc>
                <a:spcPct val="90000"/>
              </a:lnSpc>
              <a:spcBef>
                <a:spcPts val="400"/>
              </a:spcBef>
              <a:spcAft>
                <a:spcPts val="0"/>
              </a:spcAft>
              <a:buClr>
                <a:srgbClr val="7ECCBD"/>
              </a:buClr>
              <a:buSzPts val="1000"/>
              <a:buFont typeface="Arimo"/>
              <a:buNone/>
              <a:defRPr sz="1000" b="0" i="0" u="none" strike="noStrike" cap="none">
                <a:solidFill>
                  <a:schemeClr val="lt1"/>
                </a:solidFill>
                <a:latin typeface="Arial"/>
                <a:ea typeface="Arial"/>
                <a:cs typeface="Arial"/>
                <a:sym typeface="Arial"/>
              </a:defRPr>
            </a:lvl3pPr>
            <a:lvl4pPr marL="1181100" marR="0" lvl="3" indent="0" algn="l" rtl="0">
              <a:lnSpc>
                <a:spcPct val="90000"/>
              </a:lnSpc>
              <a:spcBef>
                <a:spcPts val="300"/>
              </a:spcBef>
              <a:spcAft>
                <a:spcPts val="0"/>
              </a:spcAft>
              <a:buClr>
                <a:srgbClr val="7ECCBD"/>
              </a:buClr>
              <a:buSzPts val="900"/>
              <a:buFont typeface="Arial"/>
              <a:buNone/>
              <a:defRPr sz="900" b="0" i="0" u="none" strike="noStrike" cap="none">
                <a:solidFill>
                  <a:schemeClr val="lt1"/>
                </a:solidFill>
                <a:latin typeface="Arial"/>
                <a:ea typeface="Arial"/>
                <a:cs typeface="Arial"/>
                <a:sym typeface="Arial"/>
              </a:defRPr>
            </a:lvl4pPr>
            <a:lvl5pPr marL="1587500" marR="0" lvl="4" indent="0" algn="l" rtl="0">
              <a:lnSpc>
                <a:spcPct val="90000"/>
              </a:lnSpc>
              <a:spcBef>
                <a:spcPts val="0"/>
              </a:spcBef>
              <a:spcAft>
                <a:spcPts val="30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1981200" marR="0" lvl="5"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6pPr>
            <a:lvl7pPr marL="2374900" marR="0" lvl="6"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7pPr>
            <a:lvl8pPr marL="2768600" marR="0" lvl="7"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8pPr>
            <a:lvl9pPr marL="3162300" marR="0" lvl="8" indent="0" algn="l" rtl="0">
              <a:lnSpc>
                <a:spcPct val="90000"/>
              </a:lnSpc>
              <a:spcBef>
                <a:spcPts val="400"/>
              </a:spcBef>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22166" y="285750"/>
            <a:ext cx="8296736" cy="628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30317" y="273844"/>
            <a:ext cx="7886297" cy="994172"/>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84" name="Shape 84"/>
          <p:cNvSpPr txBox="1">
            <a:spLocks noGrp="1"/>
          </p:cNvSpPr>
          <p:nvPr>
            <p:ph type="body" idx="1"/>
          </p:nvPr>
        </p:nvSpPr>
        <p:spPr>
          <a:xfrm>
            <a:off x="630317" y="1260872"/>
            <a:ext cx="3868390" cy="617934"/>
          </a:xfrm>
          <a:prstGeom prst="rect">
            <a:avLst/>
          </a:prstGeom>
          <a:noFill/>
          <a:ln>
            <a:noFill/>
          </a:ln>
        </p:spPr>
        <p:txBody>
          <a:bodyPr wrap="square" lIns="79125" tIns="79125" rIns="79125" bIns="79125" anchor="b" anchorCtr="0"/>
          <a:lstStyle>
            <a:lvl1pPr marL="0" marR="0" lvl="0" indent="0" algn="l" rtl="0">
              <a:spcBef>
                <a:spcPts val="2100"/>
              </a:spcBef>
              <a:spcAft>
                <a:spcPts val="0"/>
              </a:spcAft>
              <a:buClr>
                <a:srgbClr val="7ECCBD"/>
              </a:buClr>
              <a:buSzPts val="2100"/>
              <a:buFont typeface="Arimo"/>
              <a:buNone/>
              <a:defRPr sz="2100" b="1" i="0" u="none" strike="noStrike" cap="none">
                <a:solidFill>
                  <a:schemeClr val="lt1"/>
                </a:solidFill>
                <a:latin typeface="Arial"/>
                <a:ea typeface="Arial"/>
                <a:cs typeface="Arial"/>
                <a:sym typeface="Arial"/>
              </a:defRPr>
            </a:lvl1pPr>
            <a:lvl2pPr marL="393700" marR="0" lvl="1" indent="0" algn="l" rtl="0">
              <a:lnSpc>
                <a:spcPct val="90000"/>
              </a:lnSpc>
              <a:spcBef>
                <a:spcPts val="700"/>
              </a:spcBef>
              <a:spcAft>
                <a:spcPts val="0"/>
              </a:spcAft>
              <a:buClr>
                <a:srgbClr val="7ECCBD"/>
              </a:buClr>
              <a:buSzPts val="1700"/>
              <a:buFont typeface="Arial"/>
              <a:buNone/>
              <a:defRPr sz="1700" b="1" i="0" u="none" strike="noStrike" cap="none">
                <a:solidFill>
                  <a:schemeClr val="lt1"/>
                </a:solidFill>
                <a:latin typeface="Arial"/>
                <a:ea typeface="Arial"/>
                <a:cs typeface="Arial"/>
                <a:sym typeface="Arial"/>
              </a:defRPr>
            </a:lvl2pPr>
            <a:lvl3pPr marL="787400" marR="0" lvl="2" indent="0" algn="l" rtl="0">
              <a:lnSpc>
                <a:spcPct val="90000"/>
              </a:lnSpc>
              <a:spcBef>
                <a:spcPts val="600"/>
              </a:spcBef>
              <a:spcAft>
                <a:spcPts val="0"/>
              </a:spcAft>
              <a:buClr>
                <a:srgbClr val="7ECCBD"/>
              </a:buClr>
              <a:buSzPts val="1600"/>
              <a:buFont typeface="Arimo"/>
              <a:buNone/>
              <a:defRPr sz="1600" b="1" i="0" u="none" strike="noStrike" cap="none">
                <a:solidFill>
                  <a:schemeClr val="lt1"/>
                </a:solidFill>
                <a:latin typeface="Arial"/>
                <a:ea typeface="Arial"/>
                <a:cs typeface="Arial"/>
                <a:sym typeface="Arial"/>
              </a:defRPr>
            </a:lvl3pPr>
            <a:lvl4pPr marL="1181100" marR="0" lvl="3" indent="0" algn="l" rtl="0">
              <a:lnSpc>
                <a:spcPct val="90000"/>
              </a:lnSpc>
              <a:spcBef>
                <a:spcPts val="600"/>
              </a:spcBef>
              <a:spcAft>
                <a:spcPts val="0"/>
              </a:spcAft>
              <a:buClr>
                <a:srgbClr val="7ECCBD"/>
              </a:buClr>
              <a:buSzPts val="1400"/>
              <a:buFont typeface="Arial"/>
              <a:buNone/>
              <a:defRPr sz="1400" b="1" i="0" u="none" strike="noStrike" cap="none">
                <a:solidFill>
                  <a:schemeClr val="lt1"/>
                </a:solidFill>
                <a:latin typeface="Arial"/>
                <a:ea typeface="Arial"/>
                <a:cs typeface="Arial"/>
                <a:sym typeface="Arial"/>
              </a:defRPr>
            </a:lvl4pPr>
            <a:lvl5pPr marL="1587500" marR="0" lvl="4" indent="0" algn="l" rtl="0">
              <a:lnSpc>
                <a:spcPct val="90000"/>
              </a:lnSpc>
              <a:spcBef>
                <a:spcPts val="0"/>
              </a:spcBef>
              <a:spcAft>
                <a:spcPts val="600"/>
              </a:spcAft>
              <a:buClr>
                <a:schemeClr val="lt1"/>
              </a:buClr>
              <a:buSzPts val="1400"/>
              <a:buFont typeface="Arial"/>
              <a:buNone/>
              <a:defRPr sz="1400" b="1" i="0" u="none" strike="noStrike" cap="none">
                <a:solidFill>
                  <a:schemeClr val="lt1"/>
                </a:solidFill>
                <a:latin typeface="Arial"/>
                <a:ea typeface="Arial"/>
                <a:cs typeface="Arial"/>
                <a:sym typeface="Arial"/>
              </a:defRPr>
            </a:lvl5pPr>
            <a:lvl6pPr marL="1981200" marR="0" lvl="5"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6pPr>
            <a:lvl7pPr marL="2374900" marR="0" lvl="6"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7pPr>
            <a:lvl8pPr marL="2768600" marR="0" lvl="7"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8pPr>
            <a:lvl9pPr marL="3162300" marR="0" lvl="8"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9pPr>
          </a:lstStyle>
          <a:p>
            <a:endParaRPr/>
          </a:p>
        </p:txBody>
      </p:sp>
      <p:sp>
        <p:nvSpPr>
          <p:cNvPr id="85" name="Shape 85"/>
          <p:cNvSpPr txBox="1">
            <a:spLocks noGrp="1"/>
          </p:cNvSpPr>
          <p:nvPr>
            <p:ph type="body" idx="2"/>
          </p:nvPr>
        </p:nvSpPr>
        <p:spPr>
          <a:xfrm>
            <a:off x="630317" y="1878806"/>
            <a:ext cx="3868390" cy="2763441"/>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4629168" y="1260872"/>
            <a:ext cx="3887446" cy="617934"/>
          </a:xfrm>
          <a:prstGeom prst="rect">
            <a:avLst/>
          </a:prstGeom>
          <a:noFill/>
          <a:ln>
            <a:noFill/>
          </a:ln>
        </p:spPr>
        <p:txBody>
          <a:bodyPr wrap="square" lIns="79125" tIns="79125" rIns="79125" bIns="79125" anchor="b" anchorCtr="0"/>
          <a:lstStyle>
            <a:lvl1pPr marL="0" marR="0" lvl="0" indent="0" algn="l" rtl="0">
              <a:spcBef>
                <a:spcPts val="2100"/>
              </a:spcBef>
              <a:spcAft>
                <a:spcPts val="0"/>
              </a:spcAft>
              <a:buClr>
                <a:srgbClr val="7ECCBD"/>
              </a:buClr>
              <a:buSzPts val="2100"/>
              <a:buFont typeface="Arimo"/>
              <a:buNone/>
              <a:defRPr sz="2100" b="1" i="0" u="none" strike="noStrike" cap="none">
                <a:solidFill>
                  <a:schemeClr val="lt1"/>
                </a:solidFill>
                <a:latin typeface="Arial"/>
                <a:ea typeface="Arial"/>
                <a:cs typeface="Arial"/>
                <a:sym typeface="Arial"/>
              </a:defRPr>
            </a:lvl1pPr>
            <a:lvl2pPr marL="393700" marR="0" lvl="1" indent="0" algn="l" rtl="0">
              <a:lnSpc>
                <a:spcPct val="90000"/>
              </a:lnSpc>
              <a:spcBef>
                <a:spcPts val="700"/>
              </a:spcBef>
              <a:spcAft>
                <a:spcPts val="0"/>
              </a:spcAft>
              <a:buClr>
                <a:srgbClr val="7ECCBD"/>
              </a:buClr>
              <a:buSzPts val="1700"/>
              <a:buFont typeface="Arial"/>
              <a:buNone/>
              <a:defRPr sz="1700" b="1" i="0" u="none" strike="noStrike" cap="none">
                <a:solidFill>
                  <a:schemeClr val="lt1"/>
                </a:solidFill>
                <a:latin typeface="Arial"/>
                <a:ea typeface="Arial"/>
                <a:cs typeface="Arial"/>
                <a:sym typeface="Arial"/>
              </a:defRPr>
            </a:lvl2pPr>
            <a:lvl3pPr marL="787400" marR="0" lvl="2" indent="0" algn="l" rtl="0">
              <a:lnSpc>
                <a:spcPct val="90000"/>
              </a:lnSpc>
              <a:spcBef>
                <a:spcPts val="600"/>
              </a:spcBef>
              <a:spcAft>
                <a:spcPts val="0"/>
              </a:spcAft>
              <a:buClr>
                <a:srgbClr val="7ECCBD"/>
              </a:buClr>
              <a:buSzPts val="1600"/>
              <a:buFont typeface="Arimo"/>
              <a:buNone/>
              <a:defRPr sz="1600" b="1" i="0" u="none" strike="noStrike" cap="none">
                <a:solidFill>
                  <a:schemeClr val="lt1"/>
                </a:solidFill>
                <a:latin typeface="Arial"/>
                <a:ea typeface="Arial"/>
                <a:cs typeface="Arial"/>
                <a:sym typeface="Arial"/>
              </a:defRPr>
            </a:lvl3pPr>
            <a:lvl4pPr marL="1181100" marR="0" lvl="3" indent="0" algn="l" rtl="0">
              <a:lnSpc>
                <a:spcPct val="90000"/>
              </a:lnSpc>
              <a:spcBef>
                <a:spcPts val="600"/>
              </a:spcBef>
              <a:spcAft>
                <a:spcPts val="0"/>
              </a:spcAft>
              <a:buClr>
                <a:srgbClr val="7ECCBD"/>
              </a:buClr>
              <a:buSzPts val="1400"/>
              <a:buFont typeface="Arial"/>
              <a:buNone/>
              <a:defRPr sz="1400" b="1" i="0" u="none" strike="noStrike" cap="none">
                <a:solidFill>
                  <a:schemeClr val="lt1"/>
                </a:solidFill>
                <a:latin typeface="Arial"/>
                <a:ea typeface="Arial"/>
                <a:cs typeface="Arial"/>
                <a:sym typeface="Arial"/>
              </a:defRPr>
            </a:lvl4pPr>
            <a:lvl5pPr marL="1587500" marR="0" lvl="4" indent="0" algn="l" rtl="0">
              <a:lnSpc>
                <a:spcPct val="90000"/>
              </a:lnSpc>
              <a:spcBef>
                <a:spcPts val="0"/>
              </a:spcBef>
              <a:spcAft>
                <a:spcPts val="600"/>
              </a:spcAft>
              <a:buClr>
                <a:schemeClr val="lt1"/>
              </a:buClr>
              <a:buSzPts val="1400"/>
              <a:buFont typeface="Arial"/>
              <a:buNone/>
              <a:defRPr sz="1400" b="1" i="0" u="none" strike="noStrike" cap="none">
                <a:solidFill>
                  <a:schemeClr val="lt1"/>
                </a:solidFill>
                <a:latin typeface="Arial"/>
                <a:ea typeface="Arial"/>
                <a:cs typeface="Arial"/>
                <a:sym typeface="Arial"/>
              </a:defRPr>
            </a:lvl5pPr>
            <a:lvl6pPr marL="1981200" marR="0" lvl="5"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6pPr>
            <a:lvl7pPr marL="2374900" marR="0" lvl="6"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7pPr>
            <a:lvl8pPr marL="2768600" marR="0" lvl="7"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8pPr>
            <a:lvl9pPr marL="3162300" marR="0" lvl="8" indent="0" algn="l" rtl="0">
              <a:lnSpc>
                <a:spcPct val="90000"/>
              </a:lnSpc>
              <a:spcBef>
                <a:spcPts val="400"/>
              </a:spcBef>
              <a:buClr>
                <a:schemeClr val="lt1"/>
              </a:buClr>
              <a:buSzPts val="1400"/>
              <a:buFont typeface="Arial"/>
              <a:buNone/>
              <a:defRPr sz="1400" b="1" i="0" u="none" strike="noStrike" cap="none">
                <a:solidFill>
                  <a:schemeClr val="lt1"/>
                </a:solidFill>
                <a:latin typeface="Arial"/>
                <a:ea typeface="Arial"/>
                <a:cs typeface="Arial"/>
                <a:sym typeface="Arial"/>
              </a:defRPr>
            </a:lvl9pPr>
          </a:lstStyle>
          <a:p>
            <a:endParaRPr/>
          </a:p>
        </p:txBody>
      </p:sp>
      <p:sp>
        <p:nvSpPr>
          <p:cNvPr id="87" name="Shape 87"/>
          <p:cNvSpPr txBox="1">
            <a:spLocks noGrp="1"/>
          </p:cNvSpPr>
          <p:nvPr>
            <p:ph type="body" idx="4"/>
          </p:nvPr>
        </p:nvSpPr>
        <p:spPr>
          <a:xfrm>
            <a:off x="4629168" y="1878806"/>
            <a:ext cx="3887446" cy="2763441"/>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22166" y="285750"/>
            <a:ext cx="8296736" cy="628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90" name="Shape 90"/>
          <p:cNvSpPr txBox="1">
            <a:spLocks noGrp="1"/>
          </p:cNvSpPr>
          <p:nvPr>
            <p:ph type="body" idx="1"/>
          </p:nvPr>
        </p:nvSpPr>
        <p:spPr>
          <a:xfrm>
            <a:off x="633249" y="1143000"/>
            <a:ext cx="3975397" cy="3143250"/>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91" name="Shape 91"/>
          <p:cNvSpPr txBox="1">
            <a:spLocks noGrp="1"/>
          </p:cNvSpPr>
          <p:nvPr>
            <p:ph type="body" idx="2"/>
          </p:nvPr>
        </p:nvSpPr>
        <p:spPr>
          <a:xfrm>
            <a:off x="4749368" y="1143000"/>
            <a:ext cx="3975397" cy="3143250"/>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624454" y="1282304"/>
            <a:ext cx="7886297" cy="2139553"/>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52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94" name="Shape 94"/>
          <p:cNvSpPr txBox="1">
            <a:spLocks noGrp="1"/>
          </p:cNvSpPr>
          <p:nvPr>
            <p:ph type="body" idx="1"/>
          </p:nvPr>
        </p:nvSpPr>
        <p:spPr>
          <a:xfrm>
            <a:off x="624454" y="3442097"/>
            <a:ext cx="7886297" cy="1125140"/>
          </a:xfrm>
          <a:prstGeom prst="rect">
            <a:avLst/>
          </a:prstGeom>
          <a:noFill/>
          <a:ln>
            <a:noFill/>
          </a:ln>
        </p:spPr>
        <p:txBody>
          <a:bodyPr wrap="square" lIns="79125" tIns="79125" rIns="79125" bIns="79125" anchor="t" anchorCtr="0"/>
          <a:lstStyle>
            <a:lvl1pPr marL="0" marR="0" lvl="0" indent="0" algn="l" rtl="0">
              <a:spcBef>
                <a:spcPts val="2100"/>
              </a:spcBef>
              <a:spcAft>
                <a:spcPts val="0"/>
              </a:spcAft>
              <a:buClr>
                <a:srgbClr val="7ECCBD"/>
              </a:buClr>
              <a:buSzPts val="2100"/>
              <a:buFont typeface="Arimo"/>
              <a:buNone/>
              <a:defRPr sz="2100" b="0" i="0" u="none" strike="noStrike" cap="none">
                <a:solidFill>
                  <a:schemeClr val="lt1"/>
                </a:solidFill>
                <a:latin typeface="Arial"/>
                <a:ea typeface="Arial"/>
                <a:cs typeface="Arial"/>
                <a:sym typeface="Arial"/>
              </a:defRPr>
            </a:lvl1pPr>
            <a:lvl2pPr marL="393700" marR="0" lvl="1" indent="0" algn="l" rtl="0">
              <a:lnSpc>
                <a:spcPct val="90000"/>
              </a:lnSpc>
              <a:spcBef>
                <a:spcPts val="700"/>
              </a:spcBef>
              <a:spcAft>
                <a:spcPts val="0"/>
              </a:spcAft>
              <a:buClr>
                <a:srgbClr val="7ECCBD"/>
              </a:buClr>
              <a:buSzPts val="1700"/>
              <a:buFont typeface="Arial"/>
              <a:buNone/>
              <a:defRPr sz="1700" b="0" i="0" u="none" strike="noStrike" cap="none">
                <a:solidFill>
                  <a:schemeClr val="lt1"/>
                </a:solidFill>
                <a:latin typeface="Arial"/>
                <a:ea typeface="Arial"/>
                <a:cs typeface="Arial"/>
                <a:sym typeface="Arial"/>
              </a:defRPr>
            </a:lvl2pPr>
            <a:lvl3pPr marL="787400" marR="0" lvl="2" indent="0" algn="l" rtl="0">
              <a:lnSpc>
                <a:spcPct val="90000"/>
              </a:lnSpc>
              <a:spcBef>
                <a:spcPts val="600"/>
              </a:spcBef>
              <a:spcAft>
                <a:spcPts val="0"/>
              </a:spcAft>
              <a:buClr>
                <a:srgbClr val="7ECCBD"/>
              </a:buClr>
              <a:buSzPts val="1600"/>
              <a:buFont typeface="Arimo"/>
              <a:buNone/>
              <a:defRPr sz="1600" b="0" i="0" u="none" strike="noStrike" cap="none">
                <a:solidFill>
                  <a:schemeClr val="lt1"/>
                </a:solidFill>
                <a:latin typeface="Arial"/>
                <a:ea typeface="Arial"/>
                <a:cs typeface="Arial"/>
                <a:sym typeface="Arial"/>
              </a:defRPr>
            </a:lvl3pPr>
            <a:lvl4pPr marL="1181100" marR="0" lvl="3" indent="0" algn="l" rtl="0">
              <a:lnSpc>
                <a:spcPct val="90000"/>
              </a:lnSpc>
              <a:spcBef>
                <a:spcPts val="600"/>
              </a:spcBef>
              <a:spcAft>
                <a:spcPts val="0"/>
              </a:spcAft>
              <a:buClr>
                <a:srgbClr val="7ECCBD"/>
              </a:buClr>
              <a:buSzPts val="1400"/>
              <a:buFont typeface="Arial"/>
              <a:buNone/>
              <a:defRPr sz="1400" b="0" i="0" u="none" strike="noStrike" cap="none">
                <a:solidFill>
                  <a:schemeClr val="lt1"/>
                </a:solidFill>
                <a:latin typeface="Arial"/>
                <a:ea typeface="Arial"/>
                <a:cs typeface="Arial"/>
                <a:sym typeface="Arial"/>
              </a:defRPr>
            </a:lvl4pPr>
            <a:lvl5pPr marL="1587500" marR="0" lvl="4" indent="0" algn="l" rtl="0">
              <a:lnSpc>
                <a:spcPct val="90000"/>
              </a:lnSpc>
              <a:spcBef>
                <a:spcPts val="0"/>
              </a:spcBef>
              <a:spcAft>
                <a:spcPts val="60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1981200" marR="0" lvl="5" indent="0" algn="l" rtl="0">
              <a:lnSpc>
                <a:spcPct val="90000"/>
              </a:lnSpc>
              <a:spcBef>
                <a:spcPts val="400"/>
              </a:spcBef>
              <a:buClr>
                <a:schemeClr val="lt1"/>
              </a:buClr>
              <a:buSzPts val="1400"/>
              <a:buFont typeface="Arial"/>
              <a:buNone/>
              <a:defRPr sz="1400" b="0" i="0" u="none" strike="noStrike" cap="none">
                <a:solidFill>
                  <a:schemeClr val="lt1"/>
                </a:solidFill>
                <a:latin typeface="Arial"/>
                <a:ea typeface="Arial"/>
                <a:cs typeface="Arial"/>
                <a:sym typeface="Arial"/>
              </a:defRPr>
            </a:lvl6pPr>
            <a:lvl7pPr marL="2374900" marR="0" lvl="6" indent="0" algn="l" rtl="0">
              <a:lnSpc>
                <a:spcPct val="90000"/>
              </a:lnSpc>
              <a:spcBef>
                <a:spcPts val="400"/>
              </a:spcBef>
              <a:buClr>
                <a:schemeClr val="lt1"/>
              </a:buClr>
              <a:buSzPts val="1400"/>
              <a:buFont typeface="Arial"/>
              <a:buNone/>
              <a:defRPr sz="1400" b="0" i="0" u="none" strike="noStrike" cap="none">
                <a:solidFill>
                  <a:schemeClr val="lt1"/>
                </a:solidFill>
                <a:latin typeface="Arial"/>
                <a:ea typeface="Arial"/>
                <a:cs typeface="Arial"/>
                <a:sym typeface="Arial"/>
              </a:defRPr>
            </a:lvl7pPr>
            <a:lvl8pPr marL="2768600" marR="0" lvl="7" indent="0" algn="l" rtl="0">
              <a:lnSpc>
                <a:spcPct val="90000"/>
              </a:lnSpc>
              <a:spcBef>
                <a:spcPts val="400"/>
              </a:spcBef>
              <a:buClr>
                <a:schemeClr val="lt1"/>
              </a:buClr>
              <a:buSzPts val="1400"/>
              <a:buFont typeface="Arial"/>
              <a:buNone/>
              <a:defRPr sz="1400" b="0" i="0" u="none" strike="noStrike" cap="none">
                <a:solidFill>
                  <a:schemeClr val="lt1"/>
                </a:solidFill>
                <a:latin typeface="Arial"/>
                <a:ea typeface="Arial"/>
                <a:cs typeface="Arial"/>
                <a:sym typeface="Arial"/>
              </a:defRPr>
            </a:lvl8pPr>
            <a:lvl9pPr marL="3162300" marR="0" lvl="8" indent="0" algn="l" rtl="0">
              <a:lnSpc>
                <a:spcPct val="90000"/>
              </a:lnSpc>
              <a:spcBef>
                <a:spcPts val="400"/>
              </a:spcBef>
              <a:buClr>
                <a:schemeClr val="lt1"/>
              </a:buClr>
              <a:buSzPts val="1400"/>
              <a:buFont typeface="Arial"/>
              <a:buNone/>
              <a:defRPr sz="14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22166" y="285750"/>
            <a:ext cx="8296736" cy="628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97" name="Shape 97"/>
          <p:cNvSpPr txBox="1">
            <a:spLocks noGrp="1"/>
          </p:cNvSpPr>
          <p:nvPr>
            <p:ph type="body" idx="1"/>
          </p:nvPr>
        </p:nvSpPr>
        <p:spPr>
          <a:xfrm>
            <a:off x="633249" y="1143000"/>
            <a:ext cx="8091517" cy="3143250"/>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rotWithShape="1">
          <a:blip r:embed="rId14">
            <a:alphaModFix/>
          </a:blip>
          <a:srcRect/>
          <a:stretch/>
        </p:blipFill>
        <p:spPr>
          <a:xfrm>
            <a:off x="0" y="4629150"/>
            <a:ext cx="7424737" cy="397669"/>
          </a:xfrm>
          <a:prstGeom prst="rect">
            <a:avLst/>
          </a:prstGeom>
          <a:noFill/>
          <a:ln>
            <a:noFill/>
          </a:ln>
        </p:spPr>
      </p:pic>
      <p:sp>
        <p:nvSpPr>
          <p:cNvPr id="52" name="Shape 52"/>
          <p:cNvSpPr txBox="1"/>
          <p:nvPr/>
        </p:nvSpPr>
        <p:spPr>
          <a:xfrm>
            <a:off x="8666131" y="5036344"/>
            <a:ext cx="128995" cy="102394"/>
          </a:xfrm>
          <a:prstGeom prst="rect">
            <a:avLst/>
          </a:prstGeom>
          <a:noFill/>
          <a:ln>
            <a:noFill/>
          </a:ln>
        </p:spPr>
        <p:txBody>
          <a:bodyPr wrap="square" lIns="0" tIns="0" rIns="0" bIns="0" anchor="t" anchorCtr="0">
            <a:noAutofit/>
          </a:bodyPr>
          <a:lstStyle/>
          <a:p>
            <a:pPr marL="0" marR="0" lvl="0" indent="-50800" algn="r" rtl="0">
              <a:lnSpc>
                <a:spcPct val="100000"/>
              </a:lnSpc>
              <a:spcBef>
                <a:spcPts val="0"/>
              </a:spcBef>
              <a:spcAft>
                <a:spcPts val="0"/>
              </a:spcAft>
              <a:buClr>
                <a:schemeClr val="lt1"/>
              </a:buClr>
              <a:buSzPts val="800"/>
              <a:buFont typeface="Arial"/>
              <a:buNone/>
            </a:pPr>
            <a:fld id="{00000000-1234-1234-1234-123412341234}" type="slidenum">
              <a:rPr lang="en" sz="800" b="0" i="0" u="none" strike="noStrike" cap="none">
                <a:solidFill>
                  <a:schemeClr val="lt1"/>
                </a:solidFill>
                <a:latin typeface="Arial"/>
                <a:ea typeface="Arial"/>
                <a:cs typeface="Arial"/>
                <a:sym typeface="Arial"/>
              </a:rPr>
              <a:t>‹#›</a:t>
            </a:fld>
            <a:endParaRPr lang="en" sz="800" b="0" i="0" u="none" strike="noStrike" cap="none">
              <a:solidFill>
                <a:schemeClr val="lt1"/>
              </a:solidFill>
              <a:latin typeface="Arial"/>
              <a:ea typeface="Arial"/>
              <a:cs typeface="Arial"/>
              <a:sym typeface="Arial"/>
            </a:endParaRPr>
          </a:p>
        </p:txBody>
      </p:sp>
      <p:sp>
        <p:nvSpPr>
          <p:cNvPr id="53" name="Shape 53"/>
          <p:cNvSpPr txBox="1">
            <a:spLocks noGrp="1"/>
          </p:cNvSpPr>
          <p:nvPr>
            <p:ph type="body" idx="1"/>
          </p:nvPr>
        </p:nvSpPr>
        <p:spPr>
          <a:xfrm>
            <a:off x="633249" y="1143000"/>
            <a:ext cx="8091517" cy="3143250"/>
          </a:xfrm>
          <a:prstGeom prst="rect">
            <a:avLst/>
          </a:prstGeom>
          <a:noFill/>
          <a:ln>
            <a:noFill/>
          </a:ln>
        </p:spPr>
        <p:txBody>
          <a:bodyPr wrap="square" lIns="79125" tIns="79125" rIns="79125" bIns="79125" anchor="t" anchorCtr="0"/>
          <a:lstStyle>
            <a:lvl1pPr marL="203200" marR="0" lvl="0" indent="-114300" algn="l" rtl="0">
              <a:spcBef>
                <a:spcPts val="1400"/>
              </a:spcBef>
              <a:spcAft>
                <a:spcPts val="0"/>
              </a:spcAft>
              <a:buClr>
                <a:srgbClr val="7ECCBD"/>
              </a:buClr>
              <a:buSzPts val="1400"/>
              <a:buFont typeface="Arimo"/>
              <a:buChar char="4"/>
              <a:defRPr sz="1400" b="0" i="0" u="none" strike="noStrike" cap="none">
                <a:solidFill>
                  <a:schemeClr val="lt1"/>
                </a:solidFill>
                <a:latin typeface="Arial"/>
                <a:ea typeface="Arial"/>
                <a:cs typeface="Arial"/>
                <a:sym typeface="Arial"/>
              </a:defRPr>
            </a:lvl1pPr>
            <a:lvl2pPr marL="393700" marR="0" lvl="1" indent="-101600" algn="l" rtl="0">
              <a:lnSpc>
                <a:spcPct val="90000"/>
              </a:lnSpc>
              <a:spcBef>
                <a:spcPts val="600"/>
              </a:spcBef>
              <a:spcAft>
                <a:spcPts val="0"/>
              </a:spcAft>
              <a:buClr>
                <a:srgbClr val="7ECCBD"/>
              </a:buClr>
              <a:buSzPts val="1400"/>
              <a:buFont typeface="Arial"/>
              <a:buChar char="–"/>
              <a:defRPr sz="1400" b="0" i="0" u="none" strike="noStrike" cap="none">
                <a:solidFill>
                  <a:schemeClr val="lt1"/>
                </a:solidFill>
                <a:latin typeface="Arial"/>
                <a:ea typeface="Arial"/>
                <a:cs typeface="Arial"/>
                <a:sym typeface="Arial"/>
              </a:defRPr>
            </a:lvl2pPr>
            <a:lvl3pPr marL="1968500" marR="0" lvl="2"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3pPr>
            <a:lvl4pPr marL="2070100" marR="0" lvl="3" indent="12700" algn="l" rtl="0">
              <a:lnSpc>
                <a:spcPct val="90000"/>
              </a:lnSpc>
              <a:spcBef>
                <a:spcPts val="600"/>
              </a:spcBef>
              <a:spcAft>
                <a:spcPts val="0"/>
              </a:spcAft>
              <a:buSzPts val="1200"/>
              <a:buNone/>
              <a:defRPr sz="1400" b="0" i="0" u="none" strike="noStrike" cap="none">
                <a:solidFill>
                  <a:schemeClr val="lt1"/>
                </a:solidFill>
                <a:latin typeface="Arial"/>
                <a:ea typeface="Arial"/>
                <a:cs typeface="Arial"/>
                <a:sym typeface="Arial"/>
              </a:defRPr>
            </a:lvl4pPr>
            <a:lvl5pPr marL="2171700" marR="0" lvl="4" indent="0" algn="l" rtl="0">
              <a:lnSpc>
                <a:spcPct val="90000"/>
              </a:lnSpc>
              <a:spcBef>
                <a:spcPts val="0"/>
              </a:spcBef>
              <a:spcAft>
                <a:spcPts val="600"/>
              </a:spcAft>
              <a:buSzPts val="1200"/>
              <a:buNone/>
              <a:defRPr sz="1400" b="0" i="0" u="none" strike="noStrike" cap="none">
                <a:solidFill>
                  <a:schemeClr val="lt1"/>
                </a:solidFill>
                <a:latin typeface="Arial"/>
                <a:ea typeface="Arial"/>
                <a:cs typeface="Arial"/>
                <a:sym typeface="Arial"/>
              </a:defRPr>
            </a:lvl5pPr>
            <a:lvl6pPr marL="2171700" marR="0" lvl="5" indent="-889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2578100" marR="0" lvl="6"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2971800" marR="0" lvl="7"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3365500" marR="0" lvl="8" indent="-101600" algn="l" rtl="0">
              <a:lnSpc>
                <a:spcPct val="90000"/>
              </a:lnSpc>
              <a:spcBef>
                <a:spcPts val="400"/>
              </a:spcBef>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54" name="Shape 54"/>
          <p:cNvSpPr txBox="1">
            <a:spLocks noGrp="1"/>
          </p:cNvSpPr>
          <p:nvPr>
            <p:ph type="title"/>
          </p:nvPr>
        </p:nvSpPr>
        <p:spPr>
          <a:xfrm>
            <a:off x="422166" y="285750"/>
            <a:ext cx="8296736" cy="628650"/>
          </a:xfrm>
          <a:prstGeom prst="rect">
            <a:avLst/>
          </a:prstGeom>
          <a:noFill/>
          <a:ln>
            <a:noFill/>
          </a:ln>
        </p:spPr>
        <p:txBody>
          <a:bodyPr wrap="square" lIns="79125" tIns="79125" rIns="79125" bIns="79125" anchor="b" anchorCtr="0"/>
          <a:lstStyle>
            <a:lvl1pPr marL="0" marR="0" lvl="0"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1pPr>
            <a:lvl2pPr marL="0" marR="0" lvl="1"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2pPr>
            <a:lvl3pPr marL="0" marR="0" lvl="2"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3pPr>
            <a:lvl4pPr marL="0" marR="0" lvl="3"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4pPr>
            <a:lvl5pPr marL="0" marR="0" lvl="4"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5pPr>
            <a:lvl6pPr marL="393700" marR="0" lvl="5"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6pPr>
            <a:lvl7pPr marL="787400" marR="0" lvl="6"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7pPr>
            <a:lvl8pPr marL="1181100" marR="0" lvl="7"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8pPr>
            <a:lvl9pPr marL="1587500" marR="0" lvl="8" indent="0" algn="l" rtl="0">
              <a:lnSpc>
                <a:spcPct val="90000"/>
              </a:lnSpc>
              <a:spcBef>
                <a:spcPts val="0"/>
              </a:spcBef>
              <a:spcAft>
                <a:spcPts val="0"/>
              </a:spcAft>
              <a:buSzPts val="1200"/>
              <a:buNone/>
              <a:defRPr sz="1900" b="1" i="0" u="none" strike="noStrike" cap="none">
                <a:solidFill>
                  <a:schemeClr val="lt1"/>
                </a:solidFill>
                <a:latin typeface="Arial"/>
                <a:ea typeface="Arial"/>
                <a:cs typeface="Arial"/>
                <a:sym typeface="Arial"/>
              </a:defRPr>
            </a:lvl9pPr>
          </a:lstStyle>
          <a:p>
            <a:endParaRPr/>
          </a:p>
        </p:txBody>
      </p:sp>
      <p:sp>
        <p:nvSpPr>
          <p:cNvPr id="55" name="Shape 55"/>
          <p:cNvSpPr txBox="1"/>
          <p:nvPr/>
        </p:nvSpPr>
        <p:spPr>
          <a:xfrm>
            <a:off x="5910325" y="4686300"/>
            <a:ext cx="2603358" cy="275034"/>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strike="noStrike" cap="none">
                <a:solidFill>
                  <a:schemeClr val="lt1"/>
                </a:solidFill>
                <a:latin typeface="Arial"/>
                <a:ea typeface="Arial"/>
                <a:cs typeface="Arial"/>
                <a:sym typeface="Arial"/>
              </a:rPr>
              <a:t>UC Berkeley: IEOR 215</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01"/>
        <p:cNvGrpSpPr/>
        <p:nvPr/>
      </p:nvGrpSpPr>
      <p:grpSpPr>
        <a:xfrm>
          <a:off x="0" y="0"/>
          <a:ext cx="0" cy="0"/>
          <a:chOff x="0" y="0"/>
          <a:chExt cx="0" cy="0"/>
        </a:xfrm>
      </p:grpSpPr>
      <p:pic>
        <p:nvPicPr>
          <p:cNvPr id="102" name="Shape 102"/>
          <p:cNvPicPr preferRelativeResize="0"/>
          <p:nvPr/>
        </p:nvPicPr>
        <p:blipFill rotWithShape="1">
          <a:blip r:embed="rId3">
            <a:alphaModFix/>
          </a:blip>
          <a:srcRect/>
          <a:stretch/>
        </p:blipFill>
        <p:spPr>
          <a:xfrm>
            <a:off x="1465" y="4629150"/>
            <a:ext cx="7424737" cy="397669"/>
          </a:xfrm>
          <a:prstGeom prst="rect">
            <a:avLst/>
          </a:prstGeom>
          <a:noFill/>
          <a:ln>
            <a:noFill/>
          </a:ln>
        </p:spPr>
      </p:pic>
      <p:sp>
        <p:nvSpPr>
          <p:cNvPr id="103" name="Shape 103"/>
          <p:cNvSpPr txBox="1"/>
          <p:nvPr/>
        </p:nvSpPr>
        <p:spPr>
          <a:xfrm>
            <a:off x="5006750" y="3070625"/>
            <a:ext cx="2419500" cy="971400"/>
          </a:xfrm>
          <a:prstGeom prst="rect">
            <a:avLst/>
          </a:prstGeom>
          <a:noFill/>
          <a:ln>
            <a:noFill/>
          </a:ln>
        </p:spPr>
        <p:txBody>
          <a:bodyPr wrap="square" lIns="0" tIns="0" rIns="0" bIns="0" anchor="t" anchorCtr="0">
            <a:noAutofit/>
          </a:bodyPr>
          <a:lstStyle/>
          <a:p>
            <a:pPr marL="0" marR="0" lvl="0" indent="-76200" algn="r" rtl="0">
              <a:lnSpc>
                <a:spcPct val="100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Robert Marshall</a:t>
            </a:r>
          </a:p>
          <a:p>
            <a:pPr marL="0" marR="0" lvl="0" indent="-76200" algn="r" rtl="0">
              <a:lnSpc>
                <a:spcPct val="100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Ram Ganesan</a:t>
            </a:r>
          </a:p>
          <a:p>
            <a:pPr marL="0" marR="0" lvl="0" indent="-76200" algn="r" rtl="0">
              <a:lnSpc>
                <a:spcPct val="100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Anuj Joshi</a:t>
            </a:r>
          </a:p>
          <a:p>
            <a:pPr marL="0" marR="0" lvl="0" indent="-76200" algn="r" rtl="0">
              <a:lnSpc>
                <a:spcPct val="100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Pierre Augustamar</a:t>
            </a:r>
          </a:p>
          <a:p>
            <a:pPr marL="0" marR="0" lvl="0" indent="-76200" algn="r" rtl="0">
              <a:lnSpc>
                <a:spcPct val="100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December 15, 2017</a:t>
            </a:r>
          </a:p>
        </p:txBody>
      </p:sp>
      <p:sp>
        <p:nvSpPr>
          <p:cNvPr id="104" name="Shape 104"/>
          <p:cNvSpPr txBox="1"/>
          <p:nvPr/>
        </p:nvSpPr>
        <p:spPr>
          <a:xfrm>
            <a:off x="1773684" y="1143000"/>
            <a:ext cx="5847293" cy="114300"/>
          </a:xfrm>
          <a:prstGeom prst="rect">
            <a:avLst/>
          </a:prstGeom>
          <a:noFill/>
          <a:ln>
            <a:noFill/>
          </a:ln>
        </p:spPr>
        <p:txBody>
          <a:bodyPr wrap="square" lIns="0" tIns="0" rIns="0" bIns="0" anchor="t" anchorCtr="0">
            <a:noAutofit/>
          </a:bodyPr>
          <a:lstStyle/>
          <a:p>
            <a:pPr marL="0" marR="0" lvl="0" indent="-76200" algn="l" rtl="0">
              <a:lnSpc>
                <a:spcPct val="100000"/>
              </a:lnSpc>
              <a:spcBef>
                <a:spcPts val="0"/>
              </a:spcBef>
              <a:spcAft>
                <a:spcPts val="0"/>
              </a:spcAft>
              <a:buClr>
                <a:schemeClr val="lt1"/>
              </a:buClr>
              <a:buSzPts val="1200"/>
              <a:buFont typeface="Arial"/>
              <a:buNone/>
            </a:pPr>
            <a:r>
              <a:rPr lang="en" sz="1200" b="1" i="0" u="none" strike="noStrike" cap="none">
                <a:solidFill>
                  <a:schemeClr val="lt1"/>
                </a:solidFill>
                <a:latin typeface="Arial"/>
                <a:ea typeface="Arial"/>
                <a:cs typeface="Arial"/>
                <a:sym typeface="Arial"/>
              </a:rPr>
              <a:t>Group 2 Presentation</a:t>
            </a:r>
          </a:p>
        </p:txBody>
      </p:sp>
      <p:sp>
        <p:nvSpPr>
          <p:cNvPr id="105" name="Shape 105"/>
          <p:cNvSpPr txBox="1"/>
          <p:nvPr/>
        </p:nvSpPr>
        <p:spPr>
          <a:xfrm>
            <a:off x="1773684" y="1600200"/>
            <a:ext cx="5895666" cy="971550"/>
          </a:xfrm>
          <a:prstGeom prst="rect">
            <a:avLst/>
          </a:prstGeom>
          <a:noFill/>
          <a:ln>
            <a:noFill/>
          </a:ln>
        </p:spPr>
        <p:txBody>
          <a:bodyPr wrap="square" lIns="0" tIns="0" rIns="0" bIns="0" anchor="b" anchorCtr="0">
            <a:noAutofit/>
          </a:bodyPr>
          <a:lstStyle/>
          <a:p>
            <a:pPr marL="0" marR="0" lvl="0" indent="-107950" algn="l" rtl="0">
              <a:lnSpc>
                <a:spcPct val="90000"/>
              </a:lnSpc>
              <a:spcBef>
                <a:spcPts val="0"/>
              </a:spcBef>
              <a:spcAft>
                <a:spcPts val="0"/>
              </a:spcAft>
              <a:buClr>
                <a:schemeClr val="lt1"/>
              </a:buClr>
              <a:buSzPts val="1700"/>
              <a:buFont typeface="Arial"/>
              <a:buNone/>
            </a:pPr>
            <a:r>
              <a:rPr lang="en" sz="1700" b="1" i="0" u="none" strike="noStrike" cap="none">
                <a:solidFill>
                  <a:schemeClr val="lt1"/>
                </a:solidFill>
                <a:latin typeface="Arial"/>
                <a:ea typeface="Arial"/>
                <a:cs typeface="Arial"/>
                <a:sym typeface="Arial"/>
              </a:rPr>
              <a:t>Summer Camp Operations Management System</a:t>
            </a:r>
          </a:p>
          <a:p>
            <a:pPr marL="0" marR="0" lvl="0" indent="-57150" algn="l" rtl="0">
              <a:lnSpc>
                <a:spcPct val="90000"/>
              </a:lnSpc>
              <a:spcBef>
                <a:spcPts val="0"/>
              </a:spcBef>
              <a:spcAft>
                <a:spcPts val="0"/>
              </a:spcAft>
              <a:buClr>
                <a:schemeClr val="lt1"/>
              </a:buClr>
              <a:buSzPts val="900"/>
              <a:buFont typeface="Arial"/>
              <a:buNone/>
            </a:pPr>
            <a:r>
              <a:rPr lang="en" sz="900" b="1" i="0" u="none" strike="noStrike" cap="none">
                <a:solidFill>
                  <a:schemeClr val="lt1"/>
                </a:solidFill>
                <a:latin typeface="Arial"/>
                <a:ea typeface="Arial"/>
                <a:cs typeface="Arial"/>
                <a:sym typeface="Arial"/>
              </a:rPr>
              <a:t>Database Design &amp; Implementation</a:t>
            </a:r>
          </a:p>
        </p:txBody>
      </p:sp>
      <p:cxnSp>
        <p:nvCxnSpPr>
          <p:cNvPr id="106" name="Shape 106"/>
          <p:cNvCxnSpPr/>
          <p:nvPr/>
        </p:nvCxnSpPr>
        <p:spPr>
          <a:xfrm>
            <a:off x="1486376" y="1143000"/>
            <a:ext cx="0" cy="1428750"/>
          </a:xfrm>
          <a:prstGeom prst="straightConnector1">
            <a:avLst/>
          </a:prstGeom>
          <a:noFill/>
          <a:ln w="101600" cap="flat" cmpd="sng">
            <a:solidFill>
              <a:srgbClr val="7ECCBD"/>
            </a:solidFill>
            <a:prstDash val="solid"/>
            <a:miter lim="800000"/>
            <a:headEnd type="none" w="med" len="med"/>
            <a:tailEnd type="none" w="med" len="med"/>
          </a:ln>
        </p:spPr>
      </p:cxnSp>
      <p:sp>
        <p:nvSpPr>
          <p:cNvPr id="107" name="Shape 107"/>
          <p:cNvSpPr txBox="1"/>
          <p:nvPr/>
        </p:nvSpPr>
        <p:spPr>
          <a:xfrm>
            <a:off x="2617700" y="4686300"/>
            <a:ext cx="5895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strike="noStrike" cap="none">
                <a:solidFill>
                  <a:schemeClr val="lt1"/>
                </a:solidFill>
                <a:latin typeface="Arial"/>
                <a:ea typeface="Arial"/>
                <a:cs typeface="Arial"/>
                <a:sym typeface="Arial"/>
              </a:rPr>
              <a:t>University of Washington : INFX 563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182" name="Shape 182"/>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183" name="Shape 183"/>
          <p:cNvSpPr txBox="1"/>
          <p:nvPr/>
        </p:nvSpPr>
        <p:spPr>
          <a:xfrm>
            <a:off x="1504300" y="285750"/>
            <a:ext cx="6100500" cy="2859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User roles - continue</a:t>
            </a:r>
          </a:p>
        </p:txBody>
      </p:sp>
      <p:sp>
        <p:nvSpPr>
          <p:cNvPr id="184" name="Shape 184"/>
          <p:cNvSpPr txBox="1"/>
          <p:nvPr/>
        </p:nvSpPr>
        <p:spPr>
          <a:xfrm>
            <a:off x="2543423" y="4689238"/>
            <a:ext cx="53043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85" name="Shape 185"/>
          <p:cNvSpPr txBox="1"/>
          <p:nvPr/>
        </p:nvSpPr>
        <p:spPr>
          <a:xfrm>
            <a:off x="1302700" y="653400"/>
            <a:ext cx="6100500" cy="38367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Someone with role 1 can perform any activities in the system</a:t>
            </a:r>
          </a:p>
          <a:p>
            <a:pPr marL="457200" lvl="0" indent="-317500" rtl="0">
              <a:spcBef>
                <a:spcPts val="0"/>
              </a:spcBef>
              <a:spcAft>
                <a:spcPts val="0"/>
              </a:spcAft>
              <a:buClr>
                <a:schemeClr val="lt1"/>
              </a:buClr>
              <a:buSzPts val="1400"/>
              <a:buChar char="●"/>
            </a:pPr>
            <a:r>
              <a:rPr lang="en">
                <a:solidFill>
                  <a:schemeClr val="lt1"/>
                </a:solidFill>
              </a:rPr>
              <a:t>Someone with role 2 can perform his/her role including all the operations for roles 3 to 5</a:t>
            </a:r>
          </a:p>
          <a:p>
            <a:pPr marL="457200" lvl="0" indent="-317500" rtl="0">
              <a:spcBef>
                <a:spcPts val="0"/>
              </a:spcBef>
              <a:spcAft>
                <a:spcPts val="0"/>
              </a:spcAft>
              <a:buClr>
                <a:schemeClr val="lt1"/>
              </a:buClr>
              <a:buSzPts val="1400"/>
              <a:buChar char="●"/>
            </a:pPr>
            <a:r>
              <a:rPr lang="en">
                <a:solidFill>
                  <a:schemeClr val="lt1"/>
                </a:solidFill>
              </a:rPr>
              <a:t>Roles are tied with authorization. </a:t>
            </a:r>
          </a:p>
          <a:p>
            <a:pPr marL="457200" lvl="0" indent="-317500" rtl="0">
              <a:spcBef>
                <a:spcPts val="0"/>
              </a:spcBef>
              <a:spcAft>
                <a:spcPts val="0"/>
              </a:spcAft>
              <a:buClr>
                <a:schemeClr val="lt1"/>
              </a:buClr>
              <a:buSzPts val="1400"/>
              <a:buChar char="●"/>
            </a:pPr>
            <a:r>
              <a:rPr lang="en">
                <a:solidFill>
                  <a:schemeClr val="lt1"/>
                </a:solidFill>
              </a:rPr>
              <a:t>Views that are eligible to be accessed by parents are listed in a mapping table. </a:t>
            </a:r>
          </a:p>
          <a:p>
            <a:pPr marL="457200" lvl="0" indent="-317500" rtl="0">
              <a:spcBef>
                <a:spcPts val="0"/>
              </a:spcBef>
              <a:buClr>
                <a:schemeClr val="lt1"/>
              </a:buClr>
              <a:buSzPts val="1400"/>
              <a:buChar char="●"/>
            </a:pPr>
            <a:r>
              <a:rPr lang="en">
                <a:solidFill>
                  <a:schemeClr val="lt1"/>
                </a:solidFill>
              </a:rPr>
              <a:t>Anyone with role 3 or work crews do not have access to any of the views or stored procedures in the system.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89"/>
        <p:cNvGrpSpPr/>
        <p:nvPr/>
      </p:nvGrpSpPr>
      <p:grpSpPr>
        <a:xfrm>
          <a:off x="0" y="0"/>
          <a:ext cx="0" cy="0"/>
          <a:chOff x="0" y="0"/>
          <a:chExt cx="0" cy="0"/>
        </a:xfrm>
      </p:grpSpPr>
      <p:pic>
        <p:nvPicPr>
          <p:cNvPr id="190" name="Shape 190"/>
          <p:cNvPicPr preferRelativeResize="0"/>
          <p:nvPr/>
        </p:nvPicPr>
        <p:blipFill rotWithShape="1">
          <a:blip r:embed="rId3">
            <a:alphaModFix/>
          </a:blip>
          <a:srcRect/>
          <a:stretch/>
        </p:blipFill>
        <p:spPr>
          <a:xfrm>
            <a:off x="1465" y="4629150"/>
            <a:ext cx="7424737" cy="397669"/>
          </a:xfrm>
          <a:prstGeom prst="rect">
            <a:avLst/>
          </a:prstGeom>
          <a:noFill/>
          <a:ln>
            <a:noFill/>
          </a:ln>
        </p:spPr>
      </p:pic>
      <p:sp>
        <p:nvSpPr>
          <p:cNvPr id="191" name="Shape 191"/>
          <p:cNvSpPr txBox="1"/>
          <p:nvPr/>
        </p:nvSpPr>
        <p:spPr>
          <a:xfrm>
            <a:off x="1648350" y="254900"/>
            <a:ext cx="5847300" cy="351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System Outlook</a:t>
            </a:r>
          </a:p>
        </p:txBody>
      </p:sp>
      <p:sp>
        <p:nvSpPr>
          <p:cNvPr id="192" name="Shape 192"/>
          <p:cNvSpPr txBox="1"/>
          <p:nvPr/>
        </p:nvSpPr>
        <p:spPr>
          <a:xfrm>
            <a:off x="2621350" y="4686300"/>
            <a:ext cx="58923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93" name="Shape 193"/>
          <p:cNvSpPr txBox="1"/>
          <p:nvPr/>
        </p:nvSpPr>
        <p:spPr>
          <a:xfrm>
            <a:off x="717000" y="846600"/>
            <a:ext cx="6709200" cy="34503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sp>
        <p:nvSpPr>
          <p:cNvPr id="194" name="Shape 194"/>
          <p:cNvSpPr txBox="1"/>
          <p:nvPr/>
        </p:nvSpPr>
        <p:spPr>
          <a:xfrm>
            <a:off x="1610675" y="577350"/>
            <a:ext cx="5781600" cy="3988800"/>
          </a:xfrm>
          <a:prstGeom prst="rect">
            <a:avLst/>
          </a:prstGeom>
          <a:noFill/>
          <a:ln>
            <a:noFill/>
          </a:ln>
        </p:spPr>
        <p:txBody>
          <a:bodyPr wrap="square" lIns="91425" tIns="91425" rIns="91425" bIns="91425" anchor="t" anchorCtr="0">
            <a:noAutofit/>
          </a:bodyPr>
          <a:lstStyle/>
          <a:p>
            <a:pPr marL="457200" lvl="0" indent="-317500">
              <a:spcBef>
                <a:spcPts val="0"/>
              </a:spcBef>
              <a:spcAft>
                <a:spcPts val="0"/>
              </a:spcAft>
              <a:buClr>
                <a:schemeClr val="lt1"/>
              </a:buClr>
              <a:buSzPts val="1400"/>
              <a:buChar char="●"/>
            </a:pPr>
            <a:r>
              <a:rPr lang="en">
                <a:solidFill>
                  <a:schemeClr val="lt1"/>
                </a:solidFill>
              </a:rPr>
              <a:t>System contains the following objects:</a:t>
            </a:r>
          </a:p>
          <a:p>
            <a:pPr marL="914400" lvl="1" indent="-317500" rtl="0">
              <a:spcBef>
                <a:spcPts val="0"/>
              </a:spcBef>
              <a:spcAft>
                <a:spcPts val="0"/>
              </a:spcAft>
              <a:buClr>
                <a:schemeClr val="lt1"/>
              </a:buClr>
              <a:buSzPts val="1400"/>
              <a:buChar char="○"/>
            </a:pPr>
            <a:r>
              <a:rPr lang="en">
                <a:solidFill>
                  <a:schemeClr val="lt1"/>
                </a:solidFill>
              </a:rPr>
              <a:t>19 user defined tables</a:t>
            </a:r>
          </a:p>
          <a:p>
            <a:pPr marL="914400" lvl="1" indent="-317500" rtl="0">
              <a:spcBef>
                <a:spcPts val="0"/>
              </a:spcBef>
              <a:spcAft>
                <a:spcPts val="0"/>
              </a:spcAft>
              <a:buClr>
                <a:schemeClr val="lt1"/>
              </a:buClr>
              <a:buSzPts val="1400"/>
              <a:buChar char="○"/>
            </a:pPr>
            <a:r>
              <a:rPr lang="en">
                <a:solidFill>
                  <a:schemeClr val="lt1"/>
                </a:solidFill>
              </a:rPr>
              <a:t>  9 views</a:t>
            </a:r>
          </a:p>
          <a:p>
            <a:pPr marL="914400" lvl="1" indent="-317500" rtl="0">
              <a:spcBef>
                <a:spcPts val="0"/>
              </a:spcBef>
              <a:spcAft>
                <a:spcPts val="0"/>
              </a:spcAft>
              <a:buClr>
                <a:schemeClr val="lt1"/>
              </a:buClr>
              <a:buSzPts val="1400"/>
              <a:buChar char="○"/>
            </a:pPr>
            <a:r>
              <a:rPr lang="en">
                <a:solidFill>
                  <a:schemeClr val="lt1"/>
                </a:solidFill>
              </a:rPr>
              <a:t>  3 functions</a:t>
            </a:r>
          </a:p>
          <a:p>
            <a:pPr marL="914400" lvl="1" indent="-317500" rtl="0">
              <a:spcBef>
                <a:spcPts val="0"/>
              </a:spcBef>
              <a:spcAft>
                <a:spcPts val="0"/>
              </a:spcAft>
              <a:buClr>
                <a:schemeClr val="lt1"/>
              </a:buClr>
              <a:buSzPts val="1400"/>
              <a:buChar char="○"/>
            </a:pPr>
            <a:r>
              <a:rPr lang="en">
                <a:solidFill>
                  <a:schemeClr val="lt1"/>
                </a:solidFill>
              </a:rPr>
              <a:t>  3 triggers</a:t>
            </a:r>
          </a:p>
          <a:p>
            <a:pPr marL="914400" lvl="1" indent="-317500" rtl="0">
              <a:spcBef>
                <a:spcPts val="0"/>
              </a:spcBef>
              <a:spcAft>
                <a:spcPts val="0"/>
              </a:spcAft>
              <a:buClr>
                <a:schemeClr val="lt1"/>
              </a:buClr>
              <a:buSzPts val="1400"/>
              <a:buChar char="○"/>
            </a:pPr>
            <a:r>
              <a:rPr lang="en">
                <a:solidFill>
                  <a:schemeClr val="lt1"/>
                </a:solidFill>
              </a:rPr>
              <a:t>  7 store procedures</a:t>
            </a:r>
          </a:p>
          <a:p>
            <a:pPr marL="914400" lvl="1" indent="-317500" rtl="0">
              <a:spcBef>
                <a:spcPts val="0"/>
              </a:spcBef>
              <a:spcAft>
                <a:spcPts val="0"/>
              </a:spcAft>
              <a:buClr>
                <a:schemeClr val="lt1"/>
              </a:buClr>
              <a:buSzPts val="1400"/>
              <a:buChar char="○"/>
            </a:pPr>
            <a:r>
              <a:rPr lang="en">
                <a:solidFill>
                  <a:schemeClr val="lt1"/>
                </a:solidFill>
              </a:rPr>
              <a:t>39 Primary keys and Foreign keys</a:t>
            </a:r>
          </a:p>
          <a:p>
            <a:pPr marL="457200" lvl="0" indent="-317500" rtl="0">
              <a:spcBef>
                <a:spcPts val="0"/>
              </a:spcBef>
              <a:spcAft>
                <a:spcPts val="0"/>
              </a:spcAft>
              <a:buClr>
                <a:schemeClr val="lt1"/>
              </a:buClr>
              <a:buSzPts val="1400"/>
              <a:buChar char="●"/>
            </a:pPr>
            <a:r>
              <a:rPr lang="en">
                <a:solidFill>
                  <a:schemeClr val="lt1"/>
                </a:solidFill>
              </a:rPr>
              <a:t>Schema name </a:t>
            </a:r>
          </a:p>
          <a:p>
            <a:pPr marL="914400" lvl="1" indent="-317500" rtl="0">
              <a:spcBef>
                <a:spcPts val="0"/>
              </a:spcBef>
              <a:buClr>
                <a:schemeClr val="lt1"/>
              </a:buClr>
              <a:buSzPts val="1400"/>
              <a:buChar char="○"/>
            </a:pPr>
            <a:r>
              <a:rPr lang="en">
                <a:solidFill>
                  <a:schemeClr val="lt1"/>
                </a:solidFill>
              </a:rPr>
              <a:t>All artifacts are created under the camp schema</a:t>
            </a:r>
          </a:p>
          <a:p>
            <a:pPr marL="0" lvl="0" indent="0">
              <a:spcBef>
                <a:spcPts val="0"/>
              </a:spcBef>
              <a:buNone/>
            </a:pP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98"/>
        <p:cNvGrpSpPr/>
        <p:nvPr/>
      </p:nvGrpSpPr>
      <p:grpSpPr>
        <a:xfrm>
          <a:off x="0" y="0"/>
          <a:ext cx="0" cy="0"/>
          <a:chOff x="0" y="0"/>
          <a:chExt cx="0" cy="0"/>
        </a:xfrm>
      </p:grpSpPr>
      <p:pic>
        <p:nvPicPr>
          <p:cNvPr id="199" name="Shape 199"/>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00" name="Shape 200"/>
          <p:cNvSpPr txBox="1"/>
          <p:nvPr/>
        </p:nvSpPr>
        <p:spPr>
          <a:xfrm>
            <a:off x="790200" y="40750"/>
            <a:ext cx="5847300" cy="3069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System Outlook - continue</a:t>
            </a:r>
          </a:p>
        </p:txBody>
      </p:sp>
      <p:sp>
        <p:nvSpPr>
          <p:cNvPr id="201" name="Shape 201"/>
          <p:cNvSpPr txBox="1"/>
          <p:nvPr/>
        </p:nvSpPr>
        <p:spPr>
          <a:xfrm>
            <a:off x="2621350" y="4686300"/>
            <a:ext cx="58923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202" name="Shape 202"/>
          <p:cNvPicPr preferRelativeResize="0"/>
          <p:nvPr/>
        </p:nvPicPr>
        <p:blipFill>
          <a:blip r:embed="rId4">
            <a:alphaModFix/>
          </a:blip>
          <a:stretch>
            <a:fillRect/>
          </a:stretch>
        </p:blipFill>
        <p:spPr>
          <a:xfrm>
            <a:off x="790200" y="1083250"/>
            <a:ext cx="6556576" cy="3482950"/>
          </a:xfrm>
          <a:prstGeom prst="rect">
            <a:avLst/>
          </a:prstGeom>
          <a:noFill/>
          <a:ln>
            <a:noFill/>
          </a:ln>
        </p:spPr>
      </p:pic>
      <p:sp>
        <p:nvSpPr>
          <p:cNvPr id="203" name="Shape 203"/>
          <p:cNvSpPr txBox="1"/>
          <p:nvPr/>
        </p:nvSpPr>
        <p:spPr>
          <a:xfrm>
            <a:off x="790200" y="478650"/>
            <a:ext cx="6636000" cy="4875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chemeClr val="lt1"/>
                </a:solidFill>
              </a:rPr>
              <a:t>The screenshot below display detailed information about the tables created for the camp database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07"/>
        <p:cNvGrpSpPr/>
        <p:nvPr/>
      </p:nvGrpSpPr>
      <p:grpSpPr>
        <a:xfrm>
          <a:off x="0" y="0"/>
          <a:ext cx="0" cy="0"/>
          <a:chOff x="0" y="0"/>
          <a:chExt cx="0" cy="0"/>
        </a:xfrm>
      </p:grpSpPr>
      <p:pic>
        <p:nvPicPr>
          <p:cNvPr id="208" name="Shape 208"/>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09" name="Shape 209"/>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10" name="Shape 210"/>
          <p:cNvSpPr txBox="1"/>
          <p:nvPr/>
        </p:nvSpPr>
        <p:spPr>
          <a:xfrm>
            <a:off x="2621350" y="4686300"/>
            <a:ext cx="58923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11" name="Shape 211"/>
          <p:cNvSpPr txBox="1"/>
          <p:nvPr/>
        </p:nvSpPr>
        <p:spPr>
          <a:xfrm>
            <a:off x="1641050" y="577400"/>
            <a:ext cx="5751300" cy="39888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pic>
        <p:nvPicPr>
          <p:cNvPr id="212" name="Shape 212"/>
          <p:cNvPicPr preferRelativeResize="0"/>
          <p:nvPr/>
        </p:nvPicPr>
        <p:blipFill>
          <a:blip r:embed="rId4">
            <a:alphaModFix/>
          </a:blip>
          <a:stretch>
            <a:fillRect/>
          </a:stretch>
        </p:blipFill>
        <p:spPr>
          <a:xfrm>
            <a:off x="790200" y="577400"/>
            <a:ext cx="6602150" cy="4066050"/>
          </a:xfrm>
          <a:prstGeom prst="rect">
            <a:avLst/>
          </a:prstGeom>
          <a:noFill/>
          <a:ln>
            <a:noFill/>
          </a:ln>
        </p:spPr>
      </p:pic>
      <p:sp>
        <p:nvSpPr>
          <p:cNvPr id="213" name="Shape 213"/>
          <p:cNvSpPr txBox="1"/>
          <p:nvPr/>
        </p:nvSpPr>
        <p:spPr>
          <a:xfrm>
            <a:off x="737050" y="0"/>
            <a:ext cx="6602100" cy="5775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
                <a:solidFill>
                  <a:schemeClr val="lt1"/>
                </a:solidFill>
              </a:rPr>
              <a:t>The screenshot below display detailed information about views, stored procedures, and functions created for the camp database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17"/>
        <p:cNvGrpSpPr/>
        <p:nvPr/>
      </p:nvGrpSpPr>
      <p:grpSpPr>
        <a:xfrm>
          <a:off x="0" y="0"/>
          <a:ext cx="0" cy="0"/>
          <a:chOff x="0" y="0"/>
          <a:chExt cx="0" cy="0"/>
        </a:xfrm>
      </p:grpSpPr>
      <p:pic>
        <p:nvPicPr>
          <p:cNvPr id="218" name="Shape 218"/>
          <p:cNvPicPr preferRelativeResize="0"/>
          <p:nvPr/>
        </p:nvPicPr>
        <p:blipFill rotWithShape="1">
          <a:blip r:embed="rId3">
            <a:alphaModFix/>
          </a:blip>
          <a:srcRect/>
          <a:stretch/>
        </p:blipFill>
        <p:spPr>
          <a:xfrm>
            <a:off x="1465" y="4629150"/>
            <a:ext cx="7424737" cy="397669"/>
          </a:xfrm>
          <a:prstGeom prst="rect">
            <a:avLst/>
          </a:prstGeom>
          <a:noFill/>
          <a:ln>
            <a:noFill/>
          </a:ln>
        </p:spPr>
      </p:pic>
      <p:sp>
        <p:nvSpPr>
          <p:cNvPr id="219" name="Shape 219"/>
          <p:cNvSpPr txBox="1"/>
          <p:nvPr/>
        </p:nvSpPr>
        <p:spPr>
          <a:xfrm>
            <a:off x="5299063" y="3070622"/>
            <a:ext cx="2720626" cy="815578"/>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20" name="Shape 220"/>
          <p:cNvSpPr txBox="1"/>
          <p:nvPr/>
        </p:nvSpPr>
        <p:spPr>
          <a:xfrm>
            <a:off x="1223200" y="98750"/>
            <a:ext cx="6321000" cy="397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System Performance</a:t>
            </a:r>
          </a:p>
        </p:txBody>
      </p:sp>
      <p:sp>
        <p:nvSpPr>
          <p:cNvPr id="221" name="Shape 221"/>
          <p:cNvSpPr txBox="1"/>
          <p:nvPr/>
        </p:nvSpPr>
        <p:spPr>
          <a:xfrm>
            <a:off x="2288350" y="4686300"/>
            <a:ext cx="6225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22" name="Shape 222"/>
          <p:cNvSpPr txBox="1"/>
          <p:nvPr/>
        </p:nvSpPr>
        <p:spPr>
          <a:xfrm>
            <a:off x="1161900" y="448250"/>
            <a:ext cx="6264300" cy="40437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System is designed to support on average 120 students, 10 teachers, 5 administrators, and 20 work crews on a giving summer camp year</a:t>
            </a:r>
          </a:p>
          <a:p>
            <a:pPr marL="457200" lvl="0" indent="-317500" rtl="0">
              <a:spcBef>
                <a:spcPts val="0"/>
              </a:spcBef>
              <a:spcAft>
                <a:spcPts val="0"/>
              </a:spcAft>
              <a:buClr>
                <a:schemeClr val="lt1"/>
              </a:buClr>
              <a:buSzPts val="1400"/>
              <a:buChar char="●"/>
            </a:pPr>
            <a:r>
              <a:rPr lang="en">
                <a:solidFill>
                  <a:schemeClr val="lt1"/>
                </a:solidFill>
              </a:rPr>
              <a:t>System can handle multiple requests a second </a:t>
            </a:r>
          </a:p>
          <a:p>
            <a:pPr marL="457200" lvl="0" indent="-317500" rtl="0">
              <a:spcBef>
                <a:spcPts val="0"/>
              </a:spcBef>
              <a:spcAft>
                <a:spcPts val="0"/>
              </a:spcAft>
              <a:buClr>
                <a:schemeClr val="lt1"/>
              </a:buClr>
              <a:buSzPts val="1400"/>
              <a:buChar char="●"/>
            </a:pPr>
            <a:r>
              <a:rPr lang="en">
                <a:solidFill>
                  <a:schemeClr val="lt1"/>
                </a:solidFill>
              </a:rPr>
              <a:t>Very little write on the system during camp activities, thus, minimal possibilities of deadlock or blocking </a:t>
            </a:r>
          </a:p>
          <a:p>
            <a:pPr marL="457200" lvl="0" indent="-317500" rtl="0">
              <a:spcBef>
                <a:spcPts val="0"/>
              </a:spcBef>
              <a:spcAft>
                <a:spcPts val="0"/>
              </a:spcAft>
              <a:buClr>
                <a:schemeClr val="lt1"/>
              </a:buClr>
              <a:buSzPts val="1400"/>
              <a:buChar char="●"/>
            </a:pPr>
            <a:r>
              <a:rPr lang="en">
                <a:solidFill>
                  <a:schemeClr val="lt1"/>
                </a:solidFill>
              </a:rPr>
              <a:t>Heavy reads are expected when camps are in session </a:t>
            </a:r>
          </a:p>
          <a:p>
            <a:pPr marL="457200" lvl="0" indent="-317500" rtl="0">
              <a:spcBef>
                <a:spcPts val="0"/>
              </a:spcBef>
              <a:spcAft>
                <a:spcPts val="0"/>
              </a:spcAft>
              <a:buClr>
                <a:schemeClr val="lt1"/>
              </a:buClr>
              <a:buSzPts val="1400"/>
              <a:buChar char="●"/>
            </a:pPr>
            <a:r>
              <a:rPr lang="en">
                <a:solidFill>
                  <a:schemeClr val="lt1"/>
                </a:solidFill>
              </a:rPr>
              <a:t>Select statements for each of the reports contain the needed columns</a:t>
            </a:r>
          </a:p>
          <a:p>
            <a:pPr marL="457200" lvl="0" indent="-317500" rtl="0">
              <a:spcBef>
                <a:spcPts val="0"/>
              </a:spcBef>
              <a:spcAft>
                <a:spcPts val="0"/>
              </a:spcAft>
              <a:buClr>
                <a:schemeClr val="lt1"/>
              </a:buClr>
              <a:buSzPts val="1400"/>
              <a:buChar char="●"/>
            </a:pPr>
            <a:r>
              <a:rPr lang="en">
                <a:solidFill>
                  <a:schemeClr val="lt1"/>
                </a:solidFill>
              </a:rPr>
              <a:t>Primary key constraints and Foreign key constraint to match relationships between the tables</a:t>
            </a:r>
          </a:p>
          <a:p>
            <a:pPr marL="457200" lvl="0" indent="-317500" rtl="0">
              <a:spcBef>
                <a:spcPts val="0"/>
              </a:spcBef>
              <a:spcAft>
                <a:spcPts val="0"/>
              </a:spcAft>
              <a:buClr>
                <a:schemeClr val="lt1"/>
              </a:buClr>
              <a:buSzPts val="1400"/>
              <a:buChar char="●"/>
            </a:pPr>
            <a:r>
              <a:rPr lang="en">
                <a:solidFill>
                  <a:schemeClr val="lt1"/>
                </a:solidFill>
              </a:rPr>
              <a:t>Queries are written based on the column’s data structure. For instance, columns that  are stored as date time are not converted when executing queries</a:t>
            </a:r>
          </a:p>
          <a:p>
            <a:pPr marL="457200" lvl="0" indent="-317500" rtl="0">
              <a:spcBef>
                <a:spcPts val="0"/>
              </a:spcBef>
              <a:spcAft>
                <a:spcPts val="0"/>
              </a:spcAft>
              <a:buClr>
                <a:schemeClr val="lt1"/>
              </a:buClr>
              <a:buSzPts val="1400"/>
              <a:buChar char="●"/>
            </a:pPr>
            <a:r>
              <a:rPr lang="en">
                <a:solidFill>
                  <a:schemeClr val="lt1"/>
                </a:solidFill>
              </a:rPr>
              <a:t>Queries are driven based on the existing clustered indexes</a:t>
            </a:r>
          </a:p>
          <a:p>
            <a:pPr marL="457200" lvl="0" indent="-317500" rtl="0">
              <a:spcBef>
                <a:spcPts val="0"/>
              </a:spcBef>
              <a:spcAft>
                <a:spcPts val="0"/>
              </a:spcAft>
              <a:buClr>
                <a:schemeClr val="lt1"/>
              </a:buClr>
              <a:buSzPts val="1400"/>
              <a:buChar char="●"/>
            </a:pPr>
            <a:r>
              <a:rPr lang="en">
                <a:solidFill>
                  <a:schemeClr val="lt1"/>
                </a:solidFill>
              </a:rPr>
              <a:t>Utilized the query analyzer to optimize our report queries</a:t>
            </a:r>
          </a:p>
          <a:p>
            <a:pPr marL="457200" lvl="0" indent="-317500" rtl="0">
              <a:spcBef>
                <a:spcPts val="0"/>
              </a:spcBef>
              <a:spcAft>
                <a:spcPts val="0"/>
              </a:spcAft>
              <a:buClr>
                <a:schemeClr val="lt1"/>
              </a:buClr>
              <a:buSzPts val="1400"/>
              <a:buChar char="●"/>
            </a:pPr>
            <a:r>
              <a:rPr lang="en">
                <a:solidFill>
                  <a:schemeClr val="lt1"/>
                </a:solidFill>
              </a:rPr>
              <a:t>In case of a database growth, the performance will remain stable because of the well-established indexes</a:t>
            </a:r>
          </a:p>
          <a:p>
            <a:pPr marL="457200" lvl="0" indent="-317500" rtl="0">
              <a:spcBef>
                <a:spcPts val="0"/>
              </a:spcBef>
              <a:buClr>
                <a:schemeClr val="lt1"/>
              </a:buClr>
              <a:buSzPts val="1400"/>
              <a:buChar char="●"/>
            </a:pPr>
            <a:r>
              <a:rPr lang="en">
                <a:solidFill>
                  <a:schemeClr val="lt1"/>
                </a:solidFill>
              </a:rPr>
              <a:t>Ensured that no distinct, no order by clauses were used unless the functionality warrants it</a:t>
            </a:r>
          </a:p>
          <a:p>
            <a:pPr marL="0" lvl="0" indent="0">
              <a:spcBef>
                <a:spcPts val="0"/>
              </a:spcBef>
              <a:buNone/>
            </a:pP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28" name="Shape 22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29" name="Shape 229"/>
          <p:cNvSpPr txBox="1"/>
          <p:nvPr/>
        </p:nvSpPr>
        <p:spPr>
          <a:xfrm>
            <a:off x="1379300" y="53175"/>
            <a:ext cx="6225600" cy="2775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System Performance</a:t>
            </a:r>
            <a:r>
              <a:rPr lang="en" sz="1800">
                <a:solidFill>
                  <a:schemeClr val="lt1"/>
                </a:solidFill>
              </a:rPr>
              <a:t> - Continue</a:t>
            </a:r>
          </a:p>
        </p:txBody>
      </p:sp>
      <p:sp>
        <p:nvSpPr>
          <p:cNvPr id="230" name="Shape 230"/>
          <p:cNvSpPr txBox="1"/>
          <p:nvPr/>
        </p:nvSpPr>
        <p:spPr>
          <a:xfrm>
            <a:off x="2288350" y="4686300"/>
            <a:ext cx="6225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31" name="Shape 231"/>
          <p:cNvSpPr txBox="1"/>
          <p:nvPr/>
        </p:nvSpPr>
        <p:spPr>
          <a:xfrm>
            <a:off x="1161900" y="779325"/>
            <a:ext cx="7304400" cy="3712500"/>
          </a:xfrm>
          <a:prstGeom prst="rect">
            <a:avLst/>
          </a:prstGeom>
          <a:noFill/>
          <a:ln>
            <a:noFill/>
          </a:ln>
        </p:spPr>
        <p:txBody>
          <a:bodyPr wrap="square" lIns="91425" tIns="91425" rIns="91425" bIns="91425" anchor="t" anchorCtr="0">
            <a:noAutofit/>
          </a:bodyPr>
          <a:lstStyle/>
          <a:p>
            <a:pPr marL="0" lvl="0" indent="0" rtl="0">
              <a:spcBef>
                <a:spcPts val="0"/>
              </a:spcBef>
              <a:buNone/>
            </a:pPr>
            <a:endParaRPr>
              <a:solidFill>
                <a:schemeClr val="lt1"/>
              </a:solidFill>
            </a:endParaRPr>
          </a:p>
        </p:txBody>
      </p:sp>
      <p:pic>
        <p:nvPicPr>
          <p:cNvPr id="232" name="Shape 232"/>
          <p:cNvPicPr preferRelativeResize="0"/>
          <p:nvPr/>
        </p:nvPicPr>
        <p:blipFill>
          <a:blip r:embed="rId4">
            <a:alphaModFix/>
          </a:blip>
          <a:stretch>
            <a:fillRect/>
          </a:stretch>
        </p:blipFill>
        <p:spPr>
          <a:xfrm>
            <a:off x="0" y="330675"/>
            <a:ext cx="9144000" cy="4845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36"/>
        <p:cNvGrpSpPr/>
        <p:nvPr/>
      </p:nvGrpSpPr>
      <p:grpSpPr>
        <a:xfrm>
          <a:off x="0" y="0"/>
          <a:ext cx="0" cy="0"/>
          <a:chOff x="0" y="0"/>
          <a:chExt cx="0" cy="0"/>
        </a:xfrm>
      </p:grpSpPr>
      <p:pic>
        <p:nvPicPr>
          <p:cNvPr id="237" name="Shape 23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38" name="Shape 23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39" name="Shape 239"/>
          <p:cNvSpPr txBox="1"/>
          <p:nvPr/>
        </p:nvSpPr>
        <p:spPr>
          <a:xfrm>
            <a:off x="1283975" y="325050"/>
            <a:ext cx="6321000" cy="4749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System Performance</a:t>
            </a:r>
            <a:r>
              <a:rPr lang="en" sz="1800">
                <a:solidFill>
                  <a:schemeClr val="lt1"/>
                </a:solidFill>
              </a:rPr>
              <a:t> - Continue - Explanation of the query</a:t>
            </a:r>
          </a:p>
        </p:txBody>
      </p:sp>
      <p:sp>
        <p:nvSpPr>
          <p:cNvPr id="240" name="Shape 240"/>
          <p:cNvSpPr txBox="1"/>
          <p:nvPr/>
        </p:nvSpPr>
        <p:spPr>
          <a:xfrm>
            <a:off x="2288350" y="4686300"/>
            <a:ext cx="6225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41" name="Shape 241"/>
          <p:cNvSpPr txBox="1"/>
          <p:nvPr/>
        </p:nvSpPr>
        <p:spPr>
          <a:xfrm>
            <a:off x="1161900" y="779325"/>
            <a:ext cx="6264300" cy="37125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Most queries only have roughly 100 records to process</a:t>
            </a:r>
          </a:p>
          <a:p>
            <a:pPr marL="457200" lvl="0" indent="-317500" rtl="0">
              <a:spcBef>
                <a:spcPts val="0"/>
              </a:spcBef>
              <a:spcAft>
                <a:spcPts val="0"/>
              </a:spcAft>
              <a:buClr>
                <a:schemeClr val="lt1"/>
              </a:buClr>
              <a:buSzPts val="1400"/>
              <a:buChar char="●"/>
            </a:pPr>
            <a:r>
              <a:rPr lang="en">
                <a:solidFill>
                  <a:schemeClr val="lt1"/>
                </a:solidFill>
              </a:rPr>
              <a:t>SQL Server performs "seeks" against the indexes, and it returns the data in about 30ms or less. </a:t>
            </a:r>
          </a:p>
          <a:p>
            <a:pPr marL="457200" lvl="0" indent="-317500" rtl="0">
              <a:spcBef>
                <a:spcPts val="0"/>
              </a:spcBef>
              <a:buClr>
                <a:schemeClr val="lt1"/>
              </a:buClr>
              <a:buSzPts val="1400"/>
              <a:buChar char="●"/>
            </a:pPr>
            <a:r>
              <a:rPr lang="en">
                <a:solidFill>
                  <a:schemeClr val="lt1"/>
                </a:solidFill>
              </a:rPr>
              <a:t>No visible warnings are shown in the execution plan, thus no apparent issues with the joins for a complex query.</a:t>
            </a:r>
          </a:p>
          <a:p>
            <a:pPr marL="0" lvl="0" indent="0" rtl="0">
              <a:spcBef>
                <a:spcPts val="0"/>
              </a:spcBef>
              <a:buNone/>
            </a:pPr>
            <a:endParaRPr>
              <a:solidFill>
                <a:schemeClr val="lt1"/>
              </a:solidFill>
            </a:endParaRPr>
          </a:p>
          <a:p>
            <a:pPr marL="0" lvl="0" indent="0" rtl="0">
              <a:spcBef>
                <a:spcPts val="0"/>
              </a:spcBef>
              <a:buNone/>
            </a:pP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47" name="Shape 247"/>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48" name="Shape 248"/>
          <p:cNvSpPr txBox="1"/>
          <p:nvPr/>
        </p:nvSpPr>
        <p:spPr>
          <a:xfrm>
            <a:off x="1535550" y="123550"/>
            <a:ext cx="5993700" cy="4752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System </a:t>
            </a:r>
            <a:r>
              <a:rPr lang="en" sz="1800">
                <a:solidFill>
                  <a:schemeClr val="lt1"/>
                </a:solidFill>
              </a:rPr>
              <a:t>Logging/Monitoring</a:t>
            </a:r>
          </a:p>
        </p:txBody>
      </p:sp>
      <p:sp>
        <p:nvSpPr>
          <p:cNvPr id="249" name="Shape 249"/>
          <p:cNvSpPr txBox="1"/>
          <p:nvPr/>
        </p:nvSpPr>
        <p:spPr>
          <a:xfrm>
            <a:off x="2288350" y="4686300"/>
            <a:ext cx="6225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50" name="Shape 250"/>
          <p:cNvSpPr txBox="1"/>
          <p:nvPr/>
        </p:nvSpPr>
        <p:spPr>
          <a:xfrm>
            <a:off x="1353175" y="729725"/>
            <a:ext cx="6072900" cy="38256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Tracking activities are done through analyzing last modified date</a:t>
            </a:r>
          </a:p>
          <a:p>
            <a:pPr marL="457200" lvl="0" indent="-317500" rtl="0">
              <a:spcBef>
                <a:spcPts val="0"/>
              </a:spcBef>
              <a:spcAft>
                <a:spcPts val="0"/>
              </a:spcAft>
              <a:buClr>
                <a:schemeClr val="lt1"/>
              </a:buClr>
              <a:buSzPts val="1400"/>
              <a:buChar char="●"/>
            </a:pPr>
            <a:r>
              <a:rPr lang="en">
                <a:solidFill>
                  <a:schemeClr val="lt1"/>
                </a:solidFill>
              </a:rPr>
              <a:t>Created date and updated date columns are added to the main tables</a:t>
            </a:r>
          </a:p>
          <a:p>
            <a:pPr marL="457200" lvl="0" indent="-317500" rtl="0">
              <a:spcBef>
                <a:spcPts val="0"/>
              </a:spcBef>
              <a:spcAft>
                <a:spcPts val="0"/>
              </a:spcAft>
              <a:buClr>
                <a:schemeClr val="lt1"/>
              </a:buClr>
              <a:buSzPts val="1400"/>
              <a:buChar char="●"/>
            </a:pPr>
            <a:r>
              <a:rPr lang="en">
                <a:solidFill>
                  <a:schemeClr val="lt1"/>
                </a:solidFill>
              </a:rPr>
              <a:t>Administrators can use the updated date to monitor changes in the system</a:t>
            </a:r>
          </a:p>
          <a:p>
            <a:pPr marL="457200" lvl="0" indent="-317500" rtl="0">
              <a:spcBef>
                <a:spcPts val="0"/>
              </a:spcBef>
              <a:spcAft>
                <a:spcPts val="0"/>
              </a:spcAft>
              <a:buClr>
                <a:schemeClr val="lt1"/>
              </a:buClr>
              <a:buSzPts val="1400"/>
              <a:buChar char="●"/>
            </a:pPr>
            <a:r>
              <a:rPr lang="en">
                <a:solidFill>
                  <a:schemeClr val="lt1"/>
                </a:solidFill>
              </a:rPr>
              <a:t>Updated date or last modified date are designed not to allow nulls so that changes can be tracked</a:t>
            </a:r>
          </a:p>
          <a:p>
            <a:pPr marL="457200" lvl="0" indent="-317500" rtl="0">
              <a:spcBef>
                <a:spcPts val="0"/>
              </a:spcBef>
              <a:buClr>
                <a:schemeClr val="lt1"/>
              </a:buClr>
              <a:buSzPts val="1400"/>
              <a:buChar char="●"/>
            </a:pPr>
            <a:r>
              <a:rPr lang="en">
                <a:solidFill>
                  <a:schemeClr val="lt1"/>
                </a:solidFill>
              </a:rPr>
              <a:t>Updated date and created date can be leveraged by any downstream system for a delta load</a:t>
            </a:r>
          </a:p>
          <a:p>
            <a:pPr marL="0" lvl="0" indent="0" rtl="0">
              <a:spcBef>
                <a:spcPts val="0"/>
              </a:spcBef>
              <a:buNone/>
            </a:pPr>
            <a:endParaRPr>
              <a:solidFill>
                <a:schemeClr val="lt1"/>
              </a:solidFill>
            </a:endParaRPr>
          </a:p>
          <a:p>
            <a:pPr marL="0" lvl="0" indent="0" rtl="0">
              <a:spcBef>
                <a:spcPts val="0"/>
              </a:spcBef>
              <a:buNone/>
            </a:pP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56" name="Shape 256"/>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57" name="Shape 257"/>
          <p:cNvSpPr txBox="1"/>
          <p:nvPr/>
        </p:nvSpPr>
        <p:spPr>
          <a:xfrm>
            <a:off x="1335400" y="92100"/>
            <a:ext cx="6269400" cy="553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endParaRPr sz="1800">
              <a:solidFill>
                <a:schemeClr val="lt1"/>
              </a:solidFill>
            </a:endParaRPr>
          </a:p>
        </p:txBody>
      </p:sp>
      <p:sp>
        <p:nvSpPr>
          <p:cNvPr id="258" name="Shape 258"/>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59" name="Shape 259"/>
          <p:cNvSpPr txBox="1"/>
          <p:nvPr/>
        </p:nvSpPr>
        <p:spPr>
          <a:xfrm>
            <a:off x="1265032" y="1371600"/>
            <a:ext cx="7739700" cy="622800"/>
          </a:xfrm>
          <a:prstGeom prst="rect">
            <a:avLst/>
          </a:prstGeom>
          <a:noFill/>
          <a:ln>
            <a:noFill/>
          </a:ln>
        </p:spPr>
        <p:txBody>
          <a:bodyPr wrap="square" lIns="79125" tIns="39550" rIns="79125" bIns="39550" anchor="t" anchorCtr="0">
            <a:noAutofit/>
          </a:bodyPr>
          <a:lstStyle/>
          <a:p>
            <a:pPr marL="0" marR="0" lvl="0" indent="-88900" algn="l" rtl="0">
              <a:lnSpc>
                <a:spcPct val="100000"/>
              </a:lnSpc>
              <a:spcBef>
                <a:spcPts val="0"/>
              </a:spcBef>
              <a:spcAft>
                <a:spcPts val="0"/>
              </a:spcAft>
              <a:buClr>
                <a:schemeClr val="lt1"/>
              </a:buClr>
              <a:buSzPts val="1400"/>
              <a:buFont typeface="Arial"/>
              <a:buNone/>
            </a:pPr>
            <a:endParaRPr sz="1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60" name="Shape 260"/>
          <p:cNvSpPr txBox="1"/>
          <p:nvPr/>
        </p:nvSpPr>
        <p:spPr>
          <a:xfrm>
            <a:off x="1265025" y="926900"/>
            <a:ext cx="6372300" cy="2529900"/>
          </a:xfrm>
          <a:prstGeom prst="rect">
            <a:avLst/>
          </a:prstGeom>
          <a:noFill/>
          <a:ln>
            <a:noFill/>
          </a:ln>
        </p:spPr>
        <p:txBody>
          <a:bodyPr wrap="square" lIns="79125" tIns="39550" rIns="79125" bIns="39550" anchor="t" anchorCtr="0">
            <a:noAutofit/>
          </a:bodyPr>
          <a:lstStyle/>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r>
              <a:rPr lang="en">
                <a:solidFill>
                  <a:schemeClr val="lt1"/>
                </a:solidFill>
              </a:rPr>
              <a:t>                   </a:t>
            </a:r>
          </a:p>
          <a:p>
            <a:pPr marL="0" lvl="0" indent="0" rtl="0">
              <a:lnSpc>
                <a:spcPct val="115000"/>
              </a:lnSpc>
              <a:spcBef>
                <a:spcPts val="0"/>
              </a:spcBef>
              <a:buNone/>
            </a:pPr>
            <a:r>
              <a:rPr lang="en">
                <a:solidFill>
                  <a:schemeClr val="lt1"/>
                </a:solidFill>
              </a:rPr>
              <a:t>                               </a:t>
            </a:r>
            <a:r>
              <a:rPr lang="en" sz="1800">
                <a:solidFill>
                  <a:schemeClr val="lt1"/>
                </a:solidFill>
              </a:rPr>
              <a:t>Demonstration/walk-through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a:stretch/>
        </p:blipFill>
        <p:spPr>
          <a:xfrm>
            <a:off x="1465" y="4629150"/>
            <a:ext cx="7424737" cy="397669"/>
          </a:xfrm>
          <a:prstGeom prst="rect">
            <a:avLst/>
          </a:prstGeom>
          <a:noFill/>
          <a:ln>
            <a:noFill/>
          </a:ln>
        </p:spPr>
      </p:pic>
      <p:sp>
        <p:nvSpPr>
          <p:cNvPr id="266" name="Shape 266"/>
          <p:cNvSpPr txBox="1"/>
          <p:nvPr/>
        </p:nvSpPr>
        <p:spPr>
          <a:xfrm>
            <a:off x="5299063" y="3070622"/>
            <a:ext cx="2720626" cy="815578"/>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67" name="Shape 267"/>
          <p:cNvSpPr txBox="1"/>
          <p:nvPr/>
        </p:nvSpPr>
        <p:spPr>
          <a:xfrm>
            <a:off x="1335400" y="92100"/>
            <a:ext cx="6060000" cy="348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 student’s schedule </a:t>
            </a:r>
          </a:p>
        </p:txBody>
      </p:sp>
      <p:sp>
        <p:nvSpPr>
          <p:cNvPr id="268" name="Shape 268"/>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269" name="Shape 269"/>
          <p:cNvPicPr preferRelativeResize="0"/>
          <p:nvPr/>
        </p:nvPicPr>
        <p:blipFill>
          <a:blip r:embed="rId4">
            <a:alphaModFix/>
          </a:blip>
          <a:stretch>
            <a:fillRect/>
          </a:stretch>
        </p:blipFill>
        <p:spPr>
          <a:xfrm>
            <a:off x="1335400" y="440700"/>
            <a:ext cx="6059999" cy="408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a:stretch/>
        </p:blipFill>
        <p:spPr>
          <a:xfrm>
            <a:off x="1465" y="4629150"/>
            <a:ext cx="7424737" cy="397669"/>
          </a:xfrm>
          <a:prstGeom prst="rect">
            <a:avLst/>
          </a:prstGeom>
          <a:noFill/>
          <a:ln>
            <a:noFill/>
          </a:ln>
        </p:spPr>
      </p:pic>
      <p:sp>
        <p:nvSpPr>
          <p:cNvPr id="113" name="Shape 113"/>
          <p:cNvSpPr txBox="1"/>
          <p:nvPr/>
        </p:nvSpPr>
        <p:spPr>
          <a:xfrm>
            <a:off x="1578725" y="311725"/>
            <a:ext cx="5845800" cy="340200"/>
          </a:xfrm>
          <a:prstGeom prst="rect">
            <a:avLst/>
          </a:prstGeom>
          <a:noFill/>
          <a:ln>
            <a:noFill/>
          </a:ln>
        </p:spPr>
        <p:txBody>
          <a:bodyPr wrap="square" lIns="0" tIns="0" rIns="0" bIns="0" anchor="t" anchorCtr="0">
            <a:noAutofit/>
          </a:bodyPr>
          <a:lstStyle/>
          <a:p>
            <a:pPr marL="0" marR="0" lvl="0" indent="-76200" algn="l" rtl="0">
              <a:lnSpc>
                <a:spcPct val="100000"/>
              </a:lnSpc>
              <a:spcBef>
                <a:spcPts val="0"/>
              </a:spcBef>
              <a:spcAft>
                <a:spcPts val="0"/>
              </a:spcAft>
              <a:buClr>
                <a:schemeClr val="lt1"/>
              </a:buClr>
              <a:buSzPts val="1200"/>
              <a:buFont typeface="Arial"/>
              <a:buNone/>
            </a:pPr>
            <a:r>
              <a:rPr lang="en" sz="1800">
                <a:solidFill>
                  <a:schemeClr val="lt1"/>
                </a:solidFill>
              </a:rPr>
              <a:t>Topics</a:t>
            </a:r>
          </a:p>
        </p:txBody>
      </p:sp>
      <p:sp>
        <p:nvSpPr>
          <p:cNvPr id="114" name="Shape 114"/>
          <p:cNvSpPr txBox="1"/>
          <p:nvPr/>
        </p:nvSpPr>
        <p:spPr>
          <a:xfrm>
            <a:off x="2975576" y="4689275"/>
            <a:ext cx="48105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15" name="Shape 115"/>
          <p:cNvSpPr txBox="1"/>
          <p:nvPr/>
        </p:nvSpPr>
        <p:spPr>
          <a:xfrm>
            <a:off x="1870375" y="595125"/>
            <a:ext cx="4725600" cy="3766200"/>
          </a:xfrm>
          <a:prstGeom prst="rect">
            <a:avLst/>
          </a:prstGeom>
          <a:noFill/>
          <a:ln>
            <a:noFill/>
          </a:ln>
        </p:spPr>
        <p:txBody>
          <a:bodyPr wrap="square" lIns="79125" tIns="39550" rIns="79125" bIns="39550" anchor="t" anchorCtr="0">
            <a:noAutofit/>
          </a:bodyPr>
          <a:lstStyle/>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Database Purpose</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Business Problems Addressed</a:t>
            </a:r>
          </a:p>
          <a:p>
            <a:pPr marL="457200" lvl="0" indent="-317500" rtl="0">
              <a:spcBef>
                <a:spcPts val="0"/>
              </a:spcBef>
              <a:buClr>
                <a:schemeClr val="lt1"/>
              </a:buClr>
              <a:buSzPts val="1400"/>
              <a:buChar char="●"/>
            </a:pPr>
            <a:r>
              <a:rPr lang="en">
                <a:solidFill>
                  <a:schemeClr val="lt1"/>
                </a:solidFill>
              </a:rPr>
              <a:t>Who is our audience</a:t>
            </a:r>
          </a:p>
          <a:p>
            <a:pPr marL="457200" lvl="0" indent="-317500" rtl="0">
              <a:spcBef>
                <a:spcPts val="0"/>
              </a:spcBef>
              <a:buClr>
                <a:schemeClr val="lt1"/>
              </a:buClr>
              <a:buSzPts val="1400"/>
              <a:buChar char="●"/>
            </a:pPr>
            <a:r>
              <a:rPr lang="en">
                <a:solidFill>
                  <a:schemeClr val="lt1"/>
                </a:solidFill>
              </a:rPr>
              <a:t>Application Usage</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Design Logic or</a:t>
            </a:r>
            <a:r>
              <a:rPr lang="en">
                <a:solidFill>
                  <a:schemeClr val="lt1"/>
                </a:solidFill>
              </a:rPr>
              <a:t> workflow</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Design Diagram</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User Roles</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System Outlook</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System Performance</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System Logging/Monitoring</a:t>
            </a:r>
          </a:p>
          <a:p>
            <a:pPr marL="457200" marR="0" lvl="0" indent="-317500" algn="l" rtl="0">
              <a:lnSpc>
                <a:spcPct val="100000"/>
              </a:lnSpc>
              <a:spcBef>
                <a:spcPts val="0"/>
              </a:spcBef>
              <a:spcAft>
                <a:spcPts val="0"/>
              </a:spcAft>
              <a:buClr>
                <a:schemeClr val="lt1"/>
              </a:buClr>
              <a:buSzPts val="1400"/>
              <a:buFont typeface="Arial"/>
              <a:buChar char="●"/>
            </a:pPr>
            <a:r>
              <a:rPr lang="en">
                <a:solidFill>
                  <a:schemeClr val="lt1"/>
                </a:solidFill>
              </a:rPr>
              <a:t>Demonstration/walk-through</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Additional Enhancements</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Project Dynamics</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Lessons Learned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73"/>
        <p:cNvGrpSpPr/>
        <p:nvPr/>
      </p:nvGrpSpPr>
      <p:grpSpPr>
        <a:xfrm>
          <a:off x="0" y="0"/>
          <a:ext cx="0" cy="0"/>
          <a:chOff x="0" y="0"/>
          <a:chExt cx="0" cy="0"/>
        </a:xfrm>
      </p:grpSpPr>
      <p:pic>
        <p:nvPicPr>
          <p:cNvPr id="274" name="Shape 274"/>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75" name="Shape 275"/>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76" name="Shape 276"/>
          <p:cNvSpPr txBox="1"/>
          <p:nvPr/>
        </p:nvSpPr>
        <p:spPr>
          <a:xfrm>
            <a:off x="1335400" y="92100"/>
            <a:ext cx="6269400" cy="553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 student’s schedule - Continue</a:t>
            </a:r>
          </a:p>
        </p:txBody>
      </p:sp>
      <p:sp>
        <p:nvSpPr>
          <p:cNvPr id="277" name="Shape 277"/>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78" name="Shape 278"/>
          <p:cNvSpPr txBox="1"/>
          <p:nvPr/>
        </p:nvSpPr>
        <p:spPr>
          <a:xfrm>
            <a:off x="1265032" y="1371600"/>
            <a:ext cx="7739700" cy="622800"/>
          </a:xfrm>
          <a:prstGeom prst="rect">
            <a:avLst/>
          </a:prstGeom>
          <a:noFill/>
          <a:ln>
            <a:noFill/>
          </a:ln>
        </p:spPr>
        <p:txBody>
          <a:bodyPr wrap="square" lIns="79125" tIns="39550" rIns="79125" bIns="39550" anchor="t" anchorCtr="0">
            <a:noAutofit/>
          </a:bodyPr>
          <a:lstStyle/>
          <a:p>
            <a:pPr marL="0" marR="0" lvl="0" indent="-88900" algn="l" rtl="0">
              <a:lnSpc>
                <a:spcPct val="100000"/>
              </a:lnSpc>
              <a:spcBef>
                <a:spcPts val="0"/>
              </a:spcBef>
              <a:spcAft>
                <a:spcPts val="0"/>
              </a:spcAft>
              <a:buClr>
                <a:schemeClr val="lt1"/>
              </a:buClr>
              <a:buSzPts val="1400"/>
              <a:buFont typeface="Arial"/>
              <a:buNone/>
            </a:pPr>
            <a:endParaRPr sz="1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79" name="Shape 279"/>
          <p:cNvSpPr txBox="1"/>
          <p:nvPr/>
        </p:nvSpPr>
        <p:spPr>
          <a:xfrm>
            <a:off x="1265025" y="926900"/>
            <a:ext cx="6372300" cy="2529900"/>
          </a:xfrm>
          <a:prstGeom prst="rect">
            <a:avLst/>
          </a:prstGeom>
          <a:noFill/>
          <a:ln>
            <a:noFill/>
          </a:ln>
        </p:spPr>
        <p:txBody>
          <a:bodyPr wrap="square" lIns="79125" tIns="39550" rIns="79125" bIns="39550"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Most parents will execute this report to find out what classes/activities that their children will be having for each day during the camp session</a:t>
            </a:r>
          </a:p>
          <a:p>
            <a:pPr marL="457200" lvl="0" indent="-317500" rtl="0">
              <a:lnSpc>
                <a:spcPct val="115000"/>
              </a:lnSpc>
              <a:spcBef>
                <a:spcPts val="0"/>
              </a:spcBef>
              <a:spcAft>
                <a:spcPts val="0"/>
              </a:spcAft>
              <a:buClr>
                <a:schemeClr val="lt1"/>
              </a:buClr>
              <a:buSzPts val="1400"/>
              <a:buChar char="●"/>
            </a:pPr>
            <a:r>
              <a:rPr lang="en">
                <a:solidFill>
                  <a:schemeClr val="lt1"/>
                </a:solidFill>
              </a:rPr>
              <a:t>Administrators and instructors may also implement this report when trying to check on a specific student</a:t>
            </a:r>
          </a:p>
          <a:p>
            <a:pPr marL="457200" lvl="0" indent="-317500" rtl="0">
              <a:lnSpc>
                <a:spcPct val="115000"/>
              </a:lnSpc>
              <a:spcBef>
                <a:spcPts val="0"/>
              </a:spcBef>
              <a:buClr>
                <a:schemeClr val="lt1"/>
              </a:buClr>
              <a:buSzPts val="1400"/>
              <a:buChar char="●"/>
            </a:pPr>
            <a:r>
              <a:rPr lang="en">
                <a:solidFill>
                  <a:schemeClr val="lt1"/>
                </a:solidFill>
              </a:rPr>
              <a:t>It is expected that this report will be executed at a lesser rate by the camp’s staff</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85" name="Shape 285"/>
          <p:cNvSpPr txBox="1"/>
          <p:nvPr/>
        </p:nvSpPr>
        <p:spPr>
          <a:xfrm>
            <a:off x="5299063" y="3070622"/>
            <a:ext cx="2720626" cy="815578"/>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86" name="Shape 286"/>
          <p:cNvSpPr txBox="1"/>
          <p:nvPr/>
        </p:nvSpPr>
        <p:spPr>
          <a:xfrm>
            <a:off x="1265025" y="77925"/>
            <a:ext cx="6339900" cy="397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an instructor’s schedule</a:t>
            </a:r>
          </a:p>
          <a:p>
            <a:pPr marL="0" marR="0" lvl="0" indent="-107950" algn="l" rtl="0">
              <a:lnSpc>
                <a:spcPct val="100000"/>
              </a:lnSpc>
              <a:spcBef>
                <a:spcPts val="0"/>
              </a:spcBef>
              <a:spcAft>
                <a:spcPts val="0"/>
              </a:spcAft>
              <a:buClr>
                <a:schemeClr val="lt1"/>
              </a:buClr>
              <a:buSzPts val="1700"/>
              <a:buFont typeface="Arial"/>
              <a:buNone/>
            </a:pPr>
            <a:endParaRPr sz="1700">
              <a:solidFill>
                <a:schemeClr val="lt1"/>
              </a:solidFill>
            </a:endParaRPr>
          </a:p>
        </p:txBody>
      </p:sp>
      <p:sp>
        <p:nvSpPr>
          <p:cNvPr id="287" name="Shape 287"/>
          <p:cNvSpPr txBox="1"/>
          <p:nvPr/>
        </p:nvSpPr>
        <p:spPr>
          <a:xfrm>
            <a:off x="2635500" y="4689250"/>
            <a:ext cx="59139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88" name="Shape 288"/>
          <p:cNvSpPr txBox="1"/>
          <p:nvPr/>
        </p:nvSpPr>
        <p:spPr>
          <a:xfrm>
            <a:off x="1265032" y="1371600"/>
            <a:ext cx="7739711" cy="622696"/>
          </a:xfrm>
          <a:prstGeom prst="rect">
            <a:avLst/>
          </a:prstGeom>
          <a:noFill/>
          <a:ln>
            <a:noFill/>
          </a:ln>
        </p:spPr>
        <p:txBody>
          <a:bodyPr wrap="square" lIns="79125" tIns="39550" rIns="79125" bIns="39550" anchor="t" anchorCtr="0">
            <a:noAutofit/>
          </a:bodyPr>
          <a:lstStyle/>
          <a:p>
            <a:pPr marL="0" marR="0" lvl="0" indent="-88900" algn="l" rtl="0">
              <a:lnSpc>
                <a:spcPct val="100000"/>
              </a:lnSpc>
              <a:spcBef>
                <a:spcPts val="0"/>
              </a:spcBef>
              <a:spcAft>
                <a:spcPts val="0"/>
              </a:spcAft>
              <a:buClr>
                <a:schemeClr val="lt1"/>
              </a:buClr>
              <a:buSzPts val="1400"/>
              <a:buFont typeface="Arial"/>
              <a:buNone/>
            </a:pPr>
            <a:endParaRPr sz="1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pic>
        <p:nvPicPr>
          <p:cNvPr id="289" name="Shape 289"/>
          <p:cNvPicPr preferRelativeResize="0"/>
          <p:nvPr/>
        </p:nvPicPr>
        <p:blipFill>
          <a:blip r:embed="rId4">
            <a:alphaModFix/>
          </a:blip>
          <a:stretch>
            <a:fillRect/>
          </a:stretch>
        </p:blipFill>
        <p:spPr>
          <a:xfrm>
            <a:off x="1265025" y="440650"/>
            <a:ext cx="6161176" cy="403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93"/>
        <p:cNvGrpSpPr/>
        <p:nvPr/>
      </p:nvGrpSpPr>
      <p:grpSpPr>
        <a:xfrm>
          <a:off x="0" y="0"/>
          <a:ext cx="0" cy="0"/>
          <a:chOff x="0" y="0"/>
          <a:chExt cx="0" cy="0"/>
        </a:xfrm>
      </p:grpSpPr>
      <p:pic>
        <p:nvPicPr>
          <p:cNvPr id="294" name="Shape 294"/>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295" name="Shape 295"/>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96" name="Shape 296"/>
          <p:cNvSpPr txBox="1"/>
          <p:nvPr/>
        </p:nvSpPr>
        <p:spPr>
          <a:xfrm>
            <a:off x="1367925" y="92100"/>
            <a:ext cx="6269400" cy="397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an instructor’s schedule</a:t>
            </a:r>
          </a:p>
        </p:txBody>
      </p:sp>
      <p:sp>
        <p:nvSpPr>
          <p:cNvPr id="297" name="Shape 297"/>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298" name="Shape 298"/>
          <p:cNvSpPr txBox="1"/>
          <p:nvPr/>
        </p:nvSpPr>
        <p:spPr>
          <a:xfrm>
            <a:off x="1265032" y="1371600"/>
            <a:ext cx="7739700" cy="622800"/>
          </a:xfrm>
          <a:prstGeom prst="rect">
            <a:avLst/>
          </a:prstGeom>
          <a:noFill/>
          <a:ln>
            <a:noFill/>
          </a:ln>
        </p:spPr>
        <p:txBody>
          <a:bodyPr wrap="square" lIns="79125" tIns="39550" rIns="79125" bIns="39550" anchor="t" anchorCtr="0">
            <a:noAutofit/>
          </a:bodyPr>
          <a:lstStyle/>
          <a:p>
            <a:pPr marL="0" marR="0" lvl="0" indent="-88900" algn="l" rtl="0">
              <a:lnSpc>
                <a:spcPct val="100000"/>
              </a:lnSpc>
              <a:spcBef>
                <a:spcPts val="0"/>
              </a:spcBef>
              <a:spcAft>
                <a:spcPts val="0"/>
              </a:spcAft>
              <a:buClr>
                <a:schemeClr val="lt1"/>
              </a:buClr>
              <a:buSzPts val="1400"/>
              <a:buFont typeface="Arial"/>
              <a:buNone/>
            </a:pPr>
            <a:endParaRPr sz="1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299" name="Shape 299"/>
          <p:cNvSpPr txBox="1"/>
          <p:nvPr/>
        </p:nvSpPr>
        <p:spPr>
          <a:xfrm>
            <a:off x="1265025" y="564650"/>
            <a:ext cx="6119700" cy="4007100"/>
          </a:xfrm>
          <a:prstGeom prst="rect">
            <a:avLst/>
          </a:prstGeom>
          <a:noFill/>
          <a:ln>
            <a:noFill/>
          </a:ln>
        </p:spPr>
        <p:txBody>
          <a:bodyPr wrap="square" lIns="79125" tIns="39550" rIns="79125" bIns="39550"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Report allows an instructor to check his/her schedule during the time this person has been teaching as part of a staff member at the camp</a:t>
            </a:r>
          </a:p>
          <a:p>
            <a:pPr marL="457200" lvl="0" indent="-317500" rtl="0">
              <a:lnSpc>
                <a:spcPct val="115000"/>
              </a:lnSpc>
              <a:spcBef>
                <a:spcPts val="0"/>
              </a:spcBef>
              <a:buClr>
                <a:schemeClr val="lt1"/>
              </a:buClr>
              <a:buSzPts val="1400"/>
              <a:buChar char="●"/>
            </a:pPr>
            <a:r>
              <a:rPr lang="en">
                <a:solidFill>
                  <a:schemeClr val="lt1"/>
                </a:solidFill>
              </a:rPr>
              <a:t>Administrators can also execute this report to view the location and activities of a specific instructor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03"/>
        <p:cNvGrpSpPr/>
        <p:nvPr/>
      </p:nvGrpSpPr>
      <p:grpSpPr>
        <a:xfrm>
          <a:off x="0" y="0"/>
          <a:ext cx="0" cy="0"/>
          <a:chOff x="0" y="0"/>
          <a:chExt cx="0" cy="0"/>
        </a:xfrm>
      </p:grpSpPr>
      <p:pic>
        <p:nvPicPr>
          <p:cNvPr id="304" name="Shape 304"/>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05" name="Shape 305"/>
          <p:cNvSpPr txBox="1"/>
          <p:nvPr/>
        </p:nvSpPr>
        <p:spPr>
          <a:xfrm>
            <a:off x="1367925" y="0"/>
            <a:ext cx="6269400" cy="5622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 full list of every student's schedule</a:t>
            </a:r>
          </a:p>
        </p:txBody>
      </p:sp>
      <p:sp>
        <p:nvSpPr>
          <p:cNvPr id="306" name="Shape 306"/>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307" name="Shape 307"/>
          <p:cNvPicPr preferRelativeResize="0"/>
          <p:nvPr/>
        </p:nvPicPr>
        <p:blipFill>
          <a:blip r:embed="rId4">
            <a:alphaModFix/>
          </a:blip>
          <a:stretch>
            <a:fillRect/>
          </a:stretch>
        </p:blipFill>
        <p:spPr>
          <a:xfrm>
            <a:off x="1367925" y="714600"/>
            <a:ext cx="6024426" cy="3827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11"/>
        <p:cNvGrpSpPr/>
        <p:nvPr/>
      </p:nvGrpSpPr>
      <p:grpSpPr>
        <a:xfrm>
          <a:off x="0" y="0"/>
          <a:ext cx="0" cy="0"/>
          <a:chOff x="0" y="0"/>
          <a:chExt cx="0" cy="0"/>
        </a:xfrm>
      </p:grpSpPr>
      <p:pic>
        <p:nvPicPr>
          <p:cNvPr id="312" name="Shape 31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13" name="Shape 313"/>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14" name="Shape 314"/>
          <p:cNvSpPr txBox="1"/>
          <p:nvPr/>
        </p:nvSpPr>
        <p:spPr>
          <a:xfrm>
            <a:off x="1359950" y="61725"/>
            <a:ext cx="6513000" cy="5880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 full list of every student's schedule - Continue</a:t>
            </a:r>
          </a:p>
        </p:txBody>
      </p:sp>
      <p:sp>
        <p:nvSpPr>
          <p:cNvPr id="315" name="Shape 315"/>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316" name="Shape 316"/>
          <p:cNvSpPr txBox="1"/>
          <p:nvPr/>
        </p:nvSpPr>
        <p:spPr>
          <a:xfrm>
            <a:off x="1196250" y="774925"/>
            <a:ext cx="6325200" cy="3340200"/>
          </a:xfrm>
          <a:prstGeom prst="rect">
            <a:avLst/>
          </a:prstGeom>
          <a:noFill/>
          <a:ln>
            <a:noFill/>
          </a:ln>
        </p:spPr>
        <p:txBody>
          <a:bodyPr wrap="square" lIns="79125" tIns="39550" rIns="79125" bIns="39550"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Report will only be executed by administrators and instructors</a:t>
            </a:r>
          </a:p>
          <a:p>
            <a:pPr marL="457200" lvl="0" indent="-317500" rtl="0">
              <a:lnSpc>
                <a:spcPct val="115000"/>
              </a:lnSpc>
              <a:spcBef>
                <a:spcPts val="0"/>
              </a:spcBef>
              <a:spcAft>
                <a:spcPts val="0"/>
              </a:spcAft>
              <a:buClr>
                <a:schemeClr val="lt1"/>
              </a:buClr>
              <a:buSzPts val="1400"/>
              <a:buChar char="●"/>
            </a:pPr>
            <a:r>
              <a:rPr lang="en">
                <a:solidFill>
                  <a:schemeClr val="lt1"/>
                </a:solidFill>
              </a:rPr>
              <a:t>Parents and other persons in the system will not have the authorization to run this report</a:t>
            </a:r>
          </a:p>
          <a:p>
            <a:pPr marL="457200" lvl="0" indent="-317500" rtl="0">
              <a:lnSpc>
                <a:spcPct val="115000"/>
              </a:lnSpc>
              <a:spcBef>
                <a:spcPts val="0"/>
              </a:spcBef>
              <a:spcAft>
                <a:spcPts val="0"/>
              </a:spcAft>
              <a:buClr>
                <a:schemeClr val="lt1"/>
              </a:buClr>
              <a:buSzPts val="1400"/>
              <a:buChar char="●"/>
            </a:pPr>
            <a:r>
              <a:rPr lang="en">
                <a:solidFill>
                  <a:schemeClr val="lt1"/>
                </a:solidFill>
              </a:rPr>
              <a:t>A critical scenario for this kind of report would be to ensure students are listed in the right camp activities or classes</a:t>
            </a:r>
          </a:p>
          <a:p>
            <a:pPr marL="457200" lvl="0" indent="-317500" rtl="0">
              <a:lnSpc>
                <a:spcPct val="115000"/>
              </a:lnSpc>
              <a:spcBef>
                <a:spcPts val="0"/>
              </a:spcBef>
              <a:spcAft>
                <a:spcPts val="0"/>
              </a:spcAft>
              <a:buClr>
                <a:schemeClr val="lt1"/>
              </a:buClr>
              <a:buSzPts val="1400"/>
              <a:buChar char="●"/>
            </a:pPr>
            <a:r>
              <a:rPr lang="en">
                <a:solidFill>
                  <a:schemeClr val="lt1"/>
                </a:solidFill>
              </a:rPr>
              <a:t>At the start of each camp, every member who is administrators or instructors will be eligible to execute this report so that they are aware of the students that are expected to report to a specific camp</a:t>
            </a:r>
          </a:p>
          <a:p>
            <a:pPr marL="457200" lvl="0" indent="-317500" rtl="0">
              <a:lnSpc>
                <a:spcPct val="115000"/>
              </a:lnSpc>
              <a:spcBef>
                <a:spcPts val="0"/>
              </a:spcBef>
              <a:buClr>
                <a:schemeClr val="lt1"/>
              </a:buClr>
              <a:buSzPts val="1400"/>
              <a:buChar char="●"/>
            </a:pPr>
            <a:r>
              <a:rPr lang="en">
                <a:solidFill>
                  <a:schemeClr val="lt1"/>
                </a:solidFill>
              </a:rPr>
              <a:t>Report will only show students that are stated to be active meaning that their permissions forms, releases forms, and payment have been verified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20"/>
        <p:cNvGrpSpPr/>
        <p:nvPr/>
      </p:nvGrpSpPr>
      <p:grpSpPr>
        <a:xfrm>
          <a:off x="0" y="0"/>
          <a:ext cx="0" cy="0"/>
          <a:chOff x="0" y="0"/>
          <a:chExt cx="0" cy="0"/>
        </a:xfrm>
      </p:grpSpPr>
      <p:pic>
        <p:nvPicPr>
          <p:cNvPr id="321" name="Shape 321"/>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22" name="Shape 322"/>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23" name="Shape 323"/>
          <p:cNvSpPr txBox="1"/>
          <p:nvPr/>
        </p:nvSpPr>
        <p:spPr>
          <a:xfrm>
            <a:off x="1261175" y="61725"/>
            <a:ext cx="6325200" cy="5880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 full list of every instructor's schedule </a:t>
            </a:r>
          </a:p>
        </p:txBody>
      </p:sp>
      <p:sp>
        <p:nvSpPr>
          <p:cNvPr id="324" name="Shape 324"/>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325" name="Shape 325"/>
          <p:cNvPicPr preferRelativeResize="0"/>
          <p:nvPr/>
        </p:nvPicPr>
        <p:blipFill>
          <a:blip r:embed="rId4">
            <a:alphaModFix/>
          </a:blip>
          <a:stretch>
            <a:fillRect/>
          </a:stretch>
        </p:blipFill>
        <p:spPr>
          <a:xfrm>
            <a:off x="1261175" y="691375"/>
            <a:ext cx="6078000" cy="388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29"/>
        <p:cNvGrpSpPr/>
        <p:nvPr/>
      </p:nvGrpSpPr>
      <p:grpSpPr>
        <a:xfrm>
          <a:off x="0" y="0"/>
          <a:ext cx="0" cy="0"/>
          <a:chOff x="0" y="0"/>
          <a:chExt cx="0" cy="0"/>
        </a:xfrm>
      </p:grpSpPr>
      <p:pic>
        <p:nvPicPr>
          <p:cNvPr id="330" name="Shape 330"/>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31" name="Shape 331"/>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32" name="Shape 332"/>
          <p:cNvSpPr txBox="1"/>
          <p:nvPr/>
        </p:nvSpPr>
        <p:spPr>
          <a:xfrm>
            <a:off x="1359950" y="61725"/>
            <a:ext cx="6513000" cy="5880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 full list of every instructor's schedule - Continue </a:t>
            </a:r>
          </a:p>
        </p:txBody>
      </p:sp>
      <p:sp>
        <p:nvSpPr>
          <p:cNvPr id="333" name="Shape 333"/>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334" name="Shape 334"/>
          <p:cNvSpPr txBox="1"/>
          <p:nvPr/>
        </p:nvSpPr>
        <p:spPr>
          <a:xfrm>
            <a:off x="1295025" y="805325"/>
            <a:ext cx="6325200" cy="3340200"/>
          </a:xfrm>
          <a:prstGeom prst="rect">
            <a:avLst/>
          </a:prstGeom>
          <a:noFill/>
          <a:ln>
            <a:noFill/>
          </a:ln>
        </p:spPr>
        <p:txBody>
          <a:bodyPr wrap="square" lIns="79125" tIns="39550" rIns="79125" bIns="39550"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Report is available to anyone who is part of the staff</a:t>
            </a:r>
          </a:p>
          <a:p>
            <a:pPr marL="457200" lvl="0" indent="-317500" rtl="0">
              <a:lnSpc>
                <a:spcPct val="115000"/>
              </a:lnSpc>
              <a:spcBef>
                <a:spcPts val="0"/>
              </a:spcBef>
              <a:spcAft>
                <a:spcPts val="0"/>
              </a:spcAft>
              <a:buClr>
                <a:schemeClr val="lt1"/>
              </a:buClr>
              <a:buSzPts val="1400"/>
              <a:buChar char="●"/>
            </a:pPr>
            <a:r>
              <a:rPr lang="en">
                <a:solidFill>
                  <a:schemeClr val="lt1"/>
                </a:solidFill>
              </a:rPr>
              <a:t>Administrators will be the primary users to generate this report. </a:t>
            </a:r>
          </a:p>
          <a:p>
            <a:pPr marL="457200" lvl="0" indent="-317500" rtl="0">
              <a:lnSpc>
                <a:spcPct val="115000"/>
              </a:lnSpc>
              <a:spcBef>
                <a:spcPts val="0"/>
              </a:spcBef>
              <a:spcAft>
                <a:spcPts val="0"/>
              </a:spcAft>
              <a:buClr>
                <a:schemeClr val="lt1"/>
              </a:buClr>
              <a:buSzPts val="1400"/>
              <a:buChar char="●"/>
            </a:pPr>
            <a:r>
              <a:rPr lang="en">
                <a:solidFill>
                  <a:schemeClr val="lt1"/>
                </a:solidFill>
              </a:rPr>
              <a:t>Report will generate a historical list of classes or activities taught during a specific camp</a:t>
            </a:r>
          </a:p>
          <a:p>
            <a:pPr marL="457200" lvl="0" indent="-317500" rtl="0">
              <a:lnSpc>
                <a:spcPct val="115000"/>
              </a:lnSpc>
              <a:spcBef>
                <a:spcPts val="0"/>
              </a:spcBef>
              <a:spcAft>
                <a:spcPts val="0"/>
              </a:spcAft>
              <a:buClr>
                <a:schemeClr val="lt1"/>
              </a:buClr>
              <a:buSzPts val="1400"/>
              <a:buChar char="●"/>
            </a:pPr>
            <a:r>
              <a:rPr lang="en">
                <a:solidFill>
                  <a:schemeClr val="lt1"/>
                </a:solidFill>
              </a:rPr>
              <a:t>Administrators can use this report to adjust or update the schedule as needed for the upcoming summer camp </a:t>
            </a:r>
          </a:p>
          <a:p>
            <a:pPr marL="457200" lvl="0" indent="-317500" rtl="0">
              <a:lnSpc>
                <a:spcPct val="115000"/>
              </a:lnSpc>
              <a:spcBef>
                <a:spcPts val="0"/>
              </a:spcBef>
              <a:buClr>
                <a:schemeClr val="lt1"/>
              </a:buClr>
              <a:buSzPts val="1400"/>
              <a:buChar char="●"/>
            </a:pPr>
            <a:r>
              <a:rPr lang="en">
                <a:solidFill>
                  <a:schemeClr val="lt1"/>
                </a:solidFill>
              </a:rPr>
              <a:t>Administrators can use this report to make changes due to current staff skills and or because of an unscheduled time off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38"/>
        <p:cNvGrpSpPr/>
        <p:nvPr/>
      </p:nvGrpSpPr>
      <p:grpSpPr>
        <a:xfrm>
          <a:off x="0" y="0"/>
          <a:ext cx="0" cy="0"/>
          <a:chOff x="0" y="0"/>
          <a:chExt cx="0" cy="0"/>
        </a:xfrm>
      </p:grpSpPr>
      <p:pic>
        <p:nvPicPr>
          <p:cNvPr id="339" name="Shape 339"/>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40" name="Shape 340"/>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41" name="Shape 341"/>
          <p:cNvSpPr txBox="1"/>
          <p:nvPr/>
        </p:nvSpPr>
        <p:spPr>
          <a:xfrm>
            <a:off x="1367925" y="92100"/>
            <a:ext cx="6269400" cy="2775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all the active users</a:t>
            </a:r>
          </a:p>
        </p:txBody>
      </p:sp>
      <p:sp>
        <p:nvSpPr>
          <p:cNvPr id="342" name="Shape 342"/>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343" name="Shape 343"/>
          <p:cNvPicPr preferRelativeResize="0"/>
          <p:nvPr/>
        </p:nvPicPr>
        <p:blipFill>
          <a:blip r:embed="rId4">
            <a:alphaModFix/>
          </a:blip>
          <a:stretch>
            <a:fillRect/>
          </a:stretch>
        </p:blipFill>
        <p:spPr>
          <a:xfrm>
            <a:off x="1337150" y="522000"/>
            <a:ext cx="6055199" cy="4031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47"/>
        <p:cNvGrpSpPr/>
        <p:nvPr/>
      </p:nvGrpSpPr>
      <p:grpSpPr>
        <a:xfrm>
          <a:off x="0" y="0"/>
          <a:ext cx="0" cy="0"/>
          <a:chOff x="0" y="0"/>
          <a:chExt cx="0" cy="0"/>
        </a:xfrm>
      </p:grpSpPr>
      <p:pic>
        <p:nvPicPr>
          <p:cNvPr id="348" name="Shape 348"/>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49" name="Shape 349"/>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50" name="Shape 350"/>
          <p:cNvSpPr txBox="1"/>
          <p:nvPr/>
        </p:nvSpPr>
        <p:spPr>
          <a:xfrm>
            <a:off x="1367925" y="92100"/>
            <a:ext cx="6058500" cy="5871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all the active users - continue</a:t>
            </a:r>
          </a:p>
        </p:txBody>
      </p:sp>
      <p:sp>
        <p:nvSpPr>
          <p:cNvPr id="351" name="Shape 351"/>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352" name="Shape 352"/>
          <p:cNvSpPr txBox="1"/>
          <p:nvPr/>
        </p:nvSpPr>
        <p:spPr>
          <a:xfrm>
            <a:off x="1123325" y="866125"/>
            <a:ext cx="6185400" cy="3662700"/>
          </a:xfrm>
          <a:prstGeom prst="rect">
            <a:avLst/>
          </a:prstGeom>
          <a:noFill/>
          <a:ln>
            <a:noFill/>
          </a:ln>
        </p:spPr>
        <p:txBody>
          <a:bodyPr wrap="square" lIns="79125" tIns="39550" rIns="79125" bIns="39550"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Report allows administrators to view active participants in the summer camp. </a:t>
            </a:r>
          </a:p>
          <a:p>
            <a:pPr marL="457200" lvl="0" indent="-317500" rtl="0">
              <a:lnSpc>
                <a:spcPct val="115000"/>
              </a:lnSpc>
              <a:spcBef>
                <a:spcPts val="0"/>
              </a:spcBef>
              <a:spcAft>
                <a:spcPts val="0"/>
              </a:spcAft>
              <a:buClr>
                <a:schemeClr val="lt1"/>
              </a:buClr>
              <a:buSzPts val="1400"/>
              <a:buChar char="●"/>
            </a:pPr>
            <a:r>
              <a:rPr lang="en">
                <a:solidFill>
                  <a:schemeClr val="lt1"/>
                </a:solidFill>
              </a:rPr>
              <a:t>Camp administrators can send notification and newsletters based on this report</a:t>
            </a:r>
          </a:p>
          <a:p>
            <a:pPr marL="457200" lvl="0" indent="-317500" rtl="0">
              <a:lnSpc>
                <a:spcPct val="115000"/>
              </a:lnSpc>
              <a:spcBef>
                <a:spcPts val="0"/>
              </a:spcBef>
              <a:spcAft>
                <a:spcPts val="0"/>
              </a:spcAft>
              <a:buClr>
                <a:schemeClr val="lt1"/>
              </a:buClr>
              <a:buSzPts val="1400"/>
              <a:buChar char="●"/>
            </a:pPr>
            <a:r>
              <a:rPr lang="en">
                <a:solidFill>
                  <a:schemeClr val="lt1"/>
                </a:solidFill>
              </a:rPr>
              <a:t>Security crew members will have a list of the number of participants are expected to be allowed in the camp</a:t>
            </a:r>
          </a:p>
          <a:p>
            <a:pPr marL="457200" lvl="0" indent="-317500" rtl="0">
              <a:lnSpc>
                <a:spcPct val="115000"/>
              </a:lnSpc>
              <a:spcBef>
                <a:spcPts val="0"/>
              </a:spcBef>
              <a:buClr>
                <a:schemeClr val="lt1"/>
              </a:buClr>
              <a:buSzPts val="1400"/>
              <a:buChar char="●"/>
            </a:pPr>
            <a:r>
              <a:rPr lang="en">
                <a:solidFill>
                  <a:schemeClr val="lt1"/>
                </a:solidFill>
              </a:rPr>
              <a:t>Applications built on top of this database can use this list to check on the availability of a user to view specific reports</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56"/>
        <p:cNvGrpSpPr/>
        <p:nvPr/>
      </p:nvGrpSpPr>
      <p:grpSpPr>
        <a:xfrm>
          <a:off x="0" y="0"/>
          <a:ext cx="0" cy="0"/>
          <a:chOff x="0" y="0"/>
          <a:chExt cx="0" cy="0"/>
        </a:xfrm>
      </p:grpSpPr>
      <p:pic>
        <p:nvPicPr>
          <p:cNvPr id="357" name="Shape 35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58" name="Shape 35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59" name="Shape 359"/>
          <p:cNvSpPr txBox="1"/>
          <p:nvPr/>
        </p:nvSpPr>
        <p:spPr>
          <a:xfrm>
            <a:off x="1367925" y="92100"/>
            <a:ext cx="6023400" cy="397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all the inactive users</a:t>
            </a:r>
          </a:p>
        </p:txBody>
      </p:sp>
      <p:sp>
        <p:nvSpPr>
          <p:cNvPr id="360" name="Shape 36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361" name="Shape 36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pic>
        <p:nvPicPr>
          <p:cNvPr id="362" name="Shape 362"/>
          <p:cNvPicPr preferRelativeResize="0"/>
          <p:nvPr/>
        </p:nvPicPr>
        <p:blipFill>
          <a:blip r:embed="rId4">
            <a:alphaModFix/>
          </a:blip>
          <a:stretch>
            <a:fillRect/>
          </a:stretch>
        </p:blipFill>
        <p:spPr>
          <a:xfrm>
            <a:off x="1354775" y="642300"/>
            <a:ext cx="5984400" cy="3837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a:stretch/>
        </p:blipFill>
        <p:spPr>
          <a:xfrm>
            <a:off x="1465" y="4629150"/>
            <a:ext cx="7424737" cy="397669"/>
          </a:xfrm>
          <a:prstGeom prst="rect">
            <a:avLst/>
          </a:prstGeom>
          <a:noFill/>
          <a:ln>
            <a:noFill/>
          </a:ln>
        </p:spPr>
      </p:pic>
      <p:sp>
        <p:nvSpPr>
          <p:cNvPr id="121" name="Shape 121"/>
          <p:cNvSpPr txBox="1"/>
          <p:nvPr/>
        </p:nvSpPr>
        <p:spPr>
          <a:xfrm>
            <a:off x="1405754" y="514350"/>
            <a:ext cx="6199098" cy="3429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Database Purpose</a:t>
            </a:r>
          </a:p>
        </p:txBody>
      </p:sp>
      <p:sp>
        <p:nvSpPr>
          <p:cNvPr id="122" name="Shape 122"/>
          <p:cNvSpPr txBox="1"/>
          <p:nvPr/>
        </p:nvSpPr>
        <p:spPr>
          <a:xfrm>
            <a:off x="2777200" y="4686300"/>
            <a:ext cx="5736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23" name="Shape 123"/>
          <p:cNvSpPr txBox="1"/>
          <p:nvPr/>
        </p:nvSpPr>
        <p:spPr>
          <a:xfrm>
            <a:off x="1344975" y="900600"/>
            <a:ext cx="6020400" cy="3685200"/>
          </a:xfrm>
          <a:prstGeom prst="rect">
            <a:avLst/>
          </a:prstGeom>
          <a:noFill/>
          <a:ln>
            <a:noFill/>
          </a:ln>
        </p:spPr>
        <p:txBody>
          <a:bodyPr wrap="square" lIns="79125" tIns="39550" rIns="79125" bIns="39550" anchor="t" anchorCtr="0">
            <a:noAutofit/>
          </a:bodyPr>
          <a:lstStyle/>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System to maintain students’ records, courses, and activities for which they are registered for the Summer.  </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System to provide information regarding the teachers that are assigned to specific classes and the locations that these courses will be taken place. </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Administrators and staff should be able to retrieve information for a particular course or a specific student. </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Only faculty and administrators are allowed to make changes to the data. </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Students and parents will be given access to view data that are specific to student courses and activities.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66"/>
        <p:cNvGrpSpPr/>
        <p:nvPr/>
      </p:nvGrpSpPr>
      <p:grpSpPr>
        <a:xfrm>
          <a:off x="0" y="0"/>
          <a:ext cx="0" cy="0"/>
          <a:chOff x="0" y="0"/>
          <a:chExt cx="0" cy="0"/>
        </a:xfrm>
      </p:grpSpPr>
      <p:pic>
        <p:nvPicPr>
          <p:cNvPr id="367" name="Shape 36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68" name="Shape 36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69" name="Shape 369"/>
          <p:cNvSpPr txBox="1"/>
          <p:nvPr/>
        </p:nvSpPr>
        <p:spPr>
          <a:xfrm>
            <a:off x="1367925" y="92100"/>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showing all the inactive users  - Continue</a:t>
            </a:r>
          </a:p>
        </p:txBody>
      </p:sp>
      <p:sp>
        <p:nvSpPr>
          <p:cNvPr id="370" name="Shape 37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371" name="Shape 37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372" name="Shape 372"/>
          <p:cNvSpPr txBox="1"/>
          <p:nvPr/>
        </p:nvSpPr>
        <p:spPr>
          <a:xfrm>
            <a:off x="1303450" y="752150"/>
            <a:ext cx="6088800" cy="3716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buClr>
                <a:schemeClr val="lt1"/>
              </a:buClr>
              <a:buSzPts val="1400"/>
              <a:buChar char="●"/>
            </a:pPr>
            <a:r>
              <a:rPr lang="en">
                <a:solidFill>
                  <a:schemeClr val="lt1"/>
                </a:solidFill>
              </a:rPr>
              <a:t>Report allows administrators to view inactive participants in the summer camp. </a:t>
            </a:r>
          </a:p>
          <a:p>
            <a:pPr marL="457200" lvl="0" indent="-317500" rtl="0">
              <a:lnSpc>
                <a:spcPct val="115000"/>
              </a:lnSpc>
              <a:spcBef>
                <a:spcPts val="0"/>
              </a:spcBef>
              <a:buClr>
                <a:schemeClr val="lt1"/>
              </a:buClr>
              <a:buSzPts val="1400"/>
              <a:buChar char="●"/>
            </a:pPr>
            <a:r>
              <a:rPr lang="en">
                <a:solidFill>
                  <a:schemeClr val="lt1"/>
                </a:solidFill>
              </a:rPr>
              <a:t>Security crew members will have a list of participants that are not allowed to be in camp buildings or classrooms</a:t>
            </a:r>
          </a:p>
          <a:p>
            <a:pPr marL="457200" lvl="0" indent="-317500" rtl="0">
              <a:lnSpc>
                <a:spcPct val="115000"/>
              </a:lnSpc>
              <a:spcBef>
                <a:spcPts val="0"/>
              </a:spcBef>
              <a:buClr>
                <a:schemeClr val="lt1"/>
              </a:buClr>
              <a:buSzPts val="1400"/>
              <a:buChar char="●"/>
            </a:pPr>
            <a:r>
              <a:rPr lang="en">
                <a:solidFill>
                  <a:schemeClr val="lt1"/>
                </a:solidFill>
              </a:rPr>
              <a:t>Applications built on top of this database can use this list to check on the availability of a user to view specific reports</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76"/>
        <p:cNvGrpSpPr/>
        <p:nvPr/>
      </p:nvGrpSpPr>
      <p:grpSpPr>
        <a:xfrm>
          <a:off x="0" y="0"/>
          <a:ext cx="0" cy="0"/>
          <a:chOff x="0" y="0"/>
          <a:chExt cx="0" cy="0"/>
        </a:xfrm>
      </p:grpSpPr>
      <p:pic>
        <p:nvPicPr>
          <p:cNvPr id="377" name="Shape 37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78" name="Shape 37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79" name="Shape 379"/>
          <p:cNvSpPr txBox="1"/>
          <p:nvPr/>
        </p:nvSpPr>
        <p:spPr>
          <a:xfrm>
            <a:off x="1367925" y="92100"/>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check a student's permission</a:t>
            </a:r>
          </a:p>
        </p:txBody>
      </p:sp>
      <p:sp>
        <p:nvSpPr>
          <p:cNvPr id="380" name="Shape 38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381" name="Shape 38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pic>
        <p:nvPicPr>
          <p:cNvPr id="382" name="Shape 382"/>
          <p:cNvPicPr preferRelativeResize="0"/>
          <p:nvPr/>
        </p:nvPicPr>
        <p:blipFill>
          <a:blip r:embed="rId4">
            <a:alphaModFix/>
          </a:blip>
          <a:stretch>
            <a:fillRect/>
          </a:stretch>
        </p:blipFill>
        <p:spPr>
          <a:xfrm>
            <a:off x="1229650" y="459375"/>
            <a:ext cx="6183900" cy="401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86"/>
        <p:cNvGrpSpPr/>
        <p:nvPr/>
      </p:nvGrpSpPr>
      <p:grpSpPr>
        <a:xfrm>
          <a:off x="0" y="0"/>
          <a:ext cx="0" cy="0"/>
          <a:chOff x="0" y="0"/>
          <a:chExt cx="0" cy="0"/>
        </a:xfrm>
      </p:grpSpPr>
      <p:pic>
        <p:nvPicPr>
          <p:cNvPr id="387" name="Shape 38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88" name="Shape 38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89" name="Shape 389"/>
          <p:cNvSpPr txBox="1"/>
          <p:nvPr/>
        </p:nvSpPr>
        <p:spPr>
          <a:xfrm>
            <a:off x="1367925" y="92100"/>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check a student's permission - Continue</a:t>
            </a:r>
          </a:p>
        </p:txBody>
      </p:sp>
      <p:sp>
        <p:nvSpPr>
          <p:cNvPr id="390" name="Shape 39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391" name="Shape 39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392" name="Shape 392"/>
          <p:cNvSpPr txBox="1"/>
          <p:nvPr/>
        </p:nvSpPr>
        <p:spPr>
          <a:xfrm>
            <a:off x="1405525" y="842675"/>
            <a:ext cx="5984400" cy="36321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a:p>
            <a:pPr marL="457200" lvl="0" indent="-317500" rtl="0">
              <a:lnSpc>
                <a:spcPct val="115000"/>
              </a:lnSpc>
              <a:spcBef>
                <a:spcPts val="0"/>
              </a:spcBef>
              <a:spcAft>
                <a:spcPts val="0"/>
              </a:spcAft>
              <a:buClr>
                <a:schemeClr val="lt1"/>
              </a:buClr>
              <a:buSzPts val="1400"/>
              <a:buChar char="●"/>
            </a:pPr>
            <a:r>
              <a:rPr lang="en">
                <a:solidFill>
                  <a:schemeClr val="lt1"/>
                </a:solidFill>
              </a:rPr>
              <a:t>Verify a student’s permissions, for example, if a student has permission to go off camp areas, then it will report it</a:t>
            </a:r>
          </a:p>
          <a:p>
            <a:pPr marL="457200" lvl="0" indent="-317500" rtl="0">
              <a:lnSpc>
                <a:spcPct val="115000"/>
              </a:lnSpc>
              <a:spcBef>
                <a:spcPts val="0"/>
              </a:spcBef>
              <a:spcAft>
                <a:spcPts val="0"/>
              </a:spcAft>
              <a:buClr>
                <a:schemeClr val="lt1"/>
              </a:buClr>
              <a:buSzPts val="1400"/>
              <a:buChar char="●"/>
            </a:pPr>
            <a:r>
              <a:rPr lang="en">
                <a:solidFill>
                  <a:schemeClr val="lt1"/>
                </a:solidFill>
              </a:rPr>
              <a:t>Administrators, students, and parents can execute this stored procedures</a:t>
            </a:r>
          </a:p>
          <a:p>
            <a:pPr marL="457200" lvl="0" indent="-317500" rtl="0">
              <a:lnSpc>
                <a:spcPct val="115000"/>
              </a:lnSpc>
              <a:spcBef>
                <a:spcPts val="0"/>
              </a:spcBef>
              <a:buClr>
                <a:schemeClr val="lt1"/>
              </a:buClr>
              <a:buSzPts val="1400"/>
              <a:buChar char="●"/>
            </a:pPr>
            <a:r>
              <a:rPr lang="en">
                <a:solidFill>
                  <a:schemeClr val="lt1"/>
                </a:solidFill>
              </a:rPr>
              <a:t>Provide a duration for the exemption</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396"/>
        <p:cNvGrpSpPr/>
        <p:nvPr/>
      </p:nvGrpSpPr>
      <p:grpSpPr>
        <a:xfrm>
          <a:off x="0" y="0"/>
          <a:ext cx="0" cy="0"/>
          <a:chOff x="0" y="0"/>
          <a:chExt cx="0" cy="0"/>
        </a:xfrm>
      </p:grpSpPr>
      <p:pic>
        <p:nvPicPr>
          <p:cNvPr id="397" name="Shape 39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398" name="Shape 39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399" name="Shape 399"/>
          <p:cNvSpPr txBox="1"/>
          <p:nvPr/>
        </p:nvSpPr>
        <p:spPr>
          <a:xfrm>
            <a:off x="1367925" y="92100"/>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all student's permissions</a:t>
            </a:r>
          </a:p>
        </p:txBody>
      </p:sp>
      <p:sp>
        <p:nvSpPr>
          <p:cNvPr id="400" name="Shape 40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01" name="Shape 40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pic>
        <p:nvPicPr>
          <p:cNvPr id="402" name="Shape 402"/>
          <p:cNvPicPr preferRelativeResize="0"/>
          <p:nvPr/>
        </p:nvPicPr>
        <p:blipFill>
          <a:blip r:embed="rId4">
            <a:alphaModFix/>
          </a:blip>
          <a:stretch>
            <a:fillRect/>
          </a:stretch>
        </p:blipFill>
        <p:spPr>
          <a:xfrm>
            <a:off x="949675" y="554625"/>
            <a:ext cx="6427475" cy="3991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06"/>
        <p:cNvGrpSpPr/>
        <p:nvPr/>
      </p:nvGrpSpPr>
      <p:grpSpPr>
        <a:xfrm>
          <a:off x="0" y="0"/>
          <a:ext cx="0" cy="0"/>
          <a:chOff x="0" y="0"/>
          <a:chExt cx="0" cy="0"/>
        </a:xfrm>
      </p:grpSpPr>
      <p:pic>
        <p:nvPicPr>
          <p:cNvPr id="407" name="Shape 40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08" name="Shape 40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409" name="Shape 409"/>
          <p:cNvSpPr txBox="1"/>
          <p:nvPr/>
        </p:nvSpPr>
        <p:spPr>
          <a:xfrm>
            <a:off x="1437300" y="46525"/>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all students’ release information - Continue</a:t>
            </a:r>
          </a:p>
        </p:txBody>
      </p:sp>
      <p:sp>
        <p:nvSpPr>
          <p:cNvPr id="410" name="Shape 41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11" name="Shape 41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12" name="Shape 412"/>
          <p:cNvSpPr txBox="1"/>
          <p:nvPr/>
        </p:nvSpPr>
        <p:spPr>
          <a:xfrm>
            <a:off x="1437300" y="736987"/>
            <a:ext cx="5997900" cy="3797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Report to provide release information of all the students</a:t>
            </a:r>
          </a:p>
          <a:p>
            <a:pPr marL="457200" lvl="0" indent="-317500" rtl="0">
              <a:lnSpc>
                <a:spcPct val="115000"/>
              </a:lnSpc>
              <a:spcBef>
                <a:spcPts val="0"/>
              </a:spcBef>
              <a:spcAft>
                <a:spcPts val="0"/>
              </a:spcAft>
              <a:buClr>
                <a:schemeClr val="lt1"/>
              </a:buClr>
              <a:buSzPts val="1400"/>
              <a:buChar char="●"/>
            </a:pPr>
            <a:r>
              <a:rPr lang="en">
                <a:solidFill>
                  <a:schemeClr val="lt1"/>
                </a:solidFill>
              </a:rPr>
              <a:t>Provide details about release type and its description with release start and end date.</a:t>
            </a:r>
          </a:p>
          <a:p>
            <a:pPr marL="457200" lvl="0" indent="-317500" rtl="0">
              <a:lnSpc>
                <a:spcPct val="115000"/>
              </a:lnSpc>
              <a:spcBef>
                <a:spcPts val="0"/>
              </a:spcBef>
              <a:buClr>
                <a:schemeClr val="lt1"/>
              </a:buClr>
              <a:buSzPts val="1400"/>
              <a:buChar char="●"/>
            </a:pPr>
            <a:r>
              <a:rPr lang="en">
                <a:solidFill>
                  <a:schemeClr val="lt1"/>
                </a:solidFill>
              </a:rPr>
              <a:t>Administrators and instructors have access to this report</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16"/>
        <p:cNvGrpSpPr/>
        <p:nvPr/>
      </p:nvGrpSpPr>
      <p:grpSpPr>
        <a:xfrm>
          <a:off x="0" y="0"/>
          <a:ext cx="0" cy="0"/>
          <a:chOff x="0" y="0"/>
          <a:chExt cx="0" cy="0"/>
        </a:xfrm>
      </p:grpSpPr>
      <p:pic>
        <p:nvPicPr>
          <p:cNvPr id="417" name="Shape 41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18" name="Shape 41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419" name="Shape 419"/>
          <p:cNvSpPr txBox="1"/>
          <p:nvPr/>
        </p:nvSpPr>
        <p:spPr>
          <a:xfrm>
            <a:off x="1437300" y="46525"/>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 student’s release information </a:t>
            </a:r>
          </a:p>
        </p:txBody>
      </p:sp>
      <p:sp>
        <p:nvSpPr>
          <p:cNvPr id="420" name="Shape 42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21" name="Shape 42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22" name="Shape 422"/>
          <p:cNvSpPr txBox="1"/>
          <p:nvPr/>
        </p:nvSpPr>
        <p:spPr>
          <a:xfrm>
            <a:off x="1437300" y="657088"/>
            <a:ext cx="5997900" cy="38772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p:txBody>
      </p:sp>
      <p:pic>
        <p:nvPicPr>
          <p:cNvPr id="423" name="Shape 423"/>
          <p:cNvPicPr preferRelativeResize="0"/>
          <p:nvPr/>
        </p:nvPicPr>
        <p:blipFill>
          <a:blip r:embed="rId4">
            <a:alphaModFix/>
          </a:blip>
          <a:stretch>
            <a:fillRect/>
          </a:stretch>
        </p:blipFill>
        <p:spPr>
          <a:xfrm>
            <a:off x="1438275" y="857850"/>
            <a:ext cx="5997900" cy="3541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27"/>
        <p:cNvGrpSpPr/>
        <p:nvPr/>
      </p:nvGrpSpPr>
      <p:grpSpPr>
        <a:xfrm>
          <a:off x="0" y="0"/>
          <a:ext cx="0" cy="0"/>
          <a:chOff x="0" y="0"/>
          <a:chExt cx="0" cy="0"/>
        </a:xfrm>
      </p:grpSpPr>
      <p:pic>
        <p:nvPicPr>
          <p:cNvPr id="428" name="Shape 428"/>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29" name="Shape 429"/>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430" name="Shape 430"/>
          <p:cNvSpPr txBox="1"/>
          <p:nvPr/>
        </p:nvSpPr>
        <p:spPr>
          <a:xfrm>
            <a:off x="1437300" y="46525"/>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 student’s release information  - Continue</a:t>
            </a:r>
          </a:p>
        </p:txBody>
      </p:sp>
      <p:sp>
        <p:nvSpPr>
          <p:cNvPr id="431" name="Shape 431"/>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32" name="Shape 432"/>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33" name="Shape 433"/>
          <p:cNvSpPr txBox="1"/>
          <p:nvPr/>
        </p:nvSpPr>
        <p:spPr>
          <a:xfrm>
            <a:off x="1437300" y="657088"/>
            <a:ext cx="5997900" cy="38772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Allow student to view their release info</a:t>
            </a:r>
          </a:p>
          <a:p>
            <a:pPr marL="457200" lvl="0" indent="-317500" rtl="0">
              <a:lnSpc>
                <a:spcPct val="115000"/>
              </a:lnSpc>
              <a:spcBef>
                <a:spcPts val="0"/>
              </a:spcBef>
              <a:spcAft>
                <a:spcPts val="0"/>
              </a:spcAft>
              <a:buClr>
                <a:schemeClr val="lt1"/>
              </a:buClr>
              <a:buSzPts val="1400"/>
              <a:buChar char="●"/>
            </a:pPr>
            <a:r>
              <a:rPr lang="en">
                <a:solidFill>
                  <a:schemeClr val="lt1"/>
                </a:solidFill>
              </a:rPr>
              <a:t>Allow parents to confirm that their children have the correct release information </a:t>
            </a:r>
          </a:p>
          <a:p>
            <a:pPr marL="457200" lvl="0" indent="-317500" rtl="0">
              <a:lnSpc>
                <a:spcPct val="115000"/>
              </a:lnSpc>
              <a:spcBef>
                <a:spcPts val="0"/>
              </a:spcBef>
              <a:buClr>
                <a:schemeClr val="lt1"/>
              </a:buClr>
              <a:buSzPts val="1400"/>
              <a:buChar char="●"/>
            </a:pPr>
            <a:r>
              <a:rPr lang="en">
                <a:solidFill>
                  <a:schemeClr val="lt1"/>
                </a:solidFill>
              </a:rPr>
              <a:t>Allow administrators and instructors to get release information for a student quickly</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37"/>
        <p:cNvGrpSpPr/>
        <p:nvPr/>
      </p:nvGrpSpPr>
      <p:grpSpPr>
        <a:xfrm>
          <a:off x="0" y="0"/>
          <a:ext cx="0" cy="0"/>
          <a:chOff x="0" y="0"/>
          <a:chExt cx="0" cy="0"/>
        </a:xfrm>
      </p:grpSpPr>
      <p:pic>
        <p:nvPicPr>
          <p:cNvPr id="438" name="Shape 438"/>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39" name="Shape 439"/>
          <p:cNvSpPr txBox="1"/>
          <p:nvPr/>
        </p:nvSpPr>
        <p:spPr>
          <a:xfrm>
            <a:off x="1367925" y="92100"/>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all student's release information</a:t>
            </a:r>
          </a:p>
        </p:txBody>
      </p:sp>
      <p:sp>
        <p:nvSpPr>
          <p:cNvPr id="440" name="Shape 44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41" name="Shape 44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42" name="Shape 442"/>
          <p:cNvSpPr txBox="1"/>
          <p:nvPr/>
        </p:nvSpPr>
        <p:spPr>
          <a:xfrm>
            <a:off x="1428325" y="493825"/>
            <a:ext cx="5997900" cy="40266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sz="1100">
              <a:solidFill>
                <a:schemeClr val="lt1"/>
              </a:solidFill>
            </a:endParaRPr>
          </a:p>
        </p:txBody>
      </p:sp>
      <p:pic>
        <p:nvPicPr>
          <p:cNvPr id="443" name="Shape 443"/>
          <p:cNvPicPr preferRelativeResize="0"/>
          <p:nvPr/>
        </p:nvPicPr>
        <p:blipFill>
          <a:blip r:embed="rId4">
            <a:alphaModFix/>
          </a:blip>
          <a:stretch>
            <a:fillRect/>
          </a:stretch>
        </p:blipFill>
        <p:spPr>
          <a:xfrm>
            <a:off x="1367925" y="691375"/>
            <a:ext cx="6058275" cy="38290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47"/>
        <p:cNvGrpSpPr/>
        <p:nvPr/>
      </p:nvGrpSpPr>
      <p:grpSpPr>
        <a:xfrm>
          <a:off x="0" y="0"/>
          <a:ext cx="0" cy="0"/>
          <a:chOff x="0" y="0"/>
          <a:chExt cx="0" cy="0"/>
        </a:xfrm>
      </p:grpSpPr>
      <p:pic>
        <p:nvPicPr>
          <p:cNvPr id="448" name="Shape 448"/>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49" name="Shape 449"/>
          <p:cNvSpPr txBox="1"/>
          <p:nvPr/>
        </p:nvSpPr>
        <p:spPr>
          <a:xfrm>
            <a:off x="1367925" y="92100"/>
            <a:ext cx="62694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all student's release information - Continue</a:t>
            </a:r>
          </a:p>
        </p:txBody>
      </p:sp>
      <p:sp>
        <p:nvSpPr>
          <p:cNvPr id="450" name="Shape 45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51" name="Shape 451"/>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52" name="Shape 452"/>
          <p:cNvSpPr txBox="1"/>
          <p:nvPr/>
        </p:nvSpPr>
        <p:spPr>
          <a:xfrm>
            <a:off x="1428325" y="800900"/>
            <a:ext cx="5997900" cy="3719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buClr>
                <a:schemeClr val="lt1"/>
              </a:buClr>
              <a:buSzPts val="1400"/>
              <a:buChar char="●"/>
            </a:pPr>
            <a:r>
              <a:rPr lang="en">
                <a:solidFill>
                  <a:schemeClr val="lt1"/>
                </a:solidFill>
              </a:rPr>
              <a:t>Allow administrators and instructors to get release information for a student quickly</a:t>
            </a:r>
          </a:p>
          <a:p>
            <a:pPr marL="457200" lvl="0" indent="-317500" rtl="0">
              <a:lnSpc>
                <a:spcPct val="115000"/>
              </a:lnSpc>
              <a:spcBef>
                <a:spcPts val="0"/>
              </a:spcBef>
              <a:buClr>
                <a:schemeClr val="lt1"/>
              </a:buClr>
              <a:buSzPts val="1400"/>
              <a:buChar char="●"/>
            </a:pPr>
            <a:r>
              <a:rPr lang="en">
                <a:solidFill>
                  <a:schemeClr val="lt1"/>
                </a:solidFill>
              </a:rPr>
              <a:t>Provide security personnel a list of all the students release detailed information</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56"/>
        <p:cNvGrpSpPr/>
        <p:nvPr/>
      </p:nvGrpSpPr>
      <p:grpSpPr>
        <a:xfrm>
          <a:off x="0" y="0"/>
          <a:ext cx="0" cy="0"/>
          <a:chOff x="0" y="0"/>
          <a:chExt cx="0" cy="0"/>
        </a:xfrm>
      </p:grpSpPr>
      <p:pic>
        <p:nvPicPr>
          <p:cNvPr id="457" name="Shape 45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58" name="Shape 458"/>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all student's payment information </a:t>
            </a:r>
          </a:p>
        </p:txBody>
      </p:sp>
      <p:sp>
        <p:nvSpPr>
          <p:cNvPr id="459" name="Shape 459"/>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60" name="Shape 460"/>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61" name="Shape 461"/>
          <p:cNvSpPr txBox="1"/>
          <p:nvPr/>
        </p:nvSpPr>
        <p:spPr>
          <a:xfrm>
            <a:off x="1428325" y="800900"/>
            <a:ext cx="5997900" cy="37194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p:txBody>
      </p:sp>
      <p:pic>
        <p:nvPicPr>
          <p:cNvPr id="462" name="Shape 462"/>
          <p:cNvPicPr preferRelativeResize="0"/>
          <p:nvPr/>
        </p:nvPicPr>
        <p:blipFill>
          <a:blip r:embed="rId4">
            <a:alphaModFix/>
          </a:blip>
          <a:stretch>
            <a:fillRect/>
          </a:stretch>
        </p:blipFill>
        <p:spPr>
          <a:xfrm>
            <a:off x="1367350" y="800900"/>
            <a:ext cx="6058875" cy="376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27"/>
        <p:cNvGrpSpPr/>
        <p:nvPr/>
      </p:nvGrpSpPr>
      <p:grpSpPr>
        <a:xfrm>
          <a:off x="0" y="0"/>
          <a:ext cx="0" cy="0"/>
          <a:chOff x="0" y="0"/>
          <a:chExt cx="0" cy="0"/>
        </a:xfrm>
      </p:grpSpPr>
      <p:pic>
        <p:nvPicPr>
          <p:cNvPr id="128" name="Shape 128"/>
          <p:cNvPicPr preferRelativeResize="0"/>
          <p:nvPr/>
        </p:nvPicPr>
        <p:blipFill rotWithShape="1">
          <a:blip r:embed="rId3">
            <a:alphaModFix/>
          </a:blip>
          <a:srcRect/>
          <a:stretch/>
        </p:blipFill>
        <p:spPr>
          <a:xfrm>
            <a:off x="0" y="4626225"/>
            <a:ext cx="7272098" cy="397650"/>
          </a:xfrm>
          <a:prstGeom prst="rect">
            <a:avLst/>
          </a:prstGeom>
          <a:noFill/>
          <a:ln>
            <a:noFill/>
          </a:ln>
        </p:spPr>
      </p:pic>
      <p:sp>
        <p:nvSpPr>
          <p:cNvPr id="129" name="Shape 129"/>
          <p:cNvSpPr txBox="1"/>
          <p:nvPr/>
        </p:nvSpPr>
        <p:spPr>
          <a:xfrm>
            <a:off x="5299063" y="3070622"/>
            <a:ext cx="2720626" cy="815578"/>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130" name="Shape 130"/>
          <p:cNvSpPr txBox="1"/>
          <p:nvPr/>
        </p:nvSpPr>
        <p:spPr>
          <a:xfrm>
            <a:off x="1424811" y="514350"/>
            <a:ext cx="5847293" cy="228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1" i="0" u="none">
                <a:solidFill>
                  <a:schemeClr val="lt1"/>
                </a:solidFill>
                <a:latin typeface="Arial"/>
                <a:ea typeface="Arial"/>
                <a:cs typeface="Arial"/>
                <a:sym typeface="Arial"/>
              </a:rPr>
              <a:t>Business Problems Addressed</a:t>
            </a:r>
          </a:p>
        </p:txBody>
      </p:sp>
      <p:sp>
        <p:nvSpPr>
          <p:cNvPr id="131" name="Shape 131"/>
          <p:cNvSpPr txBox="1"/>
          <p:nvPr/>
        </p:nvSpPr>
        <p:spPr>
          <a:xfrm>
            <a:off x="2607175" y="4686300"/>
            <a:ext cx="55167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32" name="Shape 132"/>
          <p:cNvSpPr txBox="1"/>
          <p:nvPr/>
        </p:nvSpPr>
        <p:spPr>
          <a:xfrm>
            <a:off x="1265025" y="1085850"/>
            <a:ext cx="5929800" cy="2839800"/>
          </a:xfrm>
          <a:prstGeom prst="rect">
            <a:avLst/>
          </a:prstGeom>
          <a:noFill/>
          <a:ln>
            <a:noFill/>
          </a:ln>
        </p:spPr>
        <p:txBody>
          <a:bodyPr wrap="square" lIns="79125" tIns="39550" rIns="79125" bIns="39550" anchor="t" anchorCtr="0">
            <a:noAutofit/>
          </a:bodyPr>
          <a:lstStyle/>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Display weekly scheduled activities</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Display staff and student’s location</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Display student’s contact information</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Notify administrators when verification forms are out of date </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Notify administrators when verification forms are unassigned or malformed</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Notify administrators when payments were not received</a:t>
            </a:r>
          </a:p>
          <a:p>
            <a:pPr marL="241300" marR="0" lvl="0" indent="-241300" algn="l" rtl="0">
              <a:lnSpc>
                <a:spcPct val="100000"/>
              </a:lnSpc>
              <a:spcBef>
                <a:spcPts val="1400"/>
              </a:spcBef>
              <a:spcAft>
                <a:spcPts val="0"/>
              </a:spcAft>
              <a:buClr>
                <a:srgbClr val="7ECCBD"/>
              </a:buClr>
              <a:buSzPts val="1400"/>
              <a:buFont typeface="Noto Sans Symbols"/>
              <a:buNone/>
            </a:pPr>
            <a:endParaRPr sz="1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66"/>
        <p:cNvGrpSpPr/>
        <p:nvPr/>
      </p:nvGrpSpPr>
      <p:grpSpPr>
        <a:xfrm>
          <a:off x="0" y="0"/>
          <a:ext cx="0" cy="0"/>
          <a:chOff x="0" y="0"/>
          <a:chExt cx="0" cy="0"/>
        </a:xfrm>
      </p:grpSpPr>
      <p:pic>
        <p:nvPicPr>
          <p:cNvPr id="467" name="Shape 46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68" name="Shape 468"/>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all student's payment information - Continue</a:t>
            </a:r>
          </a:p>
        </p:txBody>
      </p:sp>
      <p:sp>
        <p:nvSpPr>
          <p:cNvPr id="469" name="Shape 469"/>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70" name="Shape 470"/>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71" name="Shape 471"/>
          <p:cNvSpPr txBox="1"/>
          <p:nvPr/>
        </p:nvSpPr>
        <p:spPr>
          <a:xfrm>
            <a:off x="1428325" y="800900"/>
            <a:ext cx="5997900" cy="3719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Provide administrators a list of the payment information of students</a:t>
            </a:r>
          </a:p>
          <a:p>
            <a:pPr marL="457200" lvl="0" indent="-317500" rtl="0">
              <a:lnSpc>
                <a:spcPct val="115000"/>
              </a:lnSpc>
              <a:spcBef>
                <a:spcPts val="0"/>
              </a:spcBef>
              <a:spcAft>
                <a:spcPts val="0"/>
              </a:spcAft>
              <a:buClr>
                <a:schemeClr val="lt1"/>
              </a:buClr>
              <a:buSzPts val="1400"/>
              <a:buChar char="●"/>
            </a:pPr>
            <a:r>
              <a:rPr lang="en">
                <a:solidFill>
                  <a:schemeClr val="lt1"/>
                </a:solidFill>
              </a:rPr>
              <a:t>Provide details about payment due date, payment status, and payment date.</a:t>
            </a:r>
          </a:p>
          <a:p>
            <a:pPr marL="457200" lvl="0" indent="-317500" rtl="0">
              <a:lnSpc>
                <a:spcPct val="115000"/>
              </a:lnSpc>
              <a:spcBef>
                <a:spcPts val="0"/>
              </a:spcBef>
              <a:buClr>
                <a:schemeClr val="lt1"/>
              </a:buClr>
              <a:buSzPts val="1400"/>
              <a:buChar char="●"/>
            </a:pPr>
            <a:r>
              <a:rPr lang="en">
                <a:solidFill>
                  <a:schemeClr val="lt1"/>
                </a:solidFill>
              </a:rPr>
              <a:t>Instructors, parents, and students are not allowed to view this report</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5"/>
        <p:cNvGrpSpPr/>
        <p:nvPr/>
      </p:nvGrpSpPr>
      <p:grpSpPr>
        <a:xfrm>
          <a:off x="0" y="0"/>
          <a:ext cx="0" cy="0"/>
          <a:chOff x="0" y="0"/>
          <a:chExt cx="0" cy="0"/>
        </a:xfrm>
      </p:grpSpPr>
      <p:pic>
        <p:nvPicPr>
          <p:cNvPr id="476" name="Shape 476"/>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77" name="Shape 477"/>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 student's payment information </a:t>
            </a:r>
          </a:p>
        </p:txBody>
      </p:sp>
      <p:sp>
        <p:nvSpPr>
          <p:cNvPr id="478" name="Shape 478"/>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79" name="Shape 479"/>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80" name="Shape 480"/>
          <p:cNvSpPr txBox="1"/>
          <p:nvPr/>
        </p:nvSpPr>
        <p:spPr>
          <a:xfrm>
            <a:off x="1428325" y="800900"/>
            <a:ext cx="5997900" cy="37194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sz="1100">
              <a:solidFill>
                <a:schemeClr val="lt1"/>
              </a:solidFill>
            </a:endParaRPr>
          </a:p>
        </p:txBody>
      </p:sp>
      <p:pic>
        <p:nvPicPr>
          <p:cNvPr id="481" name="Shape 481"/>
          <p:cNvPicPr preferRelativeResize="0"/>
          <p:nvPr/>
        </p:nvPicPr>
        <p:blipFill>
          <a:blip r:embed="rId4">
            <a:alphaModFix/>
          </a:blip>
          <a:stretch>
            <a:fillRect/>
          </a:stretch>
        </p:blipFill>
        <p:spPr>
          <a:xfrm>
            <a:off x="1519250" y="1066800"/>
            <a:ext cx="5908499" cy="337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85"/>
        <p:cNvGrpSpPr/>
        <p:nvPr/>
      </p:nvGrpSpPr>
      <p:grpSpPr>
        <a:xfrm>
          <a:off x="0" y="0"/>
          <a:ext cx="0" cy="0"/>
          <a:chOff x="0" y="0"/>
          <a:chExt cx="0" cy="0"/>
        </a:xfrm>
      </p:grpSpPr>
      <p:pic>
        <p:nvPicPr>
          <p:cNvPr id="486" name="Shape 486"/>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87" name="Shape 487"/>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 student's payment information - Continue</a:t>
            </a:r>
          </a:p>
        </p:txBody>
      </p:sp>
      <p:sp>
        <p:nvSpPr>
          <p:cNvPr id="488" name="Shape 488"/>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89" name="Shape 489"/>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90" name="Shape 490"/>
          <p:cNvSpPr txBox="1"/>
          <p:nvPr/>
        </p:nvSpPr>
        <p:spPr>
          <a:xfrm>
            <a:off x="1428325" y="800900"/>
            <a:ext cx="5997900" cy="3719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Parents can generate this stored proc to get payment information </a:t>
            </a:r>
          </a:p>
          <a:p>
            <a:pPr marL="457200" lvl="0" indent="-317500" rtl="0">
              <a:lnSpc>
                <a:spcPct val="115000"/>
              </a:lnSpc>
              <a:spcBef>
                <a:spcPts val="0"/>
              </a:spcBef>
              <a:spcAft>
                <a:spcPts val="0"/>
              </a:spcAft>
              <a:buClr>
                <a:schemeClr val="lt1"/>
              </a:buClr>
              <a:buSzPts val="1400"/>
              <a:buChar char="●"/>
            </a:pPr>
            <a:r>
              <a:rPr lang="en">
                <a:solidFill>
                  <a:schemeClr val="lt1"/>
                </a:solidFill>
              </a:rPr>
              <a:t>Students and instructors are not allowed to run this stored procedure</a:t>
            </a:r>
          </a:p>
          <a:p>
            <a:pPr marL="457200" lvl="0" indent="-317500" rtl="0">
              <a:lnSpc>
                <a:spcPct val="115000"/>
              </a:lnSpc>
              <a:spcBef>
                <a:spcPts val="0"/>
              </a:spcBef>
              <a:buClr>
                <a:schemeClr val="lt1"/>
              </a:buClr>
              <a:buSzPts val="1400"/>
              <a:buChar char="●"/>
            </a:pPr>
            <a:r>
              <a:rPr lang="en">
                <a:solidFill>
                  <a:schemeClr val="lt1"/>
                </a:solidFill>
              </a:rPr>
              <a:t>Administrators can use this stored procedure to check on  a student’s payment status quickly</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94"/>
        <p:cNvGrpSpPr/>
        <p:nvPr/>
      </p:nvGrpSpPr>
      <p:grpSpPr>
        <a:xfrm>
          <a:off x="0" y="0"/>
          <a:ext cx="0" cy="0"/>
          <a:chOff x="0" y="0"/>
          <a:chExt cx="0" cy="0"/>
        </a:xfrm>
      </p:grpSpPr>
      <p:pic>
        <p:nvPicPr>
          <p:cNvPr id="495" name="Shape 495"/>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496" name="Shape 496"/>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 student’s detailed information</a:t>
            </a:r>
          </a:p>
        </p:txBody>
      </p:sp>
      <p:sp>
        <p:nvSpPr>
          <p:cNvPr id="497" name="Shape 497"/>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498" name="Shape 498"/>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499" name="Shape 499"/>
          <p:cNvSpPr txBox="1"/>
          <p:nvPr/>
        </p:nvSpPr>
        <p:spPr>
          <a:xfrm>
            <a:off x="1428300" y="772325"/>
            <a:ext cx="5997900" cy="37194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sz="1100">
              <a:solidFill>
                <a:schemeClr val="lt1"/>
              </a:solidFill>
            </a:endParaRPr>
          </a:p>
        </p:txBody>
      </p:sp>
      <p:pic>
        <p:nvPicPr>
          <p:cNvPr id="500" name="Shape 500"/>
          <p:cNvPicPr preferRelativeResize="0"/>
          <p:nvPr/>
        </p:nvPicPr>
        <p:blipFill>
          <a:blip r:embed="rId4">
            <a:alphaModFix/>
          </a:blip>
          <a:stretch>
            <a:fillRect/>
          </a:stretch>
        </p:blipFill>
        <p:spPr>
          <a:xfrm>
            <a:off x="1481150" y="1166825"/>
            <a:ext cx="5908499" cy="3232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04"/>
        <p:cNvGrpSpPr/>
        <p:nvPr/>
      </p:nvGrpSpPr>
      <p:grpSpPr>
        <a:xfrm>
          <a:off x="0" y="0"/>
          <a:ext cx="0" cy="0"/>
          <a:chOff x="0" y="0"/>
          <a:chExt cx="0" cy="0"/>
        </a:xfrm>
      </p:grpSpPr>
      <p:pic>
        <p:nvPicPr>
          <p:cNvPr id="505" name="Shape 505"/>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06" name="Shape 506"/>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a student’s detailed information - Continue</a:t>
            </a:r>
          </a:p>
        </p:txBody>
      </p:sp>
      <p:sp>
        <p:nvSpPr>
          <p:cNvPr id="507" name="Shape 507"/>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08" name="Shape 508"/>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09" name="Shape 509"/>
          <p:cNvSpPr txBox="1"/>
          <p:nvPr/>
        </p:nvSpPr>
        <p:spPr>
          <a:xfrm>
            <a:off x="1428300" y="772325"/>
            <a:ext cx="5997900" cy="3719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Parent’s will execute this report to confirm that their children data is correct</a:t>
            </a:r>
          </a:p>
          <a:p>
            <a:pPr marL="457200" lvl="0" indent="-317500" rtl="0">
              <a:lnSpc>
                <a:spcPct val="115000"/>
              </a:lnSpc>
              <a:spcBef>
                <a:spcPts val="0"/>
              </a:spcBef>
              <a:buClr>
                <a:schemeClr val="lt1"/>
              </a:buClr>
              <a:buSzPts val="1400"/>
              <a:buChar char="●"/>
            </a:pPr>
            <a:r>
              <a:rPr lang="en">
                <a:solidFill>
                  <a:schemeClr val="lt1"/>
                </a:solidFill>
              </a:rPr>
              <a:t>Administrators will perform this report to get information to celebrate student’s birthdays, or to organize students based on age</a:t>
            </a: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sz="11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13"/>
        <p:cNvGrpSpPr/>
        <p:nvPr/>
      </p:nvGrpSpPr>
      <p:grpSpPr>
        <a:xfrm>
          <a:off x="0" y="0"/>
          <a:ext cx="0" cy="0"/>
          <a:chOff x="0" y="0"/>
          <a:chExt cx="0" cy="0"/>
        </a:xfrm>
      </p:grpSpPr>
      <p:pic>
        <p:nvPicPr>
          <p:cNvPr id="514" name="Shape 514"/>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15" name="Shape 515"/>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camp’s weekly activities</a:t>
            </a:r>
          </a:p>
        </p:txBody>
      </p:sp>
      <p:sp>
        <p:nvSpPr>
          <p:cNvPr id="516" name="Shape 516"/>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17" name="Shape 517"/>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18" name="Shape 518"/>
          <p:cNvSpPr txBox="1"/>
          <p:nvPr/>
        </p:nvSpPr>
        <p:spPr>
          <a:xfrm>
            <a:off x="1428300" y="772325"/>
            <a:ext cx="5997900" cy="37194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sz="1100">
              <a:solidFill>
                <a:schemeClr val="lt1"/>
              </a:solidFill>
            </a:endParaRPr>
          </a:p>
        </p:txBody>
      </p:sp>
      <p:pic>
        <p:nvPicPr>
          <p:cNvPr id="519" name="Shape 519"/>
          <p:cNvPicPr preferRelativeResize="0"/>
          <p:nvPr/>
        </p:nvPicPr>
        <p:blipFill>
          <a:blip r:embed="rId4">
            <a:alphaModFix/>
          </a:blip>
          <a:stretch>
            <a:fillRect/>
          </a:stretch>
        </p:blipFill>
        <p:spPr>
          <a:xfrm>
            <a:off x="1367325" y="577400"/>
            <a:ext cx="6058799" cy="38443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23"/>
        <p:cNvGrpSpPr/>
        <p:nvPr/>
      </p:nvGrpSpPr>
      <p:grpSpPr>
        <a:xfrm>
          <a:off x="0" y="0"/>
          <a:ext cx="0" cy="0"/>
          <a:chOff x="0" y="0"/>
          <a:chExt cx="0" cy="0"/>
        </a:xfrm>
      </p:grpSpPr>
      <p:pic>
        <p:nvPicPr>
          <p:cNvPr id="524" name="Shape 524"/>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25" name="Shape 525"/>
          <p:cNvSpPr txBox="1"/>
          <p:nvPr/>
        </p:nvSpPr>
        <p:spPr>
          <a:xfrm>
            <a:off x="1367325" y="119200"/>
            <a:ext cx="6058800" cy="5157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camp’s weekly activities</a:t>
            </a:r>
          </a:p>
        </p:txBody>
      </p:sp>
      <p:sp>
        <p:nvSpPr>
          <p:cNvPr id="526" name="Shape 526"/>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27" name="Shape 527"/>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28" name="Shape 528"/>
          <p:cNvSpPr txBox="1"/>
          <p:nvPr/>
        </p:nvSpPr>
        <p:spPr>
          <a:xfrm>
            <a:off x="1397775" y="501425"/>
            <a:ext cx="5984400" cy="40647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Report provides a list of all the activities that are happening during camp </a:t>
            </a:r>
          </a:p>
          <a:p>
            <a:pPr marL="457200" lvl="0" indent="-317500" rtl="0">
              <a:lnSpc>
                <a:spcPct val="115000"/>
              </a:lnSpc>
              <a:spcBef>
                <a:spcPts val="0"/>
              </a:spcBef>
              <a:spcAft>
                <a:spcPts val="0"/>
              </a:spcAft>
              <a:buClr>
                <a:schemeClr val="lt1"/>
              </a:buClr>
              <a:buSzPts val="1400"/>
              <a:buChar char="●"/>
            </a:pPr>
            <a:r>
              <a:rPr lang="en">
                <a:solidFill>
                  <a:schemeClr val="lt1"/>
                </a:solidFill>
              </a:rPr>
              <a:t>Report contains the locations where the events are taken place</a:t>
            </a:r>
          </a:p>
          <a:p>
            <a:pPr marL="457200" lvl="0" indent="-317500" rtl="0">
              <a:lnSpc>
                <a:spcPct val="115000"/>
              </a:lnSpc>
              <a:spcBef>
                <a:spcPts val="0"/>
              </a:spcBef>
              <a:spcAft>
                <a:spcPts val="0"/>
              </a:spcAft>
              <a:buClr>
                <a:schemeClr val="lt1"/>
              </a:buClr>
              <a:buSzPts val="1400"/>
              <a:buChar char="●"/>
            </a:pPr>
            <a:r>
              <a:rPr lang="en">
                <a:solidFill>
                  <a:schemeClr val="lt1"/>
                </a:solidFill>
              </a:rPr>
              <a:t>Report provides the time that the events will be taken place</a:t>
            </a:r>
          </a:p>
          <a:p>
            <a:pPr marL="457200" lvl="0" indent="-317500" rtl="0">
              <a:lnSpc>
                <a:spcPct val="115000"/>
              </a:lnSpc>
              <a:spcBef>
                <a:spcPts val="0"/>
              </a:spcBef>
              <a:buClr>
                <a:schemeClr val="lt1"/>
              </a:buClr>
              <a:buSzPts val="1400"/>
              <a:buChar char="●"/>
            </a:pPr>
            <a:r>
              <a:rPr lang="en">
                <a:solidFill>
                  <a:schemeClr val="lt1"/>
                </a:solidFill>
              </a:rPr>
              <a:t>Administrators, students, parents, and instructors will have access to this report</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32"/>
        <p:cNvGrpSpPr/>
        <p:nvPr/>
      </p:nvGrpSpPr>
      <p:grpSpPr>
        <a:xfrm>
          <a:off x="0" y="0"/>
          <a:ext cx="0" cy="0"/>
          <a:chOff x="0" y="0"/>
          <a:chExt cx="0" cy="0"/>
        </a:xfrm>
      </p:grpSpPr>
      <p:pic>
        <p:nvPicPr>
          <p:cNvPr id="533" name="Shape 533"/>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34" name="Shape 534"/>
          <p:cNvSpPr txBox="1"/>
          <p:nvPr/>
        </p:nvSpPr>
        <p:spPr>
          <a:xfrm>
            <a:off x="1367325" y="119200"/>
            <a:ext cx="6058800" cy="552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where a specific event is taken place</a:t>
            </a:r>
          </a:p>
        </p:txBody>
      </p:sp>
      <p:sp>
        <p:nvSpPr>
          <p:cNvPr id="535" name="Shape 535"/>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36" name="Shape 536"/>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37" name="Shape 537"/>
          <p:cNvSpPr txBox="1"/>
          <p:nvPr/>
        </p:nvSpPr>
        <p:spPr>
          <a:xfrm>
            <a:off x="1397775" y="501425"/>
            <a:ext cx="5984400" cy="40647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a:solidFill>
                <a:schemeClr val="lt1"/>
              </a:solidFill>
            </a:endParaRPr>
          </a:p>
        </p:txBody>
      </p:sp>
      <p:pic>
        <p:nvPicPr>
          <p:cNvPr id="538" name="Shape 538"/>
          <p:cNvPicPr preferRelativeResize="0"/>
          <p:nvPr/>
        </p:nvPicPr>
        <p:blipFill>
          <a:blip r:embed="rId4">
            <a:alphaModFix/>
          </a:blip>
          <a:stretch>
            <a:fillRect/>
          </a:stretch>
        </p:blipFill>
        <p:spPr>
          <a:xfrm>
            <a:off x="1367325" y="747375"/>
            <a:ext cx="6058800" cy="38187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42"/>
        <p:cNvGrpSpPr/>
        <p:nvPr/>
      </p:nvGrpSpPr>
      <p:grpSpPr>
        <a:xfrm>
          <a:off x="0" y="0"/>
          <a:ext cx="0" cy="0"/>
          <a:chOff x="0" y="0"/>
          <a:chExt cx="0" cy="0"/>
        </a:xfrm>
      </p:grpSpPr>
      <p:pic>
        <p:nvPicPr>
          <p:cNvPr id="543" name="Shape 543"/>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44" name="Shape 544"/>
          <p:cNvSpPr txBox="1"/>
          <p:nvPr/>
        </p:nvSpPr>
        <p:spPr>
          <a:xfrm>
            <a:off x="1367325" y="119200"/>
            <a:ext cx="6058800" cy="552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where a specific event is taken place - Continue</a:t>
            </a:r>
          </a:p>
        </p:txBody>
      </p:sp>
      <p:sp>
        <p:nvSpPr>
          <p:cNvPr id="545" name="Shape 545"/>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46" name="Shape 546"/>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47" name="Shape 547"/>
          <p:cNvSpPr txBox="1"/>
          <p:nvPr/>
        </p:nvSpPr>
        <p:spPr>
          <a:xfrm>
            <a:off x="1397775" y="739375"/>
            <a:ext cx="5984400" cy="38268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Administrators, and instructors will execute this report when trying to find where an event is taken place quickly</a:t>
            </a:r>
          </a:p>
          <a:p>
            <a:pPr marL="457200" lvl="0" indent="-317500" rtl="0">
              <a:lnSpc>
                <a:spcPct val="115000"/>
              </a:lnSpc>
              <a:spcBef>
                <a:spcPts val="0"/>
              </a:spcBef>
              <a:spcAft>
                <a:spcPts val="0"/>
              </a:spcAft>
              <a:buClr>
                <a:schemeClr val="lt1"/>
              </a:buClr>
              <a:buSzPts val="1400"/>
              <a:buChar char="●"/>
            </a:pPr>
            <a:r>
              <a:rPr lang="en">
                <a:solidFill>
                  <a:schemeClr val="lt1"/>
                </a:solidFill>
              </a:rPr>
              <a:t>Security personnel will use this report in case of emergency</a:t>
            </a:r>
          </a:p>
          <a:p>
            <a:pPr marL="457200" lvl="0" indent="-317500" rtl="0">
              <a:lnSpc>
                <a:spcPct val="115000"/>
              </a:lnSpc>
              <a:spcBef>
                <a:spcPts val="0"/>
              </a:spcBef>
              <a:buClr>
                <a:schemeClr val="lt1"/>
              </a:buClr>
              <a:buSzPts val="1400"/>
              <a:buChar char="●"/>
            </a:pPr>
            <a:r>
              <a:rPr lang="en">
                <a:solidFill>
                  <a:schemeClr val="lt1"/>
                </a:solidFill>
              </a:rPr>
              <a:t>Parents and students will also have access to this report to find out where their classes are taken place</a:t>
            </a:r>
          </a:p>
          <a:p>
            <a:pPr marL="0" lvl="0" indent="0" rtl="0">
              <a:lnSpc>
                <a:spcPct val="115000"/>
              </a:lnSpc>
              <a:spcBef>
                <a:spcPts val="0"/>
              </a:spcBef>
              <a:buNone/>
            </a:pPr>
            <a:endParaRPr>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51"/>
        <p:cNvGrpSpPr/>
        <p:nvPr/>
      </p:nvGrpSpPr>
      <p:grpSpPr>
        <a:xfrm>
          <a:off x="0" y="0"/>
          <a:ext cx="0" cy="0"/>
          <a:chOff x="0" y="0"/>
          <a:chExt cx="0" cy="0"/>
        </a:xfrm>
      </p:grpSpPr>
      <p:pic>
        <p:nvPicPr>
          <p:cNvPr id="552" name="Shape 55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53" name="Shape 553"/>
          <p:cNvSpPr txBox="1"/>
          <p:nvPr/>
        </p:nvSpPr>
        <p:spPr>
          <a:xfrm>
            <a:off x="1367325" y="119200"/>
            <a:ext cx="6058800" cy="552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what roles are assigned to each users</a:t>
            </a:r>
          </a:p>
        </p:txBody>
      </p:sp>
      <p:sp>
        <p:nvSpPr>
          <p:cNvPr id="554" name="Shape 554"/>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55" name="Shape 555"/>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56" name="Shape 556"/>
          <p:cNvSpPr txBox="1"/>
          <p:nvPr/>
        </p:nvSpPr>
        <p:spPr>
          <a:xfrm>
            <a:off x="1404525" y="703925"/>
            <a:ext cx="5984400" cy="37812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a:solidFill>
                <a:schemeClr val="lt1"/>
              </a:solidFill>
            </a:endParaRPr>
          </a:p>
        </p:txBody>
      </p:sp>
      <p:pic>
        <p:nvPicPr>
          <p:cNvPr id="557" name="Shape 557"/>
          <p:cNvPicPr preferRelativeResize="0"/>
          <p:nvPr/>
        </p:nvPicPr>
        <p:blipFill>
          <a:blip r:embed="rId4">
            <a:alphaModFix/>
          </a:blip>
          <a:stretch>
            <a:fillRect/>
          </a:stretch>
        </p:blipFill>
        <p:spPr>
          <a:xfrm>
            <a:off x="1367325" y="739375"/>
            <a:ext cx="6058800" cy="382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36"/>
        <p:cNvGrpSpPr/>
        <p:nvPr/>
      </p:nvGrpSpPr>
      <p:grpSpPr>
        <a:xfrm>
          <a:off x="0" y="0"/>
          <a:ext cx="0" cy="0"/>
          <a:chOff x="0" y="0"/>
          <a:chExt cx="0" cy="0"/>
        </a:xfrm>
      </p:grpSpPr>
      <p:pic>
        <p:nvPicPr>
          <p:cNvPr id="137" name="Shape 137"/>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138" name="Shape 138"/>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139" name="Shape 139"/>
          <p:cNvSpPr txBox="1"/>
          <p:nvPr/>
        </p:nvSpPr>
        <p:spPr>
          <a:xfrm>
            <a:off x="1413329" y="506750"/>
            <a:ext cx="6199200" cy="3429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Who is our audience?</a:t>
            </a:r>
          </a:p>
        </p:txBody>
      </p:sp>
      <p:sp>
        <p:nvSpPr>
          <p:cNvPr id="140" name="Shape 140"/>
          <p:cNvSpPr txBox="1"/>
          <p:nvPr/>
        </p:nvSpPr>
        <p:spPr>
          <a:xfrm>
            <a:off x="2777200" y="4686300"/>
            <a:ext cx="5736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41" name="Shape 141"/>
          <p:cNvSpPr txBox="1"/>
          <p:nvPr/>
        </p:nvSpPr>
        <p:spPr>
          <a:xfrm>
            <a:off x="1261175" y="812925"/>
            <a:ext cx="6100800" cy="3403800"/>
          </a:xfrm>
          <a:prstGeom prst="rect">
            <a:avLst/>
          </a:prstGeom>
          <a:noFill/>
          <a:ln>
            <a:noFill/>
          </a:ln>
        </p:spPr>
        <p:txBody>
          <a:bodyPr wrap="square" lIns="79125" tIns="39550" rIns="79125" bIns="39550" anchor="t" anchorCtr="0">
            <a:noAutofit/>
          </a:bodyPr>
          <a:lstStyle/>
          <a:p>
            <a:pPr marL="457200" marR="0" lvl="0" indent="-317500" algn="l" rtl="0">
              <a:lnSpc>
                <a:spcPct val="100000"/>
              </a:lnSpc>
              <a:spcBef>
                <a:spcPts val="1400"/>
              </a:spcBef>
              <a:spcAft>
                <a:spcPts val="0"/>
              </a:spcAft>
              <a:buClr>
                <a:schemeClr val="lt1"/>
              </a:buClr>
              <a:buSzPts val="1400"/>
              <a:buChar char="●"/>
            </a:pPr>
            <a:r>
              <a:rPr lang="en">
                <a:solidFill>
                  <a:schemeClr val="lt1"/>
                </a:solidFill>
              </a:rPr>
              <a:t>Targets two main groups:</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Children between the ages of 10-18</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Working parents who have schooled aged kids </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Websites and online communities advertising for summer camps</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YMCA and other social community services needing to report on summer camp activities</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Low-income families needing a place for their kids during summer</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Local schools working with parents to find an alternative places for students during summer</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Local churches working with parishioners to find a place for kids to spend time during Summer</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Social services needing a summer camp for kids who are in transition from moving  to different families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61"/>
        <p:cNvGrpSpPr/>
        <p:nvPr/>
      </p:nvGrpSpPr>
      <p:grpSpPr>
        <a:xfrm>
          <a:off x="0" y="0"/>
          <a:ext cx="0" cy="0"/>
          <a:chOff x="0" y="0"/>
          <a:chExt cx="0" cy="0"/>
        </a:xfrm>
      </p:grpSpPr>
      <p:pic>
        <p:nvPicPr>
          <p:cNvPr id="562" name="Shape 56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63" name="Shape 563"/>
          <p:cNvSpPr txBox="1"/>
          <p:nvPr/>
        </p:nvSpPr>
        <p:spPr>
          <a:xfrm>
            <a:off x="1367325" y="119200"/>
            <a:ext cx="6058800" cy="552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Use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display what roles are assigned to each user - Continue</a:t>
            </a:r>
          </a:p>
        </p:txBody>
      </p:sp>
      <p:sp>
        <p:nvSpPr>
          <p:cNvPr id="564" name="Shape 564"/>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65" name="Shape 565"/>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66" name="Shape 566"/>
          <p:cNvSpPr txBox="1"/>
          <p:nvPr/>
        </p:nvSpPr>
        <p:spPr>
          <a:xfrm>
            <a:off x="1391875" y="783925"/>
            <a:ext cx="5984400" cy="37143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Report is only available to administrators</a:t>
            </a:r>
          </a:p>
          <a:p>
            <a:pPr marL="457200" lvl="0" indent="-317500" rtl="0">
              <a:spcBef>
                <a:spcPts val="0"/>
              </a:spcBef>
              <a:spcAft>
                <a:spcPts val="0"/>
              </a:spcAft>
              <a:buClr>
                <a:schemeClr val="lt1"/>
              </a:buClr>
              <a:buSzPts val="1400"/>
              <a:buChar char="●"/>
            </a:pPr>
            <a:r>
              <a:rPr lang="en">
                <a:solidFill>
                  <a:schemeClr val="lt1"/>
                </a:solidFill>
              </a:rPr>
              <a:t>Report provides critical information on roles and authorizations available to each user who is active in the system</a:t>
            </a:r>
          </a:p>
          <a:p>
            <a:pPr marL="457200" lvl="0" indent="-317500" rtl="0">
              <a:spcBef>
                <a:spcPts val="0"/>
              </a:spcBef>
              <a:buClr>
                <a:schemeClr val="lt1"/>
              </a:buClr>
              <a:buSzPts val="1400"/>
              <a:buChar char="●"/>
            </a:pPr>
            <a:r>
              <a:rPr lang="en">
                <a:solidFill>
                  <a:schemeClr val="lt1"/>
                </a:solidFill>
              </a:rPr>
              <a:t>Report can be shared with security personnel in case of potential hacking</a:t>
            </a:r>
          </a:p>
          <a:p>
            <a:pPr marL="0" lvl="0" indent="0">
              <a:spcBef>
                <a:spcPts val="0"/>
              </a:spcBef>
              <a:buNone/>
            </a:pPr>
            <a:endParaRPr>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70"/>
        <p:cNvGrpSpPr/>
        <p:nvPr/>
      </p:nvGrpSpPr>
      <p:grpSpPr>
        <a:xfrm>
          <a:off x="0" y="0"/>
          <a:ext cx="0" cy="0"/>
          <a:chOff x="0" y="0"/>
          <a:chExt cx="0" cy="0"/>
        </a:xfrm>
      </p:grpSpPr>
      <p:pic>
        <p:nvPicPr>
          <p:cNvPr id="571" name="Shape 571"/>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72" name="Shape 572"/>
          <p:cNvSpPr txBox="1"/>
          <p:nvPr/>
        </p:nvSpPr>
        <p:spPr>
          <a:xfrm>
            <a:off x="1367325" y="119200"/>
            <a:ext cx="6058800" cy="552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Administrator</a:t>
            </a:r>
            <a:r>
              <a:rPr lang="en" sz="1800" b="0" i="0" u="none">
                <a:solidFill>
                  <a:schemeClr val="lt1"/>
                </a:solidFill>
                <a:latin typeface="Arial"/>
                <a:ea typeface="Arial"/>
                <a:cs typeface="Arial"/>
                <a:sym typeface="Arial"/>
              </a:rPr>
              <a:t>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Report to show what permissions are permitted for a student</a:t>
            </a:r>
          </a:p>
        </p:txBody>
      </p:sp>
      <p:sp>
        <p:nvSpPr>
          <p:cNvPr id="573" name="Shape 573"/>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74" name="Shape 574"/>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75" name="Shape 575"/>
          <p:cNvSpPr txBox="1"/>
          <p:nvPr/>
        </p:nvSpPr>
        <p:spPr>
          <a:xfrm>
            <a:off x="1391875" y="783925"/>
            <a:ext cx="5984400" cy="3714300"/>
          </a:xfrm>
          <a:prstGeom prst="rect">
            <a:avLst/>
          </a:prstGeom>
          <a:noFill/>
          <a:ln>
            <a:noFill/>
          </a:ln>
        </p:spPr>
        <p:txBody>
          <a:bodyPr wrap="square" lIns="91425" tIns="91425" rIns="91425" bIns="91425" anchor="t" anchorCtr="0">
            <a:noAutofit/>
          </a:bodyPr>
          <a:lstStyle/>
          <a:p>
            <a:pPr marL="0" lvl="0" indent="0" rtl="0">
              <a:spcBef>
                <a:spcPts val="0"/>
              </a:spcBef>
              <a:buNone/>
            </a:pPr>
            <a:endParaRPr>
              <a:solidFill>
                <a:schemeClr val="lt1"/>
              </a:solidFill>
            </a:endParaRPr>
          </a:p>
          <a:p>
            <a:pPr marL="0" lvl="0" indent="0" rtl="0">
              <a:spcBef>
                <a:spcPts val="0"/>
              </a:spcBef>
              <a:buNone/>
            </a:pPr>
            <a:endParaRPr>
              <a:solidFill>
                <a:schemeClr val="lt1"/>
              </a:solidFill>
            </a:endParaRPr>
          </a:p>
        </p:txBody>
      </p:sp>
      <p:pic>
        <p:nvPicPr>
          <p:cNvPr id="576" name="Shape 576"/>
          <p:cNvPicPr preferRelativeResize="0"/>
          <p:nvPr/>
        </p:nvPicPr>
        <p:blipFill>
          <a:blip r:embed="rId4">
            <a:alphaModFix/>
          </a:blip>
          <a:stretch>
            <a:fillRect/>
          </a:stretch>
        </p:blipFill>
        <p:spPr>
          <a:xfrm>
            <a:off x="1343975" y="703950"/>
            <a:ext cx="6058799" cy="38903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80"/>
        <p:cNvGrpSpPr/>
        <p:nvPr/>
      </p:nvGrpSpPr>
      <p:grpSpPr>
        <a:xfrm>
          <a:off x="0" y="0"/>
          <a:ext cx="0" cy="0"/>
          <a:chOff x="0" y="0"/>
          <a:chExt cx="0" cy="0"/>
        </a:xfrm>
      </p:grpSpPr>
      <p:pic>
        <p:nvPicPr>
          <p:cNvPr id="581" name="Shape 581"/>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82" name="Shape 582"/>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583" name="Shape 583"/>
          <p:cNvSpPr txBox="1"/>
          <p:nvPr/>
        </p:nvSpPr>
        <p:spPr>
          <a:xfrm>
            <a:off x="1367925" y="92100"/>
            <a:ext cx="6269400" cy="546000"/>
          </a:xfrm>
          <a:prstGeom prst="rect">
            <a:avLst/>
          </a:prstGeom>
          <a:noFill/>
          <a:ln>
            <a:noFill/>
          </a:ln>
        </p:spPr>
        <p:txBody>
          <a:bodyPr wrap="square" lIns="0" tIns="0" rIns="0" bIns="0" anchor="t" anchorCtr="0">
            <a:noAutofit/>
          </a:bodyPr>
          <a:lstStyle/>
          <a:p>
            <a:pPr marL="0" lvl="0" indent="-107950" rtl="0">
              <a:spcBef>
                <a:spcPts val="0"/>
              </a:spcBef>
              <a:buClr>
                <a:schemeClr val="lt1"/>
              </a:buClr>
              <a:buSzPts val="1700"/>
              <a:buFont typeface="Arial"/>
              <a:buNone/>
            </a:pPr>
            <a:r>
              <a:rPr lang="en" sz="1800">
                <a:solidFill>
                  <a:schemeClr val="lt1"/>
                </a:solidFill>
              </a:rPr>
              <a:t>Administrator cases – </a:t>
            </a:r>
            <a:r>
              <a:rPr lang="en" sz="1800" b="1">
                <a:solidFill>
                  <a:schemeClr val="lt1"/>
                </a:solidFill>
              </a:rPr>
              <a:t>Report to show what permissions are permitted for a student</a:t>
            </a: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200" b="1">
              <a:solidFill>
                <a:schemeClr val="lt1"/>
              </a:solidFill>
            </a:endParaRPr>
          </a:p>
        </p:txBody>
      </p:sp>
      <p:sp>
        <p:nvSpPr>
          <p:cNvPr id="584" name="Shape 584"/>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85" name="Shape 585"/>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86" name="Shape 586"/>
          <p:cNvSpPr txBox="1"/>
          <p:nvPr/>
        </p:nvSpPr>
        <p:spPr>
          <a:xfrm>
            <a:off x="1303450" y="790150"/>
            <a:ext cx="6122700" cy="36603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Report allows instructors and administrators to check on a student’s permission</a:t>
            </a:r>
          </a:p>
          <a:p>
            <a:pPr marL="457200" lvl="0" indent="-317500" rtl="0">
              <a:lnSpc>
                <a:spcPct val="115000"/>
              </a:lnSpc>
              <a:spcBef>
                <a:spcPts val="0"/>
              </a:spcBef>
              <a:buClr>
                <a:schemeClr val="lt1"/>
              </a:buClr>
              <a:buSzPts val="1400"/>
              <a:buChar char="●"/>
            </a:pPr>
            <a:r>
              <a:rPr lang="en">
                <a:solidFill>
                  <a:schemeClr val="lt1"/>
                </a:solidFill>
              </a:rPr>
              <a:t>A student’s permissions can be removed based on whether this report is accurate</a:t>
            </a: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sz="11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590"/>
        <p:cNvGrpSpPr/>
        <p:nvPr/>
      </p:nvGrpSpPr>
      <p:grpSpPr>
        <a:xfrm>
          <a:off x="0" y="0"/>
          <a:ext cx="0" cy="0"/>
          <a:chOff x="0" y="0"/>
          <a:chExt cx="0" cy="0"/>
        </a:xfrm>
      </p:grpSpPr>
      <p:pic>
        <p:nvPicPr>
          <p:cNvPr id="591" name="Shape 591"/>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592" name="Shape 592"/>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593" name="Shape 593"/>
          <p:cNvSpPr txBox="1"/>
          <p:nvPr/>
        </p:nvSpPr>
        <p:spPr>
          <a:xfrm>
            <a:off x="1367925" y="92100"/>
            <a:ext cx="6269400" cy="546000"/>
          </a:xfrm>
          <a:prstGeom prst="rect">
            <a:avLst/>
          </a:prstGeom>
          <a:noFill/>
          <a:ln>
            <a:noFill/>
          </a:ln>
        </p:spPr>
        <p:txBody>
          <a:bodyPr wrap="square" lIns="0" tIns="0" rIns="0" bIns="0" anchor="t" anchorCtr="0">
            <a:noAutofit/>
          </a:bodyPr>
          <a:lstStyle/>
          <a:p>
            <a:pPr marL="0" lvl="0" indent="-107950" rtl="0">
              <a:spcBef>
                <a:spcPts val="0"/>
              </a:spcBef>
              <a:buClr>
                <a:schemeClr val="lt1"/>
              </a:buClr>
              <a:buSzPts val="1700"/>
              <a:buFont typeface="Arial"/>
              <a:buNone/>
            </a:pPr>
            <a:r>
              <a:rPr lang="en" sz="1800">
                <a:solidFill>
                  <a:schemeClr val="lt1"/>
                </a:solidFill>
              </a:rPr>
              <a:t>Administrator cases – </a:t>
            </a:r>
            <a:r>
              <a:rPr lang="en" sz="1800" b="1">
                <a:solidFill>
                  <a:schemeClr val="lt1"/>
                </a:solidFill>
              </a:rPr>
              <a:t>Report to show number of classes a student is/has enrolled</a:t>
            </a: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200" b="1">
              <a:solidFill>
                <a:schemeClr val="lt1"/>
              </a:solidFill>
            </a:endParaRPr>
          </a:p>
        </p:txBody>
      </p:sp>
      <p:sp>
        <p:nvSpPr>
          <p:cNvPr id="594" name="Shape 594"/>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595" name="Shape 595"/>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596" name="Shape 596"/>
          <p:cNvSpPr txBox="1"/>
          <p:nvPr/>
        </p:nvSpPr>
        <p:spPr>
          <a:xfrm>
            <a:off x="1303450" y="790150"/>
            <a:ext cx="6036300" cy="33474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sz="1100">
              <a:solidFill>
                <a:schemeClr val="lt1"/>
              </a:solidFill>
            </a:endParaRPr>
          </a:p>
        </p:txBody>
      </p:sp>
      <p:pic>
        <p:nvPicPr>
          <p:cNvPr id="597" name="Shape 597"/>
          <p:cNvPicPr preferRelativeResize="0"/>
          <p:nvPr/>
        </p:nvPicPr>
        <p:blipFill>
          <a:blip r:embed="rId4">
            <a:alphaModFix/>
          </a:blip>
          <a:stretch>
            <a:fillRect/>
          </a:stretch>
        </p:blipFill>
        <p:spPr>
          <a:xfrm>
            <a:off x="1457325" y="814400"/>
            <a:ext cx="5984399" cy="3700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01"/>
        <p:cNvGrpSpPr/>
        <p:nvPr/>
      </p:nvGrpSpPr>
      <p:grpSpPr>
        <a:xfrm>
          <a:off x="0" y="0"/>
          <a:ext cx="0" cy="0"/>
          <a:chOff x="0" y="0"/>
          <a:chExt cx="0" cy="0"/>
        </a:xfrm>
      </p:grpSpPr>
      <p:pic>
        <p:nvPicPr>
          <p:cNvPr id="602" name="Shape 60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03" name="Shape 603"/>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604" name="Shape 604"/>
          <p:cNvSpPr txBox="1"/>
          <p:nvPr/>
        </p:nvSpPr>
        <p:spPr>
          <a:xfrm>
            <a:off x="1367925" y="92100"/>
            <a:ext cx="6269400" cy="546000"/>
          </a:xfrm>
          <a:prstGeom prst="rect">
            <a:avLst/>
          </a:prstGeom>
          <a:noFill/>
          <a:ln>
            <a:noFill/>
          </a:ln>
        </p:spPr>
        <p:txBody>
          <a:bodyPr wrap="square" lIns="0" tIns="0" rIns="0" bIns="0" anchor="t" anchorCtr="0">
            <a:noAutofit/>
          </a:bodyPr>
          <a:lstStyle/>
          <a:p>
            <a:pPr marL="0" lvl="0" indent="-107950" rtl="0">
              <a:spcBef>
                <a:spcPts val="0"/>
              </a:spcBef>
              <a:buClr>
                <a:schemeClr val="lt1"/>
              </a:buClr>
              <a:buSzPts val="1700"/>
              <a:buFont typeface="Arial"/>
              <a:buNone/>
            </a:pPr>
            <a:r>
              <a:rPr lang="en" sz="1800">
                <a:solidFill>
                  <a:schemeClr val="lt1"/>
                </a:solidFill>
              </a:rPr>
              <a:t>Administrator cases – </a:t>
            </a:r>
            <a:r>
              <a:rPr lang="en" sz="1800" b="1">
                <a:solidFill>
                  <a:schemeClr val="lt1"/>
                </a:solidFill>
              </a:rPr>
              <a:t>Report showing the number of classes a student is enrolled</a:t>
            </a: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200" b="1">
              <a:solidFill>
                <a:schemeClr val="lt1"/>
              </a:solidFill>
            </a:endParaRPr>
          </a:p>
        </p:txBody>
      </p:sp>
      <p:sp>
        <p:nvSpPr>
          <p:cNvPr id="605" name="Shape 605"/>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06" name="Shape 606"/>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607" name="Shape 607"/>
          <p:cNvSpPr txBox="1"/>
          <p:nvPr/>
        </p:nvSpPr>
        <p:spPr>
          <a:xfrm>
            <a:off x="1303450" y="790150"/>
            <a:ext cx="6079800" cy="36801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endParaRPr>
              <a:solidFill>
                <a:schemeClr val="lt1"/>
              </a:solidFill>
            </a:endParaRPr>
          </a:p>
          <a:p>
            <a:pPr marL="457200" lvl="0" indent="-317500" rtl="0">
              <a:lnSpc>
                <a:spcPct val="115000"/>
              </a:lnSpc>
              <a:spcBef>
                <a:spcPts val="0"/>
              </a:spcBef>
              <a:spcAft>
                <a:spcPts val="0"/>
              </a:spcAft>
              <a:buClr>
                <a:schemeClr val="lt1"/>
              </a:buClr>
              <a:buSzPts val="1400"/>
              <a:buChar char="●"/>
            </a:pPr>
            <a:r>
              <a:rPr lang="en">
                <a:solidFill>
                  <a:schemeClr val="lt1"/>
                </a:solidFill>
              </a:rPr>
              <a:t>Administrators use this report to find out the number of classes a student has taken throughout his/her time attending the camp</a:t>
            </a:r>
          </a:p>
          <a:p>
            <a:pPr marL="457200" lvl="0" indent="-317500" rtl="0">
              <a:lnSpc>
                <a:spcPct val="115000"/>
              </a:lnSpc>
              <a:spcBef>
                <a:spcPts val="0"/>
              </a:spcBef>
              <a:spcAft>
                <a:spcPts val="0"/>
              </a:spcAft>
              <a:buClr>
                <a:schemeClr val="lt1"/>
              </a:buClr>
              <a:buSzPts val="1400"/>
              <a:buChar char="●"/>
            </a:pPr>
            <a:r>
              <a:rPr lang="en">
                <a:solidFill>
                  <a:schemeClr val="lt1"/>
                </a:solidFill>
              </a:rPr>
              <a:t>Report shows effectiveness of the camp based on total classes attended in a lifetime</a:t>
            </a:r>
          </a:p>
          <a:p>
            <a:pPr marL="457200" lvl="0" indent="-298450" rtl="0">
              <a:lnSpc>
                <a:spcPct val="115000"/>
              </a:lnSpc>
              <a:spcBef>
                <a:spcPts val="0"/>
              </a:spcBef>
              <a:buClr>
                <a:schemeClr val="lt1"/>
              </a:buClr>
              <a:buSzPts val="1100"/>
              <a:buChar char="●"/>
            </a:pPr>
            <a:endParaRPr sz="11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11"/>
        <p:cNvGrpSpPr/>
        <p:nvPr/>
      </p:nvGrpSpPr>
      <p:grpSpPr>
        <a:xfrm>
          <a:off x="0" y="0"/>
          <a:ext cx="0" cy="0"/>
          <a:chOff x="0" y="0"/>
          <a:chExt cx="0" cy="0"/>
        </a:xfrm>
      </p:grpSpPr>
      <p:pic>
        <p:nvPicPr>
          <p:cNvPr id="612" name="Shape 61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13" name="Shape 613"/>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614" name="Shape 614"/>
          <p:cNvSpPr txBox="1"/>
          <p:nvPr/>
        </p:nvSpPr>
        <p:spPr>
          <a:xfrm>
            <a:off x="1367350" y="107275"/>
            <a:ext cx="6021000" cy="5310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Administrator</a:t>
            </a:r>
            <a:r>
              <a:rPr lang="en" sz="1800" b="0" i="0" u="none">
                <a:solidFill>
                  <a:schemeClr val="lt1"/>
                </a:solidFill>
                <a:latin typeface="Arial"/>
                <a:ea typeface="Arial"/>
                <a:cs typeface="Arial"/>
                <a:sym typeface="Arial"/>
              </a:rPr>
              <a:t>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Trigger when updating payment due date</a:t>
            </a:r>
          </a:p>
        </p:txBody>
      </p:sp>
      <p:sp>
        <p:nvSpPr>
          <p:cNvPr id="615" name="Shape 615"/>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16" name="Shape 616"/>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pic>
        <p:nvPicPr>
          <p:cNvPr id="617" name="Shape 617"/>
          <p:cNvPicPr preferRelativeResize="0"/>
          <p:nvPr/>
        </p:nvPicPr>
        <p:blipFill>
          <a:blip r:embed="rId4">
            <a:alphaModFix/>
          </a:blip>
          <a:stretch>
            <a:fillRect/>
          </a:stretch>
        </p:blipFill>
        <p:spPr>
          <a:xfrm>
            <a:off x="1406725" y="759788"/>
            <a:ext cx="5981700" cy="380498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23" name="Shape 623"/>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624" name="Shape 624"/>
          <p:cNvSpPr txBox="1"/>
          <p:nvPr/>
        </p:nvSpPr>
        <p:spPr>
          <a:xfrm>
            <a:off x="1367925" y="92100"/>
            <a:ext cx="6269400" cy="5460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Administrator</a:t>
            </a:r>
            <a:r>
              <a:rPr lang="en" sz="1800" b="0" i="0" u="none">
                <a:solidFill>
                  <a:schemeClr val="lt1"/>
                </a:solidFill>
                <a:latin typeface="Arial"/>
                <a:ea typeface="Arial"/>
                <a:cs typeface="Arial"/>
                <a:sym typeface="Arial"/>
              </a:rPr>
              <a:t>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Trigger when updating payment due date - Continue</a:t>
            </a: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800" b="1">
              <a:solidFill>
                <a:schemeClr val="lt1"/>
              </a:solidFill>
            </a:endParaRPr>
          </a:p>
          <a:p>
            <a:pPr marL="0" marR="0" lvl="0" indent="-107950" algn="l" rtl="0">
              <a:lnSpc>
                <a:spcPct val="100000"/>
              </a:lnSpc>
              <a:spcBef>
                <a:spcPts val="0"/>
              </a:spcBef>
              <a:spcAft>
                <a:spcPts val="0"/>
              </a:spcAft>
              <a:buClr>
                <a:schemeClr val="lt1"/>
              </a:buClr>
              <a:buSzPts val="1700"/>
              <a:buFont typeface="Arial"/>
              <a:buNone/>
            </a:pPr>
            <a:endParaRPr sz="1200" b="1">
              <a:solidFill>
                <a:schemeClr val="lt1"/>
              </a:solidFill>
            </a:endParaRPr>
          </a:p>
        </p:txBody>
      </p:sp>
      <p:sp>
        <p:nvSpPr>
          <p:cNvPr id="625" name="Shape 625"/>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26" name="Shape 626"/>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627" name="Shape 627"/>
          <p:cNvSpPr txBox="1"/>
          <p:nvPr/>
        </p:nvSpPr>
        <p:spPr>
          <a:xfrm>
            <a:off x="1303450" y="790150"/>
            <a:ext cx="6036300" cy="3347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Trigger protects the system from camp’s payment due date. </a:t>
            </a:r>
          </a:p>
          <a:p>
            <a:pPr marL="457200" lvl="0" indent="-317500" rtl="0">
              <a:lnSpc>
                <a:spcPct val="115000"/>
              </a:lnSpc>
              <a:spcBef>
                <a:spcPts val="0"/>
              </a:spcBef>
              <a:spcAft>
                <a:spcPts val="0"/>
              </a:spcAft>
              <a:buClr>
                <a:schemeClr val="lt1"/>
              </a:buClr>
              <a:buSzPts val="1400"/>
              <a:buChar char="●"/>
            </a:pPr>
            <a:r>
              <a:rPr lang="en">
                <a:solidFill>
                  <a:schemeClr val="lt1"/>
                </a:solidFill>
              </a:rPr>
              <a:t>Administrators will set the original payment due date, and this date is final</a:t>
            </a:r>
          </a:p>
          <a:p>
            <a:pPr marL="457200" lvl="0" indent="-317500" rtl="0">
              <a:lnSpc>
                <a:spcPct val="115000"/>
              </a:lnSpc>
              <a:spcBef>
                <a:spcPts val="0"/>
              </a:spcBef>
              <a:buClr>
                <a:schemeClr val="lt1"/>
              </a:buClr>
              <a:buSzPts val="1400"/>
              <a:buChar char="●"/>
            </a:pPr>
            <a:r>
              <a:rPr lang="en">
                <a:solidFill>
                  <a:schemeClr val="lt1"/>
                </a:solidFill>
              </a:rPr>
              <a:t>Protect parents from any unexpected events of payment due date being changed</a:t>
            </a: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sz="11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33" name="Shape 633"/>
          <p:cNvSpPr txBox="1"/>
          <p:nvPr/>
        </p:nvSpPr>
        <p:spPr>
          <a:xfrm>
            <a:off x="1367925" y="92100"/>
            <a:ext cx="6269400" cy="348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Administrator</a:t>
            </a:r>
            <a:r>
              <a:rPr lang="en" sz="1800" b="0" i="0" u="none">
                <a:solidFill>
                  <a:schemeClr val="lt1"/>
                </a:solidFill>
                <a:latin typeface="Arial"/>
                <a:ea typeface="Arial"/>
                <a:cs typeface="Arial"/>
                <a:sym typeface="Arial"/>
              </a:rPr>
              <a:t>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Trigger when deleting a user</a:t>
            </a:r>
          </a:p>
        </p:txBody>
      </p:sp>
      <p:sp>
        <p:nvSpPr>
          <p:cNvPr id="634" name="Shape 634"/>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35" name="Shape 635"/>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pic>
        <p:nvPicPr>
          <p:cNvPr id="636" name="Shape 636"/>
          <p:cNvPicPr preferRelativeResize="0"/>
          <p:nvPr/>
        </p:nvPicPr>
        <p:blipFill>
          <a:blip r:embed="rId4">
            <a:alphaModFix/>
          </a:blip>
          <a:stretch>
            <a:fillRect/>
          </a:stretch>
        </p:blipFill>
        <p:spPr>
          <a:xfrm>
            <a:off x="1367925" y="501425"/>
            <a:ext cx="6058275" cy="3989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40"/>
        <p:cNvGrpSpPr/>
        <p:nvPr/>
      </p:nvGrpSpPr>
      <p:grpSpPr>
        <a:xfrm>
          <a:off x="0" y="0"/>
          <a:ext cx="0" cy="0"/>
          <a:chOff x="0" y="0"/>
          <a:chExt cx="0" cy="0"/>
        </a:xfrm>
      </p:grpSpPr>
      <p:pic>
        <p:nvPicPr>
          <p:cNvPr id="641" name="Shape 641"/>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42" name="Shape 642"/>
          <p:cNvSpPr txBox="1"/>
          <p:nvPr/>
        </p:nvSpPr>
        <p:spPr>
          <a:xfrm>
            <a:off x="1367350" y="76900"/>
            <a:ext cx="6269400" cy="3486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Administrator</a:t>
            </a:r>
            <a:r>
              <a:rPr lang="en" sz="1800" b="0" i="0" u="none">
                <a:solidFill>
                  <a:schemeClr val="lt1"/>
                </a:solidFill>
                <a:latin typeface="Arial"/>
                <a:ea typeface="Arial"/>
                <a:cs typeface="Arial"/>
                <a:sym typeface="Arial"/>
              </a:rPr>
              <a:t>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Trigger when deleting a user</a:t>
            </a:r>
          </a:p>
        </p:txBody>
      </p:sp>
      <p:sp>
        <p:nvSpPr>
          <p:cNvPr id="643" name="Shape 643"/>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44" name="Shape 644"/>
          <p:cNvSpPr txBox="1"/>
          <p:nvPr/>
        </p:nvSpPr>
        <p:spPr>
          <a:xfrm>
            <a:off x="1367350" y="3166875"/>
            <a:ext cx="5908500" cy="11760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645" name="Shape 645"/>
          <p:cNvSpPr txBox="1"/>
          <p:nvPr/>
        </p:nvSpPr>
        <p:spPr>
          <a:xfrm>
            <a:off x="1303450" y="487125"/>
            <a:ext cx="6036300" cy="36504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User table is meant to retain users information for life. </a:t>
            </a:r>
          </a:p>
          <a:p>
            <a:pPr marL="457200" lvl="0" indent="-317500" rtl="0">
              <a:lnSpc>
                <a:spcPct val="115000"/>
              </a:lnSpc>
              <a:spcBef>
                <a:spcPts val="0"/>
              </a:spcBef>
              <a:spcAft>
                <a:spcPts val="0"/>
              </a:spcAft>
              <a:buClr>
                <a:schemeClr val="lt1"/>
              </a:buClr>
              <a:buSzPts val="1400"/>
              <a:buChar char="●"/>
            </a:pPr>
            <a:r>
              <a:rPr lang="en">
                <a:solidFill>
                  <a:schemeClr val="lt1"/>
                </a:solidFill>
              </a:rPr>
              <a:t>This trigger is intended to ensure that no users will ever be deleted. </a:t>
            </a:r>
          </a:p>
          <a:p>
            <a:pPr marL="457200" lvl="0" indent="-317500" rtl="0">
              <a:lnSpc>
                <a:spcPct val="115000"/>
              </a:lnSpc>
              <a:spcBef>
                <a:spcPts val="0"/>
              </a:spcBef>
              <a:spcAft>
                <a:spcPts val="0"/>
              </a:spcAft>
              <a:buClr>
                <a:schemeClr val="lt1"/>
              </a:buClr>
              <a:buSzPts val="1400"/>
              <a:buChar char="●"/>
            </a:pPr>
            <a:r>
              <a:rPr lang="en">
                <a:solidFill>
                  <a:schemeClr val="lt1"/>
                </a:solidFill>
              </a:rPr>
              <a:t>If a user is no longer an active participant in the camp, then the best option is to set the is_active flag to false. </a:t>
            </a:r>
          </a:p>
          <a:p>
            <a:pPr marL="457200" lvl="0" indent="-317500" rtl="0">
              <a:lnSpc>
                <a:spcPct val="115000"/>
              </a:lnSpc>
              <a:spcBef>
                <a:spcPts val="0"/>
              </a:spcBef>
              <a:buClr>
                <a:schemeClr val="lt1"/>
              </a:buClr>
              <a:buSzPts val="1400"/>
              <a:buChar char="●"/>
            </a:pPr>
            <a:r>
              <a:rPr lang="en">
                <a:solidFill>
                  <a:schemeClr val="lt1"/>
                </a:solidFill>
              </a:rPr>
              <a:t>Security layer if anyone were to hack the system and to try to manipulate the data</a:t>
            </a: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sz="1100"/>
          </a:p>
          <a:p>
            <a:pPr marL="0" lvl="0" indent="0" rtl="0">
              <a:lnSpc>
                <a:spcPct val="115000"/>
              </a:lnSpc>
              <a:spcBef>
                <a:spcPts val="0"/>
              </a:spcBef>
              <a:buNone/>
            </a:pPr>
            <a:endParaRPr/>
          </a:p>
          <a:p>
            <a:pPr marL="0" lvl="0" indent="0" rtl="0">
              <a:lnSpc>
                <a:spcPct val="115000"/>
              </a:lnSpc>
              <a:spcBef>
                <a:spcPts val="0"/>
              </a:spcBef>
              <a:buNone/>
            </a:pPr>
            <a:endParaRPr sz="1100"/>
          </a:p>
          <a:p>
            <a:pPr marL="0" lvl="0" indent="0" rtl="0">
              <a:lnSpc>
                <a:spcPct val="115000"/>
              </a:lnSpc>
              <a:spcBef>
                <a:spcPts val="0"/>
              </a:spcBef>
              <a:buNone/>
            </a:pPr>
            <a:endParaRPr sz="1100"/>
          </a:p>
          <a:p>
            <a:pPr marL="0" lvl="0" indent="0" rtl="0">
              <a:lnSpc>
                <a:spcPct val="115000"/>
              </a:lnSpc>
              <a:spcBef>
                <a:spcPts val="0"/>
              </a:spcBef>
              <a:buNone/>
            </a:pPr>
            <a:endParaRPr sz="1100"/>
          </a:p>
          <a:p>
            <a:pPr marL="0" lvl="0" indent="0" rtl="0">
              <a:lnSpc>
                <a:spcPct val="115000"/>
              </a:lnSpc>
              <a:spcBef>
                <a:spcPts val="0"/>
              </a:spcBef>
              <a:buNone/>
            </a:pPr>
            <a:endParaRPr sz="1100"/>
          </a:p>
          <a:p>
            <a:pPr marL="0" lvl="0" indent="0" rtl="0">
              <a:lnSpc>
                <a:spcPct val="115000"/>
              </a:lnSpc>
              <a:spcBef>
                <a:spcPts val="0"/>
              </a:spcBef>
              <a:buNone/>
            </a:pPr>
            <a:endParaRPr sz="1100"/>
          </a:p>
          <a:p>
            <a:pPr marL="0" lvl="0" indent="0" rtl="0">
              <a:lnSpc>
                <a:spcPct val="115000"/>
              </a:lnSpc>
              <a:spcBef>
                <a:spcPts val="0"/>
              </a:spcBef>
              <a:buNone/>
            </a:pPr>
            <a:endParaRPr sz="1100"/>
          </a:p>
          <a:p>
            <a:pPr marL="0" lvl="0" indent="0" rtl="0">
              <a:lnSpc>
                <a:spcPct val="115000"/>
              </a:lnSpc>
              <a:spcBef>
                <a:spcPts val="0"/>
              </a:spcBef>
              <a:buNone/>
            </a:pPr>
            <a:endParaRPr sz="11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49"/>
        <p:cNvGrpSpPr/>
        <p:nvPr/>
      </p:nvGrpSpPr>
      <p:grpSpPr>
        <a:xfrm>
          <a:off x="0" y="0"/>
          <a:ext cx="0" cy="0"/>
          <a:chOff x="0" y="0"/>
          <a:chExt cx="0" cy="0"/>
        </a:xfrm>
      </p:grpSpPr>
      <p:pic>
        <p:nvPicPr>
          <p:cNvPr id="650" name="Shape 650"/>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51" name="Shape 651"/>
          <p:cNvSpPr txBox="1"/>
          <p:nvPr/>
        </p:nvSpPr>
        <p:spPr>
          <a:xfrm>
            <a:off x="1367925" y="92100"/>
            <a:ext cx="6269400" cy="5625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Administrator</a:t>
            </a:r>
            <a:r>
              <a:rPr lang="en" sz="1800" b="0" i="0" u="none">
                <a:solidFill>
                  <a:schemeClr val="lt1"/>
                </a:solidFill>
                <a:latin typeface="Arial"/>
                <a:ea typeface="Arial"/>
                <a:cs typeface="Arial"/>
                <a:sym typeface="Arial"/>
              </a:rPr>
              <a:t>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Function to check what students have more than one permissions</a:t>
            </a:r>
          </a:p>
        </p:txBody>
      </p:sp>
      <p:sp>
        <p:nvSpPr>
          <p:cNvPr id="652" name="Shape 652"/>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653" name="Shape 653"/>
          <p:cNvPicPr preferRelativeResize="0"/>
          <p:nvPr/>
        </p:nvPicPr>
        <p:blipFill>
          <a:blip r:embed="rId4">
            <a:alphaModFix/>
          </a:blip>
          <a:stretch>
            <a:fillRect/>
          </a:stretch>
        </p:blipFill>
        <p:spPr>
          <a:xfrm>
            <a:off x="1413500" y="1063650"/>
            <a:ext cx="5963576" cy="321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45"/>
        <p:cNvGrpSpPr/>
        <p:nvPr/>
      </p:nvGrpSpPr>
      <p:grpSpPr>
        <a:xfrm>
          <a:off x="0" y="0"/>
          <a:ext cx="0" cy="0"/>
          <a:chOff x="0" y="0"/>
          <a:chExt cx="0" cy="0"/>
        </a:xfrm>
      </p:grpSpPr>
      <p:pic>
        <p:nvPicPr>
          <p:cNvPr id="146" name="Shape 146"/>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147" name="Shape 147"/>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148" name="Shape 148"/>
          <p:cNvSpPr txBox="1"/>
          <p:nvPr/>
        </p:nvSpPr>
        <p:spPr>
          <a:xfrm>
            <a:off x="1405754" y="514350"/>
            <a:ext cx="6199200" cy="3429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Application Usage</a:t>
            </a:r>
          </a:p>
        </p:txBody>
      </p:sp>
      <p:sp>
        <p:nvSpPr>
          <p:cNvPr id="149" name="Shape 149"/>
          <p:cNvSpPr txBox="1"/>
          <p:nvPr/>
        </p:nvSpPr>
        <p:spPr>
          <a:xfrm>
            <a:off x="2777200" y="4686300"/>
            <a:ext cx="5736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50" name="Shape 150"/>
          <p:cNvSpPr txBox="1"/>
          <p:nvPr/>
        </p:nvSpPr>
        <p:spPr>
          <a:xfrm>
            <a:off x="800275" y="857250"/>
            <a:ext cx="6576900" cy="3458100"/>
          </a:xfrm>
          <a:prstGeom prst="rect">
            <a:avLst/>
          </a:prstGeom>
          <a:noFill/>
          <a:ln>
            <a:noFill/>
          </a:ln>
        </p:spPr>
        <p:txBody>
          <a:bodyPr wrap="square" lIns="79125" tIns="39550" rIns="79125" bIns="39550" anchor="t" anchorCtr="0">
            <a:noAutofit/>
          </a:bodyPr>
          <a:lstStyle/>
          <a:p>
            <a:pPr marL="914400" marR="0" lvl="0" indent="-317500" algn="l" rtl="0">
              <a:lnSpc>
                <a:spcPct val="100000"/>
              </a:lnSpc>
              <a:spcBef>
                <a:spcPts val="1400"/>
              </a:spcBef>
              <a:spcAft>
                <a:spcPts val="0"/>
              </a:spcAft>
              <a:buClr>
                <a:schemeClr val="lt1"/>
              </a:buClr>
              <a:buSzPts val="1400"/>
              <a:buChar char="●"/>
            </a:pPr>
            <a:r>
              <a:rPr lang="en">
                <a:solidFill>
                  <a:schemeClr val="lt1"/>
                </a:solidFill>
              </a:rPr>
              <a:t>Websites to manage a summer camp can use our database as the backend store</a:t>
            </a:r>
          </a:p>
          <a:p>
            <a:pPr marL="914400" marR="0" lvl="0" indent="-317500" algn="l" rtl="0">
              <a:lnSpc>
                <a:spcPct val="100000"/>
              </a:lnSpc>
              <a:spcBef>
                <a:spcPts val="0"/>
              </a:spcBef>
              <a:spcAft>
                <a:spcPts val="0"/>
              </a:spcAft>
              <a:buClr>
                <a:schemeClr val="lt1"/>
              </a:buClr>
              <a:buSzPts val="1400"/>
              <a:buChar char="●"/>
            </a:pPr>
            <a:r>
              <a:rPr lang="en">
                <a:solidFill>
                  <a:schemeClr val="lt1"/>
                </a:solidFill>
              </a:rPr>
              <a:t>Mobile apps can use our database as a backend store that will allow</a:t>
            </a:r>
          </a:p>
          <a:p>
            <a:pPr marL="1371600" marR="0" lvl="1" indent="-317500" algn="l" rtl="0">
              <a:lnSpc>
                <a:spcPct val="100000"/>
              </a:lnSpc>
              <a:spcBef>
                <a:spcPts val="0"/>
              </a:spcBef>
              <a:spcAft>
                <a:spcPts val="0"/>
              </a:spcAft>
              <a:buClr>
                <a:schemeClr val="lt1"/>
              </a:buClr>
              <a:buSzPts val="1400"/>
              <a:buChar char="○"/>
            </a:pPr>
            <a:r>
              <a:rPr lang="en">
                <a:solidFill>
                  <a:schemeClr val="lt1"/>
                </a:solidFill>
              </a:rPr>
              <a:t>parents to get summer camp notifications </a:t>
            </a:r>
          </a:p>
          <a:p>
            <a:pPr marL="1371600" marR="0" lvl="1" indent="-317500" algn="l" rtl="0">
              <a:lnSpc>
                <a:spcPct val="100000"/>
              </a:lnSpc>
              <a:spcBef>
                <a:spcPts val="0"/>
              </a:spcBef>
              <a:spcAft>
                <a:spcPts val="0"/>
              </a:spcAft>
              <a:buClr>
                <a:schemeClr val="lt1"/>
              </a:buClr>
              <a:buSzPts val="1400"/>
              <a:buChar char="○"/>
            </a:pPr>
            <a:r>
              <a:rPr lang="en">
                <a:solidFill>
                  <a:schemeClr val="lt1"/>
                </a:solidFill>
              </a:rPr>
              <a:t>kids to keep track of camp activities </a:t>
            </a:r>
          </a:p>
          <a:p>
            <a:pPr marL="914400" marR="0" lvl="0" indent="-317500" algn="l" rtl="0">
              <a:lnSpc>
                <a:spcPct val="100000"/>
              </a:lnSpc>
              <a:spcBef>
                <a:spcPts val="0"/>
              </a:spcBef>
              <a:spcAft>
                <a:spcPts val="0"/>
              </a:spcAft>
              <a:buClr>
                <a:schemeClr val="lt1"/>
              </a:buClr>
              <a:buSzPts val="1400"/>
              <a:buChar char="●"/>
            </a:pPr>
            <a:r>
              <a:rPr lang="en">
                <a:solidFill>
                  <a:schemeClr val="lt1"/>
                </a:solidFill>
              </a:rPr>
              <a:t>Advertising companies can use the features and business purposes to advertise for a specific summer camp</a:t>
            </a:r>
          </a:p>
          <a:p>
            <a:pPr marL="914400" marR="0" lvl="0" indent="-317500" algn="l" rtl="0">
              <a:lnSpc>
                <a:spcPct val="100000"/>
              </a:lnSpc>
              <a:spcBef>
                <a:spcPts val="0"/>
              </a:spcBef>
              <a:spcAft>
                <a:spcPts val="0"/>
              </a:spcAft>
              <a:buClr>
                <a:schemeClr val="lt1"/>
              </a:buClr>
              <a:buSzPts val="1400"/>
              <a:buChar char="●"/>
            </a:pPr>
            <a:r>
              <a:rPr lang="en">
                <a:solidFill>
                  <a:schemeClr val="lt1"/>
                </a:solidFill>
              </a:rPr>
              <a:t>Announcements and newsletters can be distributed to the list of users that are in the system </a:t>
            </a:r>
          </a:p>
          <a:p>
            <a:pPr marL="0" marR="0" lvl="0" indent="0" algn="l" rtl="0">
              <a:lnSpc>
                <a:spcPct val="100000"/>
              </a:lnSpc>
              <a:spcBef>
                <a:spcPts val="1400"/>
              </a:spcBef>
              <a:spcAft>
                <a:spcPts val="0"/>
              </a:spcAft>
              <a:buNone/>
            </a:pPr>
            <a:endParaRPr>
              <a:solidFill>
                <a:schemeClr val="lt1"/>
              </a:solidFill>
            </a:endParaRPr>
          </a:p>
          <a:p>
            <a:pPr marL="0" marR="0" lvl="0" indent="0" algn="l" rtl="0">
              <a:lnSpc>
                <a:spcPct val="100000"/>
              </a:lnSpc>
              <a:spcBef>
                <a:spcPts val="1400"/>
              </a:spcBef>
              <a:spcAft>
                <a:spcPts val="0"/>
              </a:spcAft>
              <a:buNone/>
            </a:pPr>
            <a:endParaRPr>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57"/>
        <p:cNvGrpSpPr/>
        <p:nvPr/>
      </p:nvGrpSpPr>
      <p:grpSpPr>
        <a:xfrm>
          <a:off x="0" y="0"/>
          <a:ext cx="0" cy="0"/>
          <a:chOff x="0" y="0"/>
          <a:chExt cx="0" cy="0"/>
        </a:xfrm>
      </p:grpSpPr>
      <p:pic>
        <p:nvPicPr>
          <p:cNvPr id="658" name="Shape 658"/>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59" name="Shape 659"/>
          <p:cNvSpPr txBox="1"/>
          <p:nvPr/>
        </p:nvSpPr>
        <p:spPr>
          <a:xfrm>
            <a:off x="1367925" y="212725"/>
            <a:ext cx="6269400" cy="3495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Administrator</a:t>
            </a:r>
            <a:r>
              <a:rPr lang="en" sz="1800" b="0" i="0" u="none">
                <a:solidFill>
                  <a:schemeClr val="lt1"/>
                </a:solidFill>
                <a:latin typeface="Arial"/>
                <a:ea typeface="Arial"/>
                <a:cs typeface="Arial"/>
                <a:sym typeface="Arial"/>
              </a:rPr>
              <a:t> </a:t>
            </a:r>
            <a:r>
              <a:rPr lang="en" sz="1800">
                <a:solidFill>
                  <a:schemeClr val="lt1"/>
                </a:solidFill>
              </a:rPr>
              <a:t>c</a:t>
            </a:r>
            <a:r>
              <a:rPr lang="en" sz="1800" b="0" i="0" u="none">
                <a:solidFill>
                  <a:schemeClr val="lt1"/>
                </a:solidFill>
                <a:latin typeface="Arial"/>
                <a:ea typeface="Arial"/>
                <a:cs typeface="Arial"/>
                <a:sym typeface="Arial"/>
              </a:rPr>
              <a:t>ases – </a:t>
            </a:r>
            <a:r>
              <a:rPr lang="en" sz="1800" b="1">
                <a:solidFill>
                  <a:schemeClr val="lt1"/>
                </a:solidFill>
              </a:rPr>
              <a:t>Function to check what students have more than one permissions - Continue</a:t>
            </a:r>
          </a:p>
        </p:txBody>
      </p:sp>
      <p:sp>
        <p:nvSpPr>
          <p:cNvPr id="660" name="Shape 660"/>
          <p:cNvSpPr txBox="1"/>
          <p:nvPr/>
        </p:nvSpPr>
        <p:spPr>
          <a:xfrm>
            <a:off x="2529250" y="4686300"/>
            <a:ext cx="59844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61" name="Shape 661"/>
          <p:cNvSpPr txBox="1"/>
          <p:nvPr/>
        </p:nvSpPr>
        <p:spPr>
          <a:xfrm>
            <a:off x="1367925" y="888900"/>
            <a:ext cx="5908500" cy="28068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spcAft>
                <a:spcPts val="0"/>
              </a:spcAft>
              <a:buClr>
                <a:schemeClr val="lt1"/>
              </a:buClr>
              <a:buSzPts val="1400"/>
              <a:buChar char="●"/>
            </a:pPr>
            <a:r>
              <a:rPr lang="en">
                <a:solidFill>
                  <a:schemeClr val="lt1"/>
                </a:solidFill>
              </a:rPr>
              <a:t>Enable staff to  know which students have more than one permissions </a:t>
            </a:r>
          </a:p>
          <a:p>
            <a:pPr marL="457200" lvl="0" indent="-317500" rtl="0">
              <a:lnSpc>
                <a:spcPct val="115000"/>
              </a:lnSpc>
              <a:spcBef>
                <a:spcPts val="0"/>
              </a:spcBef>
              <a:spcAft>
                <a:spcPts val="0"/>
              </a:spcAft>
              <a:buClr>
                <a:schemeClr val="lt1"/>
              </a:buClr>
              <a:buSzPts val="1400"/>
              <a:buChar char="●"/>
            </a:pPr>
            <a:r>
              <a:rPr lang="en">
                <a:solidFill>
                  <a:schemeClr val="lt1"/>
                </a:solidFill>
              </a:rPr>
              <a:t>List to show the students that will require extra monitoring because of the number of permissions</a:t>
            </a:r>
          </a:p>
          <a:p>
            <a:pPr marL="457200" lvl="0" indent="-317500" rtl="0">
              <a:lnSpc>
                <a:spcPct val="115000"/>
              </a:lnSpc>
              <a:spcBef>
                <a:spcPts val="0"/>
              </a:spcBef>
              <a:buClr>
                <a:schemeClr val="lt1"/>
              </a:buClr>
              <a:buSzPts val="1400"/>
              <a:buChar char="●"/>
            </a:pPr>
            <a:r>
              <a:rPr lang="en">
                <a:solidFill>
                  <a:schemeClr val="lt1"/>
                </a:solidFill>
              </a:rPr>
              <a:t>Only administrators will be allowed to run this function</a:t>
            </a:r>
          </a:p>
          <a:p>
            <a:pPr marL="0" lvl="0" indent="0" rtl="0">
              <a:lnSpc>
                <a:spcPct val="115000"/>
              </a:lnSpc>
              <a:spcBef>
                <a:spcPts val="0"/>
              </a:spcBef>
              <a:buNone/>
            </a:pPr>
            <a:endParaRPr>
              <a:solidFill>
                <a:schemeClr val="lt1"/>
              </a:solidFill>
            </a:endParaRPr>
          </a:p>
          <a:p>
            <a:pPr marL="0" lvl="0" indent="0" rtl="0">
              <a:lnSpc>
                <a:spcPct val="115000"/>
              </a:lnSpc>
              <a:spcBef>
                <a:spcPts val="0"/>
              </a:spcBef>
              <a:buNone/>
            </a:pPr>
            <a:endParaRPr sz="1100">
              <a:solidFill>
                <a:schemeClr val="lt1"/>
              </a:solidFill>
            </a:endParaRPr>
          </a:p>
          <a:p>
            <a:pPr marL="0" lvl="0" indent="0" rtl="0">
              <a:lnSpc>
                <a:spcPct val="115000"/>
              </a:lnSpc>
              <a:spcBef>
                <a:spcPts val="0"/>
              </a:spcBef>
              <a:buNone/>
            </a:pPr>
            <a:endParaRPr sz="11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67" name="Shape 667"/>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668" name="Shape 668"/>
          <p:cNvSpPr txBox="1"/>
          <p:nvPr/>
        </p:nvSpPr>
        <p:spPr>
          <a:xfrm>
            <a:off x="1299175" y="283400"/>
            <a:ext cx="6305700" cy="2775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Additional Enhancements</a:t>
            </a:r>
          </a:p>
        </p:txBody>
      </p:sp>
      <p:sp>
        <p:nvSpPr>
          <p:cNvPr id="669" name="Shape 669"/>
          <p:cNvSpPr txBox="1"/>
          <p:nvPr/>
        </p:nvSpPr>
        <p:spPr>
          <a:xfrm>
            <a:off x="2543400" y="4686300"/>
            <a:ext cx="59700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70" name="Shape 670"/>
          <p:cNvSpPr txBox="1"/>
          <p:nvPr/>
        </p:nvSpPr>
        <p:spPr>
          <a:xfrm>
            <a:off x="1238400" y="580950"/>
            <a:ext cx="6187800" cy="3981600"/>
          </a:xfrm>
          <a:prstGeom prst="rect">
            <a:avLst/>
          </a:prstGeom>
          <a:noFill/>
          <a:ln>
            <a:noFill/>
          </a:ln>
        </p:spPr>
        <p:txBody>
          <a:bodyPr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Char char="●"/>
            </a:pPr>
            <a:r>
              <a:rPr lang="en">
                <a:solidFill>
                  <a:schemeClr val="lt1"/>
                </a:solidFill>
              </a:rPr>
              <a:t>Future enhancements</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Optionally list summer camp activities that can happen outdoor</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Allow parents to make changes associated with their contact info</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Add an entry for meal planning for those who require special diet</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Allow students to update their meal preferences</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Provide parents a way to remove their child from a camp program through the application </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Provide pick up and drop off transportation schedule for those who cannot drive to the campground</a:t>
            </a:r>
          </a:p>
          <a:p>
            <a:pPr marL="914400" marR="0" lvl="1" indent="-317500" algn="l" rtl="0">
              <a:lnSpc>
                <a:spcPct val="100000"/>
              </a:lnSpc>
              <a:spcBef>
                <a:spcPts val="0"/>
              </a:spcBef>
              <a:spcAft>
                <a:spcPts val="0"/>
              </a:spcAft>
              <a:buClr>
                <a:schemeClr val="lt1"/>
              </a:buClr>
              <a:buSzPts val="1400"/>
              <a:buChar char="○"/>
            </a:pPr>
            <a:r>
              <a:rPr lang="en">
                <a:solidFill>
                  <a:schemeClr val="lt1"/>
                </a:solidFill>
              </a:rPr>
              <a:t>Provide an option to have partial payments from divorced or separated parents</a:t>
            </a:r>
          </a:p>
          <a:p>
            <a:pPr marL="0" marR="0" lvl="0" indent="0" algn="l" rtl="0">
              <a:lnSpc>
                <a:spcPct val="100000"/>
              </a:lnSpc>
              <a:spcBef>
                <a:spcPts val="0"/>
              </a:spcBef>
              <a:spcAft>
                <a:spcPts val="0"/>
              </a:spcAft>
              <a:buNone/>
            </a:pPr>
            <a:endParaRPr>
              <a:solidFill>
                <a:schemeClr val="lt1"/>
              </a:solidFill>
            </a:endParaRPr>
          </a:p>
          <a:p>
            <a:pPr marL="457200" marR="0" lvl="0" indent="0" algn="l" rtl="0">
              <a:lnSpc>
                <a:spcPct val="100000"/>
              </a:lnSpc>
              <a:spcBef>
                <a:spcPts val="0"/>
              </a:spcBef>
              <a:spcAft>
                <a:spcPts val="0"/>
              </a:spcAft>
              <a:buNone/>
            </a:pPr>
            <a:endParaRPr>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74"/>
        <p:cNvGrpSpPr/>
        <p:nvPr/>
      </p:nvGrpSpPr>
      <p:grpSpPr>
        <a:xfrm>
          <a:off x="0" y="0"/>
          <a:ext cx="0" cy="0"/>
          <a:chOff x="0" y="0"/>
          <a:chExt cx="0" cy="0"/>
        </a:xfrm>
      </p:grpSpPr>
      <p:pic>
        <p:nvPicPr>
          <p:cNvPr id="675" name="Shape 675"/>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76" name="Shape 676"/>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677" name="Shape 677"/>
          <p:cNvSpPr txBox="1"/>
          <p:nvPr/>
        </p:nvSpPr>
        <p:spPr>
          <a:xfrm>
            <a:off x="1162400" y="303450"/>
            <a:ext cx="6374100" cy="2775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Project Dynamics</a:t>
            </a:r>
          </a:p>
        </p:txBody>
      </p:sp>
      <p:sp>
        <p:nvSpPr>
          <p:cNvPr id="678" name="Shape 678"/>
          <p:cNvSpPr txBox="1"/>
          <p:nvPr/>
        </p:nvSpPr>
        <p:spPr>
          <a:xfrm>
            <a:off x="2543400" y="4686300"/>
            <a:ext cx="59700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79" name="Shape 679"/>
          <p:cNvSpPr txBox="1"/>
          <p:nvPr/>
        </p:nvSpPr>
        <p:spPr>
          <a:xfrm>
            <a:off x="1027275" y="580950"/>
            <a:ext cx="6399000" cy="39816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Robert Marshal</a:t>
            </a:r>
          </a:p>
          <a:p>
            <a:pPr marL="914400" lvl="1" indent="-317500" rtl="0">
              <a:spcBef>
                <a:spcPts val="0"/>
              </a:spcBef>
              <a:spcAft>
                <a:spcPts val="0"/>
              </a:spcAft>
              <a:buClr>
                <a:schemeClr val="lt1"/>
              </a:buClr>
              <a:buSzPts val="1400"/>
              <a:buChar char="○"/>
            </a:pPr>
            <a:r>
              <a:rPr lang="en">
                <a:solidFill>
                  <a:schemeClr val="lt1"/>
                </a:solidFill>
              </a:rPr>
              <a:t>Created database objects and added test data</a:t>
            </a:r>
          </a:p>
          <a:p>
            <a:pPr marL="457200" lvl="0" indent="-317500" rtl="0">
              <a:spcBef>
                <a:spcPts val="0"/>
              </a:spcBef>
              <a:spcAft>
                <a:spcPts val="0"/>
              </a:spcAft>
              <a:buClr>
                <a:schemeClr val="lt1"/>
              </a:buClr>
              <a:buSzPts val="1400"/>
              <a:buChar char="●"/>
            </a:pPr>
            <a:r>
              <a:rPr lang="en">
                <a:solidFill>
                  <a:schemeClr val="lt1"/>
                </a:solidFill>
              </a:rPr>
              <a:t>Ram Ganesan</a:t>
            </a:r>
          </a:p>
          <a:p>
            <a:pPr marL="914400" lvl="1" indent="-317500" rtl="0">
              <a:spcBef>
                <a:spcPts val="0"/>
              </a:spcBef>
              <a:spcAft>
                <a:spcPts val="0"/>
              </a:spcAft>
              <a:buClr>
                <a:schemeClr val="lt1"/>
              </a:buClr>
              <a:buSzPts val="1400"/>
              <a:buChar char="○"/>
            </a:pPr>
            <a:r>
              <a:rPr lang="en">
                <a:solidFill>
                  <a:schemeClr val="lt1"/>
                </a:solidFill>
              </a:rPr>
              <a:t>Reviewed and redesigned original database objects, and created stored procedures, functions, and triggers</a:t>
            </a:r>
          </a:p>
          <a:p>
            <a:pPr marL="457200" lvl="0" indent="-317500" rtl="0">
              <a:spcBef>
                <a:spcPts val="0"/>
              </a:spcBef>
              <a:spcAft>
                <a:spcPts val="0"/>
              </a:spcAft>
              <a:buClr>
                <a:schemeClr val="lt1"/>
              </a:buClr>
              <a:buSzPts val="1400"/>
              <a:buChar char="●"/>
            </a:pPr>
            <a:r>
              <a:rPr lang="en">
                <a:solidFill>
                  <a:schemeClr val="lt1"/>
                </a:solidFill>
              </a:rPr>
              <a:t>Anuj Joshi</a:t>
            </a:r>
          </a:p>
          <a:p>
            <a:pPr marL="914400" lvl="1" indent="-317500" rtl="0">
              <a:spcBef>
                <a:spcPts val="0"/>
              </a:spcBef>
              <a:spcAft>
                <a:spcPts val="0"/>
              </a:spcAft>
              <a:buClr>
                <a:schemeClr val="lt1"/>
              </a:buClr>
              <a:buSzPts val="1400"/>
              <a:buChar char="○"/>
            </a:pPr>
            <a:r>
              <a:rPr lang="en">
                <a:solidFill>
                  <a:schemeClr val="lt1"/>
                </a:solidFill>
              </a:rPr>
              <a:t>Created stored procedures, and views</a:t>
            </a:r>
          </a:p>
          <a:p>
            <a:pPr marL="457200" lvl="0" indent="-317500" rtl="0">
              <a:spcBef>
                <a:spcPts val="0"/>
              </a:spcBef>
              <a:spcAft>
                <a:spcPts val="0"/>
              </a:spcAft>
              <a:buClr>
                <a:schemeClr val="lt1"/>
              </a:buClr>
              <a:buSzPts val="1400"/>
              <a:buChar char="●"/>
            </a:pPr>
            <a:r>
              <a:rPr lang="en">
                <a:solidFill>
                  <a:schemeClr val="lt1"/>
                </a:solidFill>
              </a:rPr>
              <a:t>Pierre Augustamar</a:t>
            </a:r>
          </a:p>
          <a:p>
            <a:pPr marL="914400" lvl="1" indent="-317500" rtl="0">
              <a:spcBef>
                <a:spcPts val="0"/>
              </a:spcBef>
              <a:buClr>
                <a:schemeClr val="lt1"/>
              </a:buClr>
              <a:buSzPts val="1400"/>
              <a:buChar char="○"/>
            </a:pPr>
            <a:r>
              <a:rPr lang="en">
                <a:solidFill>
                  <a:schemeClr val="lt1"/>
                </a:solidFill>
              </a:rPr>
              <a:t>Handled all the documentation,  and created stored procedures, functions, and triggers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83"/>
        <p:cNvGrpSpPr/>
        <p:nvPr/>
      </p:nvGrpSpPr>
      <p:grpSpPr>
        <a:xfrm>
          <a:off x="0" y="0"/>
          <a:ext cx="0" cy="0"/>
          <a:chOff x="0" y="0"/>
          <a:chExt cx="0" cy="0"/>
        </a:xfrm>
      </p:grpSpPr>
      <p:pic>
        <p:nvPicPr>
          <p:cNvPr id="684" name="Shape 684"/>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85" name="Shape 685"/>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686" name="Shape 686"/>
          <p:cNvSpPr txBox="1"/>
          <p:nvPr/>
        </p:nvSpPr>
        <p:spPr>
          <a:xfrm>
            <a:off x="1390350" y="269225"/>
            <a:ext cx="6214500" cy="3543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Project Dynamics </a:t>
            </a:r>
            <a:r>
              <a:rPr lang="en" sz="1800">
                <a:solidFill>
                  <a:schemeClr val="lt1"/>
                </a:solidFill>
              </a:rPr>
              <a:t>- Continue</a:t>
            </a:r>
          </a:p>
        </p:txBody>
      </p:sp>
      <p:sp>
        <p:nvSpPr>
          <p:cNvPr id="687" name="Shape 687"/>
          <p:cNvSpPr txBox="1"/>
          <p:nvPr/>
        </p:nvSpPr>
        <p:spPr>
          <a:xfrm>
            <a:off x="2422975" y="4686300"/>
            <a:ext cx="6090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88" name="Shape 688"/>
          <p:cNvSpPr txBox="1"/>
          <p:nvPr/>
        </p:nvSpPr>
        <p:spPr>
          <a:xfrm>
            <a:off x="1225650" y="524275"/>
            <a:ext cx="6159000" cy="40455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We used an agile software development with rapid development. </a:t>
            </a:r>
          </a:p>
          <a:p>
            <a:pPr marL="457200" lvl="0" indent="-317500" rtl="0">
              <a:spcBef>
                <a:spcPts val="0"/>
              </a:spcBef>
              <a:spcAft>
                <a:spcPts val="0"/>
              </a:spcAft>
              <a:buClr>
                <a:schemeClr val="lt1"/>
              </a:buClr>
              <a:buSzPts val="1400"/>
              <a:buChar char="●"/>
            </a:pPr>
            <a:r>
              <a:rPr lang="en">
                <a:solidFill>
                  <a:schemeClr val="lt1"/>
                </a:solidFill>
              </a:rPr>
              <a:t>With constant changes to the design after a team member raises a concern, then an agile methodology was best suited for this sort of group project</a:t>
            </a:r>
          </a:p>
          <a:p>
            <a:pPr marL="457200" lvl="0" indent="-317500" rtl="0">
              <a:spcBef>
                <a:spcPts val="0"/>
              </a:spcBef>
              <a:spcAft>
                <a:spcPts val="0"/>
              </a:spcAft>
              <a:buClr>
                <a:schemeClr val="lt1"/>
              </a:buClr>
              <a:buSzPts val="1400"/>
              <a:buChar char="●"/>
            </a:pPr>
            <a:r>
              <a:rPr lang="en">
                <a:solidFill>
                  <a:schemeClr val="lt1"/>
                </a:solidFill>
              </a:rPr>
              <a:t>We continuously review the requirements  to make sure that we are compliant with what was being asked</a:t>
            </a:r>
          </a:p>
          <a:p>
            <a:pPr marL="457200" lvl="0" indent="-317500" rtl="0">
              <a:spcBef>
                <a:spcPts val="0"/>
              </a:spcBef>
              <a:spcAft>
                <a:spcPts val="0"/>
              </a:spcAft>
              <a:buClr>
                <a:schemeClr val="lt1"/>
              </a:buClr>
              <a:buSzPts val="1400"/>
              <a:buChar char="●"/>
            </a:pPr>
            <a:r>
              <a:rPr lang="en">
                <a:solidFill>
                  <a:schemeClr val="lt1"/>
                </a:solidFill>
              </a:rPr>
              <a:t>We had team meetings every other day at the beginning of the project; then we had sync up sessions every day during the last week that the project was due. </a:t>
            </a:r>
          </a:p>
          <a:p>
            <a:pPr marL="457200" lvl="0" indent="-317500" rtl="0">
              <a:spcBef>
                <a:spcPts val="0"/>
              </a:spcBef>
              <a:spcAft>
                <a:spcPts val="0"/>
              </a:spcAft>
              <a:buClr>
                <a:schemeClr val="lt1"/>
              </a:buClr>
              <a:buSzPts val="1400"/>
              <a:buChar char="●"/>
            </a:pPr>
            <a:r>
              <a:rPr lang="en">
                <a:solidFill>
                  <a:schemeClr val="lt1"/>
                </a:solidFill>
              </a:rPr>
              <a:t>We had an open discussion style where everyone can voice his opinions</a:t>
            </a:r>
          </a:p>
          <a:p>
            <a:pPr marL="457200" lvl="0" indent="-317500" rtl="0">
              <a:spcBef>
                <a:spcPts val="0"/>
              </a:spcBef>
              <a:spcAft>
                <a:spcPts val="0"/>
              </a:spcAft>
              <a:buClr>
                <a:schemeClr val="lt1"/>
              </a:buClr>
              <a:buSzPts val="1400"/>
              <a:buChar char="●"/>
            </a:pPr>
            <a:r>
              <a:rPr lang="en">
                <a:solidFill>
                  <a:schemeClr val="lt1"/>
                </a:solidFill>
              </a:rPr>
              <a:t>We had a democratic system where everyone’s inputs are taken into consideration before making any actions</a:t>
            </a:r>
          </a:p>
          <a:p>
            <a:pPr marL="457200" lvl="0" indent="-317500" rtl="0">
              <a:spcBef>
                <a:spcPts val="0"/>
              </a:spcBef>
              <a:buClr>
                <a:schemeClr val="lt1"/>
              </a:buClr>
              <a:buSzPts val="1400"/>
              <a:buChar char="●"/>
            </a:pPr>
            <a:r>
              <a:rPr lang="en">
                <a:solidFill>
                  <a:schemeClr val="lt1"/>
                </a:solidFill>
              </a:rPr>
              <a:t>All design changes required approval from everyone</a:t>
            </a:r>
          </a:p>
          <a:p>
            <a:pPr marL="0" lvl="0" indent="0" rtl="0">
              <a:spcBef>
                <a:spcPts val="0"/>
              </a:spcBef>
              <a:buNone/>
            </a:pPr>
            <a:endParaRPr>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692"/>
        <p:cNvGrpSpPr/>
        <p:nvPr/>
      </p:nvGrpSpPr>
      <p:grpSpPr>
        <a:xfrm>
          <a:off x="0" y="0"/>
          <a:ext cx="0" cy="0"/>
          <a:chOff x="0" y="0"/>
          <a:chExt cx="0" cy="0"/>
        </a:xfrm>
      </p:grpSpPr>
      <p:pic>
        <p:nvPicPr>
          <p:cNvPr id="693" name="Shape 693"/>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694" name="Shape 694"/>
          <p:cNvSpPr txBox="1"/>
          <p:nvPr/>
        </p:nvSpPr>
        <p:spPr>
          <a:xfrm>
            <a:off x="1458725" y="342900"/>
            <a:ext cx="6146100" cy="397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Lessons Learned</a:t>
            </a:r>
          </a:p>
        </p:txBody>
      </p:sp>
      <p:sp>
        <p:nvSpPr>
          <p:cNvPr id="695" name="Shape 695"/>
          <p:cNvSpPr txBox="1"/>
          <p:nvPr/>
        </p:nvSpPr>
        <p:spPr>
          <a:xfrm>
            <a:off x="2628425" y="4686300"/>
            <a:ext cx="58851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696" name="Shape 696"/>
          <p:cNvSpPr txBox="1"/>
          <p:nvPr/>
        </p:nvSpPr>
        <p:spPr>
          <a:xfrm>
            <a:off x="1265025" y="820525"/>
            <a:ext cx="6146100" cy="3706800"/>
          </a:xfrm>
          <a:prstGeom prst="rect">
            <a:avLst/>
          </a:prstGeom>
          <a:noFill/>
          <a:ln>
            <a:noFill/>
          </a:ln>
        </p:spPr>
        <p:txBody>
          <a:bodyPr wrap="square" lIns="79125" tIns="39550" rIns="79125" bIns="39550" anchor="t" anchorCtr="0">
            <a:noAutofit/>
          </a:bodyPr>
          <a:lstStyle/>
          <a:p>
            <a:pPr marL="457200" marR="0" lvl="0" indent="-317500" algn="l" rtl="0">
              <a:lnSpc>
                <a:spcPct val="100000"/>
              </a:lnSpc>
              <a:spcBef>
                <a:spcPts val="0"/>
              </a:spcBef>
              <a:spcAft>
                <a:spcPts val="0"/>
              </a:spcAft>
              <a:buClr>
                <a:schemeClr val="lt1"/>
              </a:buClr>
              <a:buSzPts val="1400"/>
              <a:buFont typeface="Arial"/>
              <a:buChar char="●"/>
            </a:pPr>
            <a:r>
              <a:rPr lang="en">
                <a:solidFill>
                  <a:schemeClr val="lt1"/>
                </a:solidFill>
              </a:rPr>
              <a:t>Review</a:t>
            </a:r>
            <a:r>
              <a:rPr lang="en" b="0" i="0" u="none">
                <a:solidFill>
                  <a:schemeClr val="lt1"/>
                </a:solidFill>
                <a:latin typeface="Arial"/>
                <a:ea typeface="Arial"/>
                <a:cs typeface="Arial"/>
                <a:sym typeface="Arial"/>
              </a:rPr>
              <a:t> the original design </a:t>
            </a:r>
            <a:r>
              <a:rPr lang="en">
                <a:solidFill>
                  <a:schemeClr val="lt1"/>
                </a:solidFill>
              </a:rPr>
              <a:t>during the first group meeting </a:t>
            </a:r>
            <a:r>
              <a:rPr lang="en" b="0" i="0" u="none">
                <a:solidFill>
                  <a:schemeClr val="lt1"/>
                </a:solidFill>
                <a:latin typeface="Arial"/>
                <a:ea typeface="Arial"/>
                <a:cs typeface="Arial"/>
                <a:sym typeface="Arial"/>
              </a:rPr>
              <a:t>so that we can avoid multiple iterations later on</a:t>
            </a:r>
          </a:p>
          <a:p>
            <a:pPr marL="457200" marR="0" lvl="0" indent="-317500" algn="l" rtl="0">
              <a:lnSpc>
                <a:spcPct val="100000"/>
              </a:lnSpc>
              <a:spcBef>
                <a:spcPts val="0"/>
              </a:spcBef>
              <a:spcAft>
                <a:spcPts val="0"/>
              </a:spcAft>
              <a:buClr>
                <a:schemeClr val="lt1"/>
              </a:buClr>
              <a:buSzPts val="1400"/>
              <a:buFont typeface="Arial"/>
              <a:buChar char="●"/>
            </a:pPr>
            <a:r>
              <a:rPr lang="en" b="0" i="0" u="none">
                <a:solidFill>
                  <a:schemeClr val="lt1"/>
                </a:solidFill>
                <a:latin typeface="Arial"/>
                <a:ea typeface="Arial"/>
                <a:cs typeface="Arial"/>
                <a:sym typeface="Arial"/>
              </a:rPr>
              <a:t>Have </a:t>
            </a:r>
            <a:r>
              <a:rPr lang="en">
                <a:solidFill>
                  <a:schemeClr val="lt1"/>
                </a:solidFill>
              </a:rPr>
              <a:t>concrete deliverables early in the project</a:t>
            </a:r>
            <a:r>
              <a:rPr lang="en" b="0" i="0" u="none">
                <a:solidFill>
                  <a:schemeClr val="lt1"/>
                </a:solidFill>
                <a:latin typeface="Arial"/>
                <a:ea typeface="Arial"/>
                <a:cs typeface="Arial"/>
                <a:sym typeface="Arial"/>
              </a:rPr>
              <a:t> </a:t>
            </a:r>
          </a:p>
          <a:p>
            <a:pPr marL="457200" marR="0" lvl="0" indent="-317500" algn="l" rtl="0">
              <a:lnSpc>
                <a:spcPct val="100000"/>
              </a:lnSpc>
              <a:spcBef>
                <a:spcPts val="0"/>
              </a:spcBef>
              <a:spcAft>
                <a:spcPts val="0"/>
              </a:spcAft>
              <a:buClr>
                <a:schemeClr val="lt1"/>
              </a:buClr>
              <a:buSzPts val="1400"/>
              <a:buChar char="●"/>
            </a:pPr>
            <a:r>
              <a:rPr lang="en">
                <a:solidFill>
                  <a:schemeClr val="lt1"/>
                </a:solidFill>
              </a:rPr>
              <a:t>Utilize teammate's strength early in the project</a:t>
            </a:r>
          </a:p>
          <a:p>
            <a:pPr marL="0" marR="0" lvl="0" indent="0" algn="l" rtl="0">
              <a:lnSpc>
                <a:spcPct val="100000"/>
              </a:lnSpc>
              <a:spcBef>
                <a:spcPts val="1400"/>
              </a:spcBef>
              <a:spcAft>
                <a:spcPts val="0"/>
              </a:spcAft>
              <a:buNone/>
            </a:pPr>
            <a:endParaRPr>
              <a:solidFill>
                <a:schemeClr val="lt1"/>
              </a:solidFill>
            </a:endParaRPr>
          </a:p>
          <a:p>
            <a:pPr marL="241300" marR="0" lvl="0" indent="-241300" algn="l" rtl="0">
              <a:lnSpc>
                <a:spcPct val="100000"/>
              </a:lnSpc>
              <a:spcBef>
                <a:spcPts val="1400"/>
              </a:spcBef>
              <a:spcAft>
                <a:spcPts val="0"/>
              </a:spcAft>
              <a:buClr>
                <a:srgbClr val="7ECCBD"/>
              </a:buClr>
              <a:buSzPts val="1400"/>
              <a:buFont typeface="Noto Sans Symbols"/>
              <a:buNone/>
            </a:pPr>
            <a:endParaRPr sz="1400" b="0" i="0" u="none">
              <a:solidFill>
                <a:schemeClr val="lt1"/>
              </a:solidFill>
              <a:latin typeface="Arial"/>
              <a:ea typeface="Arial"/>
              <a:cs typeface="Arial"/>
              <a:sym typeface="Arial"/>
            </a:endParaRPr>
          </a:p>
          <a:p>
            <a:pPr marL="241300" marR="0" lvl="0" indent="-241300" algn="l" rtl="0">
              <a:lnSpc>
                <a:spcPct val="100000"/>
              </a:lnSpc>
              <a:spcBef>
                <a:spcPts val="1400"/>
              </a:spcBef>
              <a:spcAft>
                <a:spcPts val="0"/>
              </a:spcAft>
              <a:buClr>
                <a:srgbClr val="7ECCBD"/>
              </a:buClr>
              <a:buSzPts val="1400"/>
              <a:buFont typeface="Noto Sans Symbols"/>
              <a:buNone/>
            </a:pPr>
            <a:endParaRPr sz="1400" b="0" i="0" u="none">
              <a:solidFill>
                <a:schemeClr val="lt1"/>
              </a:solidFill>
              <a:latin typeface="Arial"/>
              <a:ea typeface="Arial"/>
              <a:cs typeface="Arial"/>
              <a:sym typeface="Arial"/>
            </a:endParaRPr>
          </a:p>
          <a:p>
            <a:pPr marL="241300" marR="0" lvl="0" indent="-241300" algn="l" rtl="0">
              <a:lnSpc>
                <a:spcPct val="100000"/>
              </a:lnSpc>
              <a:spcBef>
                <a:spcPts val="1400"/>
              </a:spcBef>
              <a:spcAft>
                <a:spcPts val="0"/>
              </a:spcAft>
              <a:buClr>
                <a:srgbClr val="7ECCBD"/>
              </a:buClr>
              <a:buSzPts val="1400"/>
              <a:buFont typeface="Noto Sans Symbols"/>
              <a:buNone/>
            </a:pPr>
            <a:endParaRPr sz="1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708"/>
        <p:cNvGrpSpPr/>
        <p:nvPr/>
      </p:nvGrpSpPr>
      <p:grpSpPr>
        <a:xfrm>
          <a:off x="0" y="0"/>
          <a:ext cx="0" cy="0"/>
          <a:chOff x="0" y="0"/>
          <a:chExt cx="0" cy="0"/>
        </a:xfrm>
      </p:grpSpPr>
      <p:pic>
        <p:nvPicPr>
          <p:cNvPr id="709" name="Shape 709"/>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710" name="Shape 710"/>
          <p:cNvSpPr txBox="1"/>
          <p:nvPr/>
        </p:nvSpPr>
        <p:spPr>
          <a:xfrm>
            <a:off x="1458725" y="342900"/>
            <a:ext cx="6146100" cy="397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endParaRPr sz="1800"/>
          </a:p>
        </p:txBody>
      </p:sp>
      <p:sp>
        <p:nvSpPr>
          <p:cNvPr id="711" name="Shape 711"/>
          <p:cNvSpPr txBox="1"/>
          <p:nvPr/>
        </p:nvSpPr>
        <p:spPr>
          <a:xfrm>
            <a:off x="2628425" y="4686300"/>
            <a:ext cx="58851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712" name="Shape 712"/>
          <p:cNvSpPr txBox="1"/>
          <p:nvPr/>
        </p:nvSpPr>
        <p:spPr>
          <a:xfrm>
            <a:off x="1265025" y="820525"/>
            <a:ext cx="6146100" cy="3706800"/>
          </a:xfrm>
          <a:prstGeom prst="rect">
            <a:avLst/>
          </a:prstGeom>
          <a:noFill/>
          <a:ln>
            <a:noFill/>
          </a:ln>
        </p:spPr>
        <p:txBody>
          <a:bodyPr wrap="square" lIns="79125" tIns="39550" rIns="79125" bIns="39550" anchor="t" anchorCtr="0">
            <a:noAutofit/>
          </a:bodyPr>
          <a:lstStyle/>
          <a:p>
            <a:pPr marL="0" marR="0" lvl="0" indent="0" algn="l" rtl="0">
              <a:lnSpc>
                <a:spcPct val="100000"/>
              </a:lnSpc>
              <a:spcBef>
                <a:spcPts val="1400"/>
              </a:spcBef>
              <a:spcAft>
                <a:spcPts val="0"/>
              </a:spcAft>
              <a:buNone/>
            </a:pPr>
            <a:r>
              <a:rPr lang="en" sz="1800">
                <a:solidFill>
                  <a:schemeClr val="lt1"/>
                </a:solidFill>
              </a:rPr>
              <a:t>      </a:t>
            </a:r>
          </a:p>
          <a:p>
            <a:pPr marL="0" marR="0" lvl="0" indent="0" algn="l" rtl="0">
              <a:lnSpc>
                <a:spcPct val="100000"/>
              </a:lnSpc>
              <a:spcBef>
                <a:spcPts val="1400"/>
              </a:spcBef>
              <a:spcAft>
                <a:spcPts val="0"/>
              </a:spcAft>
              <a:buNone/>
            </a:pPr>
            <a:endParaRPr>
              <a:solidFill>
                <a:schemeClr val="lt1"/>
              </a:solidFill>
            </a:endParaRPr>
          </a:p>
          <a:p>
            <a:pPr marL="0" marR="0" lvl="0" indent="0" algn="l" rtl="0">
              <a:lnSpc>
                <a:spcPct val="100000"/>
              </a:lnSpc>
              <a:spcBef>
                <a:spcPts val="1400"/>
              </a:spcBef>
              <a:spcAft>
                <a:spcPts val="0"/>
              </a:spcAft>
              <a:buNone/>
            </a:pPr>
            <a:r>
              <a:rPr lang="en">
                <a:solidFill>
                  <a:schemeClr val="lt1"/>
                </a:solidFill>
              </a:rPr>
              <a:t>                                      QUESTIONS</a:t>
            </a:r>
          </a:p>
          <a:p>
            <a:pPr marL="0" marR="0" lvl="0" indent="0" algn="l" rtl="0">
              <a:lnSpc>
                <a:spcPct val="100000"/>
              </a:lnSpc>
              <a:spcBef>
                <a:spcPts val="1400"/>
              </a:spcBef>
              <a:spcAft>
                <a:spcPts val="0"/>
              </a:spcAft>
              <a:buNone/>
            </a:pPr>
            <a:endParaRPr>
              <a:solidFill>
                <a:schemeClr val="lt1"/>
              </a:solidFill>
            </a:endParaRPr>
          </a:p>
          <a:p>
            <a:pPr marL="241300" marR="0" lvl="0" indent="-241300" algn="l" rtl="0">
              <a:lnSpc>
                <a:spcPct val="100000"/>
              </a:lnSpc>
              <a:spcBef>
                <a:spcPts val="1400"/>
              </a:spcBef>
              <a:spcAft>
                <a:spcPts val="0"/>
              </a:spcAft>
              <a:buClr>
                <a:srgbClr val="7ECCBD"/>
              </a:buClr>
              <a:buSzPts val="1400"/>
              <a:buFont typeface="Noto Sans Symbols"/>
              <a:buNone/>
            </a:pPr>
            <a:endParaRPr sz="1400" b="0" i="0" u="none">
              <a:solidFill>
                <a:schemeClr val="lt1"/>
              </a:solidFill>
              <a:latin typeface="Arial"/>
              <a:ea typeface="Arial"/>
              <a:cs typeface="Arial"/>
              <a:sym typeface="Arial"/>
            </a:endParaRPr>
          </a:p>
          <a:p>
            <a:pPr marL="241300" marR="0" lvl="0" indent="-241300" algn="l" rtl="0">
              <a:lnSpc>
                <a:spcPct val="100000"/>
              </a:lnSpc>
              <a:spcBef>
                <a:spcPts val="1400"/>
              </a:spcBef>
              <a:spcAft>
                <a:spcPts val="0"/>
              </a:spcAft>
              <a:buClr>
                <a:srgbClr val="7ECCBD"/>
              </a:buClr>
              <a:buSzPts val="1400"/>
              <a:buFont typeface="Noto Sans Symbols"/>
              <a:buNone/>
            </a:pPr>
            <a:endParaRPr sz="1400" b="0" i="0" u="none">
              <a:solidFill>
                <a:schemeClr val="lt1"/>
              </a:solidFill>
              <a:latin typeface="Arial"/>
              <a:ea typeface="Arial"/>
              <a:cs typeface="Arial"/>
              <a:sym typeface="Arial"/>
            </a:endParaRPr>
          </a:p>
          <a:p>
            <a:pPr marL="241300" marR="0" lvl="0" indent="-241300" algn="l" rtl="0">
              <a:lnSpc>
                <a:spcPct val="100000"/>
              </a:lnSpc>
              <a:spcBef>
                <a:spcPts val="1400"/>
              </a:spcBef>
              <a:spcAft>
                <a:spcPts val="0"/>
              </a:spcAft>
              <a:buClr>
                <a:srgbClr val="7ECCBD"/>
              </a:buClr>
              <a:buSzPts val="1400"/>
              <a:buFont typeface="Noto Sans Symbols"/>
              <a:buNone/>
            </a:pPr>
            <a:endParaRPr sz="1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156" name="Shape 156"/>
          <p:cNvSpPr txBox="1"/>
          <p:nvPr/>
        </p:nvSpPr>
        <p:spPr>
          <a:xfrm>
            <a:off x="455850" y="68375"/>
            <a:ext cx="6932400" cy="2775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Workflow </a:t>
            </a:r>
          </a:p>
        </p:txBody>
      </p:sp>
      <p:sp>
        <p:nvSpPr>
          <p:cNvPr id="157" name="Shape 157"/>
          <p:cNvSpPr txBox="1"/>
          <p:nvPr/>
        </p:nvSpPr>
        <p:spPr>
          <a:xfrm>
            <a:off x="2543400" y="4686300"/>
            <a:ext cx="59706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158" name="Shape 158"/>
          <p:cNvPicPr preferRelativeResize="0"/>
          <p:nvPr/>
        </p:nvPicPr>
        <p:blipFill>
          <a:blip r:embed="rId4">
            <a:alphaModFix/>
          </a:blip>
          <a:stretch>
            <a:fillRect/>
          </a:stretch>
        </p:blipFill>
        <p:spPr>
          <a:xfrm>
            <a:off x="152400" y="406650"/>
            <a:ext cx="7235750" cy="417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62"/>
        <p:cNvGrpSpPr/>
        <p:nvPr/>
      </p:nvGrpSpPr>
      <p:grpSpPr>
        <a:xfrm>
          <a:off x="0" y="0"/>
          <a:ext cx="0" cy="0"/>
          <a:chOff x="0" y="0"/>
          <a:chExt cx="0" cy="0"/>
        </a:xfrm>
      </p:grpSpPr>
      <p:pic>
        <p:nvPicPr>
          <p:cNvPr id="163" name="Shape 163"/>
          <p:cNvPicPr preferRelativeResize="0"/>
          <p:nvPr/>
        </p:nvPicPr>
        <p:blipFill rotWithShape="1">
          <a:blip r:embed="rId3">
            <a:alphaModFix/>
          </a:blip>
          <a:srcRect/>
          <a:stretch/>
        </p:blipFill>
        <p:spPr>
          <a:xfrm>
            <a:off x="1465" y="4629150"/>
            <a:ext cx="7424737" cy="397669"/>
          </a:xfrm>
          <a:prstGeom prst="rect">
            <a:avLst/>
          </a:prstGeom>
          <a:noFill/>
          <a:ln>
            <a:noFill/>
          </a:ln>
        </p:spPr>
      </p:pic>
      <p:sp>
        <p:nvSpPr>
          <p:cNvPr id="164" name="Shape 164"/>
          <p:cNvSpPr txBox="1"/>
          <p:nvPr/>
        </p:nvSpPr>
        <p:spPr>
          <a:xfrm>
            <a:off x="5299063" y="3070622"/>
            <a:ext cx="2720626" cy="815578"/>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165" name="Shape 165"/>
          <p:cNvSpPr txBox="1"/>
          <p:nvPr/>
        </p:nvSpPr>
        <p:spPr>
          <a:xfrm>
            <a:off x="1757550" y="78775"/>
            <a:ext cx="5847300" cy="3978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b="0" i="0" u="none">
                <a:solidFill>
                  <a:schemeClr val="lt1"/>
                </a:solidFill>
                <a:latin typeface="Arial"/>
                <a:ea typeface="Arial"/>
                <a:cs typeface="Arial"/>
                <a:sym typeface="Arial"/>
              </a:rPr>
              <a:t>Design Logic – Database Diagram </a:t>
            </a:r>
          </a:p>
        </p:txBody>
      </p:sp>
      <p:sp>
        <p:nvSpPr>
          <p:cNvPr id="166" name="Shape 166"/>
          <p:cNvSpPr txBox="1"/>
          <p:nvPr/>
        </p:nvSpPr>
        <p:spPr>
          <a:xfrm>
            <a:off x="2543423" y="4689238"/>
            <a:ext cx="53043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pic>
        <p:nvPicPr>
          <p:cNvPr id="167" name="Shape 167"/>
          <p:cNvPicPr preferRelativeResize="0"/>
          <p:nvPr/>
        </p:nvPicPr>
        <p:blipFill>
          <a:blip r:embed="rId4">
            <a:alphaModFix/>
          </a:blip>
          <a:stretch>
            <a:fillRect/>
          </a:stretch>
        </p:blipFill>
        <p:spPr>
          <a:xfrm>
            <a:off x="247975" y="448700"/>
            <a:ext cx="7178226" cy="414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a:stretch/>
        </p:blipFill>
        <p:spPr>
          <a:xfrm>
            <a:off x="1465" y="4629150"/>
            <a:ext cx="7424739" cy="397669"/>
          </a:xfrm>
          <a:prstGeom prst="rect">
            <a:avLst/>
          </a:prstGeom>
          <a:noFill/>
          <a:ln>
            <a:noFill/>
          </a:ln>
        </p:spPr>
      </p:pic>
      <p:sp>
        <p:nvSpPr>
          <p:cNvPr id="173" name="Shape 173"/>
          <p:cNvSpPr txBox="1"/>
          <p:nvPr/>
        </p:nvSpPr>
        <p:spPr>
          <a:xfrm>
            <a:off x="5299063" y="3070622"/>
            <a:ext cx="2720700" cy="815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None/>
            </a:pPr>
            <a:endParaRPr sz="1400" b="0" i="0" u="none">
              <a:solidFill>
                <a:schemeClr val="lt1"/>
              </a:solidFill>
              <a:latin typeface="Arial"/>
              <a:ea typeface="Arial"/>
              <a:cs typeface="Arial"/>
              <a:sym typeface="Arial"/>
            </a:endParaRPr>
          </a:p>
        </p:txBody>
      </p:sp>
      <p:sp>
        <p:nvSpPr>
          <p:cNvPr id="174" name="Shape 174"/>
          <p:cNvSpPr txBox="1"/>
          <p:nvPr/>
        </p:nvSpPr>
        <p:spPr>
          <a:xfrm>
            <a:off x="1578909" y="267750"/>
            <a:ext cx="5847300" cy="285900"/>
          </a:xfrm>
          <a:prstGeom prst="rect">
            <a:avLst/>
          </a:prstGeom>
          <a:noFill/>
          <a:ln>
            <a:noFill/>
          </a:ln>
        </p:spPr>
        <p:txBody>
          <a:bodyPr wrap="square" lIns="0" tIns="0" rIns="0" bIns="0" anchor="t" anchorCtr="0">
            <a:noAutofit/>
          </a:bodyPr>
          <a:lstStyle/>
          <a:p>
            <a:pPr marL="0" marR="0" lvl="0" indent="-107950" algn="l" rtl="0">
              <a:lnSpc>
                <a:spcPct val="100000"/>
              </a:lnSpc>
              <a:spcBef>
                <a:spcPts val="0"/>
              </a:spcBef>
              <a:spcAft>
                <a:spcPts val="0"/>
              </a:spcAft>
              <a:buClr>
                <a:schemeClr val="lt1"/>
              </a:buClr>
              <a:buSzPts val="1700"/>
              <a:buFont typeface="Arial"/>
              <a:buNone/>
            </a:pPr>
            <a:r>
              <a:rPr lang="en" sz="1800">
                <a:solidFill>
                  <a:schemeClr val="lt1"/>
                </a:solidFill>
              </a:rPr>
              <a:t>User Roles</a:t>
            </a:r>
          </a:p>
        </p:txBody>
      </p:sp>
      <p:sp>
        <p:nvSpPr>
          <p:cNvPr id="175" name="Shape 175"/>
          <p:cNvSpPr txBox="1"/>
          <p:nvPr/>
        </p:nvSpPr>
        <p:spPr>
          <a:xfrm>
            <a:off x="2543423" y="4689238"/>
            <a:ext cx="5304300" cy="277500"/>
          </a:xfrm>
          <a:prstGeom prst="rect">
            <a:avLst/>
          </a:prstGeom>
          <a:noFill/>
          <a:ln>
            <a:noFill/>
          </a:ln>
        </p:spPr>
        <p:txBody>
          <a:bodyPr wrap="square" lIns="39550" tIns="39550" rIns="39550" bIns="39550" anchor="t" anchorCtr="0">
            <a:noAutofit/>
          </a:bodyPr>
          <a:lstStyle/>
          <a:p>
            <a:pPr marL="0" marR="0" lvl="0" indent="-101600" algn="ctr" rtl="0">
              <a:lnSpc>
                <a:spcPct val="100000"/>
              </a:lnSpc>
              <a:spcBef>
                <a:spcPts val="0"/>
              </a:spcBef>
              <a:spcAft>
                <a:spcPts val="0"/>
              </a:spcAft>
              <a:buClr>
                <a:schemeClr val="lt1"/>
              </a:buClr>
              <a:buSzPts val="1600"/>
              <a:buFont typeface="Arial"/>
              <a:buNone/>
            </a:pPr>
            <a:r>
              <a:rPr lang="en" sz="1600" b="1" i="0" u="none">
                <a:solidFill>
                  <a:schemeClr val="lt1"/>
                </a:solidFill>
                <a:latin typeface="Arial"/>
                <a:ea typeface="Arial"/>
                <a:cs typeface="Arial"/>
                <a:sym typeface="Arial"/>
              </a:rPr>
              <a:t>University of Washington : INFX 563</a:t>
            </a:r>
          </a:p>
        </p:txBody>
      </p:sp>
      <p:sp>
        <p:nvSpPr>
          <p:cNvPr id="176" name="Shape 176"/>
          <p:cNvSpPr txBox="1"/>
          <p:nvPr/>
        </p:nvSpPr>
        <p:spPr>
          <a:xfrm>
            <a:off x="1310675" y="673050"/>
            <a:ext cx="6115500" cy="38367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One of the requirements of this project was to define user/roles</a:t>
            </a:r>
          </a:p>
          <a:p>
            <a:pPr marL="457200" lvl="0" indent="-317500" rtl="0">
              <a:spcBef>
                <a:spcPts val="0"/>
              </a:spcBef>
              <a:spcAft>
                <a:spcPts val="0"/>
              </a:spcAft>
              <a:buClr>
                <a:schemeClr val="lt1"/>
              </a:buClr>
              <a:buSzPts val="1400"/>
              <a:buChar char="●"/>
            </a:pPr>
            <a:r>
              <a:rPr lang="en">
                <a:solidFill>
                  <a:schemeClr val="lt1"/>
                </a:solidFill>
              </a:rPr>
              <a:t>For this project we used the following roles:</a:t>
            </a:r>
          </a:p>
          <a:p>
            <a:pPr marL="914400" lvl="1" indent="-317500" rtl="0">
              <a:spcBef>
                <a:spcPts val="0"/>
              </a:spcBef>
              <a:spcAft>
                <a:spcPts val="0"/>
              </a:spcAft>
              <a:buClr>
                <a:schemeClr val="lt1"/>
              </a:buClr>
              <a:buSzPts val="1400"/>
              <a:buChar char="○"/>
            </a:pPr>
            <a:r>
              <a:rPr lang="en">
                <a:solidFill>
                  <a:schemeClr val="lt1"/>
                </a:solidFill>
              </a:rPr>
              <a:t>Role 1 - administrator</a:t>
            </a:r>
          </a:p>
          <a:p>
            <a:pPr marL="914400" lvl="1" indent="-317500" rtl="0">
              <a:spcBef>
                <a:spcPts val="0"/>
              </a:spcBef>
              <a:spcAft>
                <a:spcPts val="0"/>
              </a:spcAft>
              <a:buClr>
                <a:schemeClr val="lt1"/>
              </a:buClr>
              <a:buSzPts val="1400"/>
              <a:buChar char="○"/>
            </a:pPr>
            <a:r>
              <a:rPr lang="en">
                <a:solidFill>
                  <a:schemeClr val="lt1"/>
                </a:solidFill>
              </a:rPr>
              <a:t>Role 2 - instructor</a:t>
            </a:r>
          </a:p>
          <a:p>
            <a:pPr marL="914400" lvl="1" indent="-317500" rtl="0">
              <a:spcBef>
                <a:spcPts val="0"/>
              </a:spcBef>
              <a:spcAft>
                <a:spcPts val="0"/>
              </a:spcAft>
              <a:buClr>
                <a:schemeClr val="lt1"/>
              </a:buClr>
              <a:buSzPts val="1400"/>
              <a:buChar char="○"/>
            </a:pPr>
            <a:r>
              <a:rPr lang="en">
                <a:solidFill>
                  <a:schemeClr val="lt1"/>
                </a:solidFill>
              </a:rPr>
              <a:t>Role 3 - work crews</a:t>
            </a:r>
          </a:p>
          <a:p>
            <a:pPr marL="914400" lvl="1" indent="-317500" rtl="0">
              <a:spcBef>
                <a:spcPts val="0"/>
              </a:spcBef>
              <a:spcAft>
                <a:spcPts val="0"/>
              </a:spcAft>
              <a:buClr>
                <a:schemeClr val="lt1"/>
              </a:buClr>
              <a:buSzPts val="1400"/>
              <a:buChar char="○"/>
            </a:pPr>
            <a:r>
              <a:rPr lang="en">
                <a:solidFill>
                  <a:schemeClr val="lt1"/>
                </a:solidFill>
              </a:rPr>
              <a:t>Role 4 - parent</a:t>
            </a:r>
          </a:p>
          <a:p>
            <a:pPr marL="914400" lvl="1" indent="-317500" rtl="0">
              <a:spcBef>
                <a:spcPts val="0"/>
              </a:spcBef>
              <a:spcAft>
                <a:spcPts val="0"/>
              </a:spcAft>
              <a:buClr>
                <a:schemeClr val="lt1"/>
              </a:buClr>
              <a:buSzPts val="1400"/>
              <a:buChar char="○"/>
            </a:pPr>
            <a:r>
              <a:rPr lang="en">
                <a:solidFill>
                  <a:schemeClr val="lt1"/>
                </a:solidFill>
              </a:rPr>
              <a:t>Role 5 - student</a:t>
            </a:r>
          </a:p>
          <a:p>
            <a:pPr marL="457200" lvl="0" indent="-317500" rtl="0">
              <a:spcBef>
                <a:spcPts val="0"/>
              </a:spcBef>
              <a:spcAft>
                <a:spcPts val="0"/>
              </a:spcAft>
              <a:buClr>
                <a:schemeClr val="lt1"/>
              </a:buClr>
              <a:buSzPts val="1400"/>
              <a:buChar char="●"/>
            </a:pPr>
            <a:r>
              <a:rPr lang="en">
                <a:solidFill>
                  <a:schemeClr val="lt1"/>
                </a:solidFill>
              </a:rPr>
              <a:t>Roles 1 - 3 are part of the staff</a:t>
            </a:r>
          </a:p>
          <a:p>
            <a:pPr marL="457200" lvl="0" indent="-317500" rtl="0">
              <a:spcBef>
                <a:spcPts val="0"/>
              </a:spcBef>
              <a:spcAft>
                <a:spcPts val="0"/>
              </a:spcAft>
              <a:buClr>
                <a:schemeClr val="lt1"/>
              </a:buClr>
              <a:buSzPts val="1400"/>
              <a:buChar char="●"/>
            </a:pPr>
            <a:r>
              <a:rPr lang="en">
                <a:solidFill>
                  <a:schemeClr val="lt1"/>
                </a:solidFill>
              </a:rPr>
              <a:t>Anyone except students can have multiple roles</a:t>
            </a:r>
          </a:p>
          <a:p>
            <a:pPr marL="457200" lvl="0" indent="-317500" rtl="0">
              <a:spcBef>
                <a:spcPts val="0"/>
              </a:spcBef>
              <a:spcAft>
                <a:spcPts val="0"/>
              </a:spcAft>
              <a:buClr>
                <a:schemeClr val="lt1"/>
              </a:buClr>
              <a:buSzPts val="1400"/>
              <a:buChar char="●"/>
            </a:pPr>
            <a:r>
              <a:rPr lang="en">
                <a:solidFill>
                  <a:schemeClr val="lt1"/>
                </a:solidFill>
              </a:rPr>
              <a:t>Someone with multiple roles will adopt the highest role. </a:t>
            </a:r>
          </a:p>
          <a:p>
            <a:pPr marL="457200" lvl="0" indent="-317500" rtl="0">
              <a:spcBef>
                <a:spcPts val="0"/>
              </a:spcBef>
              <a:spcAft>
                <a:spcPts val="0"/>
              </a:spcAft>
              <a:buClr>
                <a:schemeClr val="lt1"/>
              </a:buClr>
              <a:buSzPts val="1400"/>
              <a:buChar char="●"/>
            </a:pPr>
            <a:r>
              <a:rPr lang="en">
                <a:solidFill>
                  <a:schemeClr val="lt1"/>
                </a:solidFill>
              </a:rPr>
              <a:t>Users roles can be found through a built-in stored procedure</a:t>
            </a:r>
          </a:p>
          <a:p>
            <a:pPr marL="457200" lvl="0" indent="-317500" rtl="0">
              <a:spcBef>
                <a:spcPts val="0"/>
              </a:spcBef>
              <a:buClr>
                <a:schemeClr val="lt1"/>
              </a:buClr>
              <a:buSzPts val="1400"/>
              <a:buChar char="●"/>
            </a:pPr>
            <a:r>
              <a:rPr lang="en">
                <a:solidFill>
                  <a:schemeClr val="lt1"/>
                </a:solidFill>
              </a:rPr>
              <a:t>Only active users will be eligible to use the system</a:t>
            </a:r>
          </a:p>
          <a:p>
            <a:pPr marL="0" lvl="0" indent="0">
              <a:spcBef>
                <a:spcPts val="0"/>
              </a:spcBef>
              <a:buNone/>
            </a:pPr>
            <a:endParaRPr>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 Blue Full Color">
  <a:themeElements>
    <a:clrScheme name="2 Blue Full Color 10">
      <a:dk1>
        <a:srgbClr val="C0C0C0"/>
      </a:dk1>
      <a:lt1>
        <a:srgbClr val="FFFFFF"/>
      </a:lt1>
      <a:dk2>
        <a:srgbClr val="0B1F65"/>
      </a:dk2>
      <a:lt2>
        <a:srgbClr val="B69404"/>
      </a:lt2>
      <a:accent1>
        <a:srgbClr val="0000FF"/>
      </a:accent1>
      <a:accent2>
        <a:srgbClr val="E2E1C0"/>
      </a:accent2>
      <a:accent3>
        <a:srgbClr val="AAABB8"/>
      </a:accent3>
      <a:accent4>
        <a:srgbClr val="DADADA"/>
      </a:accent4>
      <a:accent5>
        <a:srgbClr val="AAAAFF"/>
      </a:accent5>
      <a:accent6>
        <a:srgbClr val="CDCCAE"/>
      </a:accent6>
      <a:hlink>
        <a:srgbClr val="3D97AF"/>
      </a:hlink>
      <a:folHlink>
        <a:srgbClr val="B72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3067</Words>
  <Application>Microsoft Office PowerPoint</Application>
  <PresentationFormat>On-screen Show (16:9)</PresentationFormat>
  <Paragraphs>343</Paragraphs>
  <Slides>65</Slides>
  <Notes>65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65</vt:i4>
      </vt:variant>
    </vt:vector>
  </HeadingPairs>
  <TitlesOfParts>
    <vt:vector size="70" baseType="lpstr">
      <vt:lpstr>Arial</vt:lpstr>
      <vt:lpstr>Arimo</vt:lpstr>
      <vt:lpstr>Noto Sans Symbols</vt:lpstr>
      <vt:lpstr>Simple Light</vt:lpstr>
      <vt:lpstr>2 Blue Full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pierreau</dc:creator>
  <cp:lastModifiedBy>pierre augustamar</cp:lastModifiedBy>
  <cp:revision>2</cp:revision>
  <dcterms:modified xsi:type="dcterms:W3CDTF">2017-12-15T22:48:29Z</dcterms:modified>
</cp:coreProperties>
</file>