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19" Type="http://schemas.openxmlformats.org/officeDocument/2006/relationships/font" Target="fonts/OutfitMedium-bold.fntdata"/><Relationship Id="rId18" Type="http://schemas.openxmlformats.org/officeDocument/2006/relationships/font" Target="fonts/Outfi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8d3c290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8d3c290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8d3c290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8d3c290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8d3c290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8d3c290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8d3c2909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a8d3c290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bref.com/en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987225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KPI Predictor for Professional Soccer Players</a:t>
            </a:r>
            <a:endParaRPr sz="47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Giacomo Radaelli</a:t>
            </a:r>
            <a:endParaRPr/>
          </a:p>
        </p:txBody>
      </p:sp>
      <p:cxnSp>
        <p:nvCxnSpPr>
          <p:cNvPr id="340" name="Google Shape;340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type="title"/>
          </p:nvPr>
        </p:nvSpPr>
        <p:spPr>
          <a:xfrm>
            <a:off x="720000" y="222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- Attackers</a:t>
            </a:r>
            <a:endParaRPr/>
          </a:p>
        </p:txBody>
      </p:sp>
      <p:sp>
        <p:nvSpPr>
          <p:cNvPr id="479" name="Google Shape;479;p42"/>
          <p:cNvSpPr txBox="1"/>
          <p:nvPr/>
        </p:nvSpPr>
        <p:spPr>
          <a:xfrm>
            <a:off x="3574200" y="794925"/>
            <a:ext cx="199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without Nationality feature</a:t>
            </a:r>
            <a:endParaRPr i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80" name="Google Shape;4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75" y="1148925"/>
            <a:ext cx="6699252" cy="38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86" name="Google Shape;486;p43"/>
          <p:cNvSpPr txBox="1"/>
          <p:nvPr>
            <p:ph idx="4294967295" type="subTitle"/>
          </p:nvPr>
        </p:nvSpPr>
        <p:spPr>
          <a:xfrm>
            <a:off x="778125" y="1482075"/>
            <a:ext cx="3600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Separate players into more role-specific groups (wingbacks, centerbacks, centermid, etc.)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Incorporate “new” players into datasets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Explanation Clustering Analysis to extract trends/patterns within specific clusters of players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Positions on a Soccer Field Explained (FULL GUIDE)" id="487" name="Google Shape;4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150" y="1611600"/>
            <a:ext cx="3942400" cy="23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67" name="Google Shape;367;p34"/>
          <p:cNvSpPr txBox="1"/>
          <p:nvPr>
            <p:ph idx="3" type="subTitle"/>
          </p:nvPr>
        </p:nvSpPr>
        <p:spPr>
          <a:xfrm>
            <a:off x="720000" y="3911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models worked best?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68" name="Google Shape;368;p34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overarching problem for this project?</a:t>
            </a:r>
            <a:endParaRPr/>
          </a:p>
        </p:txBody>
      </p:sp>
      <p:sp>
        <p:nvSpPr>
          <p:cNvPr id="369" name="Google Shape;369;p34"/>
          <p:cNvSpPr txBox="1"/>
          <p:nvPr>
            <p:ph idx="2" type="subTitle"/>
          </p:nvPr>
        </p:nvSpPr>
        <p:spPr>
          <a:xfrm>
            <a:off x="3419258" y="21784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the data collected?</a:t>
            </a:r>
            <a:endParaRPr/>
          </a:p>
        </p:txBody>
      </p:sp>
      <p:sp>
        <p:nvSpPr>
          <p:cNvPr id="370" name="Google Shape;370;p34"/>
          <p:cNvSpPr txBox="1"/>
          <p:nvPr>
            <p:ph idx="4" type="subTitle"/>
          </p:nvPr>
        </p:nvSpPr>
        <p:spPr>
          <a:xfrm>
            <a:off x="3419283" y="391192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were most influential?</a:t>
            </a:r>
            <a:endParaRPr/>
          </a:p>
        </p:txBody>
      </p:sp>
      <p:sp>
        <p:nvSpPr>
          <p:cNvPr id="371" name="Google Shape;371;p34"/>
          <p:cNvSpPr txBox="1"/>
          <p:nvPr>
            <p:ph idx="5" type="subTitle"/>
          </p:nvPr>
        </p:nvSpPr>
        <p:spPr>
          <a:xfrm>
            <a:off x="6118550" y="2178500"/>
            <a:ext cx="23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preprocessing was done to prepare the data?</a:t>
            </a:r>
            <a:endParaRPr/>
          </a:p>
        </p:txBody>
      </p:sp>
      <p:sp>
        <p:nvSpPr>
          <p:cNvPr id="372" name="Google Shape;372;p34"/>
          <p:cNvSpPr txBox="1"/>
          <p:nvPr>
            <p:ph idx="6" type="subTitle"/>
          </p:nvPr>
        </p:nvSpPr>
        <p:spPr>
          <a:xfrm>
            <a:off x="6118549" y="3911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improve this analysis?</a:t>
            </a:r>
            <a:endParaRPr/>
          </a:p>
        </p:txBody>
      </p:sp>
      <p:sp>
        <p:nvSpPr>
          <p:cNvPr id="373" name="Google Shape;373;p34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4" name="Google Shape;374;p34"/>
          <p:cNvSpPr txBox="1"/>
          <p:nvPr>
            <p:ph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5" name="Google Shape;375;p34"/>
          <p:cNvSpPr txBox="1"/>
          <p:nvPr>
            <p:ph idx="9" type="title"/>
          </p:nvPr>
        </p:nvSpPr>
        <p:spPr>
          <a:xfrm>
            <a:off x="4204659" y="1206914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6" name="Google Shape;376;p34"/>
          <p:cNvSpPr txBox="1"/>
          <p:nvPr>
            <p:ph idx="13" type="title"/>
          </p:nvPr>
        </p:nvSpPr>
        <p:spPr>
          <a:xfrm>
            <a:off x="4204684" y="293995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7" name="Google Shape;377;p34"/>
          <p:cNvSpPr txBox="1"/>
          <p:nvPr>
            <p:ph idx="14" type="title"/>
          </p:nvPr>
        </p:nvSpPr>
        <p:spPr>
          <a:xfrm>
            <a:off x="69395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34"/>
          <p:cNvSpPr txBox="1"/>
          <p:nvPr>
            <p:ph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9" name="Google Shape;379;p34"/>
          <p:cNvSpPr txBox="1"/>
          <p:nvPr>
            <p:ph idx="16" type="subTitle"/>
          </p:nvPr>
        </p:nvSpPr>
        <p:spPr>
          <a:xfrm>
            <a:off x="720000" y="1801101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380" name="Google Shape;380;p34"/>
          <p:cNvSpPr txBox="1"/>
          <p:nvPr>
            <p:ph idx="17" type="subTitle"/>
          </p:nvPr>
        </p:nvSpPr>
        <p:spPr>
          <a:xfrm>
            <a:off x="3383725" y="1801100"/>
            <a:ext cx="2376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81" name="Google Shape;381;p34"/>
          <p:cNvSpPr txBox="1"/>
          <p:nvPr>
            <p:ph idx="18" type="subTitle"/>
          </p:nvPr>
        </p:nvSpPr>
        <p:spPr>
          <a:xfrm>
            <a:off x="5853050" y="1801100"/>
            <a:ext cx="283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Preprocessing</a:t>
            </a:r>
            <a:endParaRPr sz="2300"/>
          </a:p>
        </p:txBody>
      </p:sp>
      <p:sp>
        <p:nvSpPr>
          <p:cNvPr id="382" name="Google Shape;382;p34"/>
          <p:cNvSpPr txBox="1"/>
          <p:nvPr>
            <p:ph idx="19" type="subTitle"/>
          </p:nvPr>
        </p:nvSpPr>
        <p:spPr>
          <a:xfrm>
            <a:off x="643800" y="3512225"/>
            <a:ext cx="2457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383" name="Google Shape;383;p34"/>
          <p:cNvSpPr txBox="1"/>
          <p:nvPr>
            <p:ph idx="20" type="subTitle"/>
          </p:nvPr>
        </p:nvSpPr>
        <p:spPr>
          <a:xfrm>
            <a:off x="3419283" y="351222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384" name="Google Shape;384;p34"/>
          <p:cNvSpPr txBox="1"/>
          <p:nvPr>
            <p:ph idx="21" type="subTitle"/>
          </p:nvPr>
        </p:nvSpPr>
        <p:spPr>
          <a:xfrm>
            <a:off x="6118549" y="351222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type="title"/>
          </p:nvPr>
        </p:nvSpPr>
        <p:spPr>
          <a:xfrm>
            <a:off x="3862975" y="832150"/>
            <a:ext cx="45678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Problem Statement</a:t>
            </a:r>
            <a:endParaRPr sz="3800"/>
          </a:p>
        </p:txBody>
      </p:sp>
      <p:sp>
        <p:nvSpPr>
          <p:cNvPr id="390" name="Google Shape;390;p35"/>
          <p:cNvSpPr txBox="1"/>
          <p:nvPr>
            <p:ph idx="1" type="subTitle"/>
          </p:nvPr>
        </p:nvSpPr>
        <p:spPr>
          <a:xfrm>
            <a:off x="3862975" y="1547050"/>
            <a:ext cx="45678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predicting the key performance indicator (KPI) for professional soccer players, what are the most impactful features?</a:t>
            </a:r>
            <a:endParaRPr/>
          </a:p>
        </p:txBody>
      </p:sp>
      <p:grpSp>
        <p:nvGrpSpPr>
          <p:cNvPr id="391" name="Google Shape;391;p35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392" name="Google Shape;392;p35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 flipH="1">
              <a:off x="993584" y="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35"/>
          <p:cNvCxnSpPr/>
          <p:nvPr/>
        </p:nvCxnSpPr>
        <p:spPr>
          <a:xfrm>
            <a:off x="3967400" y="832138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5"/>
          <p:cNvSpPr txBox="1"/>
          <p:nvPr>
            <p:ph idx="1" type="subTitle"/>
          </p:nvPr>
        </p:nvSpPr>
        <p:spPr>
          <a:xfrm>
            <a:off x="3967400" y="2546650"/>
            <a:ext cx="47601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position groups (Forwards, Midfielders, Defenders)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KPI per group (SoT/90, KP/90, TklW/90)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from 2020, 2021, and 2022 seasons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Goal:</a:t>
            </a:r>
            <a:r>
              <a:rPr lang="en" sz="2000"/>
              <a:t> Predict KPIs for 2023 season and </a:t>
            </a:r>
            <a:r>
              <a:rPr b="1" lang="en" sz="2000"/>
              <a:t>identify most influential features.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416" name="Google Shape;416;p36"/>
          <p:cNvSpPr txBox="1"/>
          <p:nvPr>
            <p:ph idx="1" type="subTitle"/>
          </p:nvPr>
        </p:nvSpPr>
        <p:spPr>
          <a:xfrm>
            <a:off x="720000" y="1501450"/>
            <a:ext cx="38844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Kaggle dataset for player information (Age, birth month, preferred foot, club, nationality)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Wrote a script to scrape three seasons of in-game statistics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Fbref.com</a:t>
            </a:r>
            <a:endParaRPr sz="1800"/>
          </a:p>
        </p:txBody>
      </p:sp>
      <p:pic>
        <p:nvPicPr>
          <p:cNvPr id="417" name="Google Shape;4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925" y="3144225"/>
            <a:ext cx="2857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925" y="1528525"/>
            <a:ext cx="2857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24" name="Google Shape;424;p37"/>
          <p:cNvSpPr txBox="1"/>
          <p:nvPr>
            <p:ph idx="1" type="subTitle"/>
          </p:nvPr>
        </p:nvSpPr>
        <p:spPr>
          <a:xfrm>
            <a:off x="720000" y="1252950"/>
            <a:ext cx="42948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Merged player information with in-game statistics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Removed duplicate players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Concatenated 2020 and 2021 seasons into same dataset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Same for 2021 and 2022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Converted total count features to “/90”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Ex: Gls -&gt; Gls/(total 90s played)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20/10.3 = 1.94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Select KPI features (SoT/90, KP/90, TklW/90)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Target encoder for categorical features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StandardScaler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37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26" name="Google Shape;426;p37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75" y="2102750"/>
            <a:ext cx="2301825" cy="1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175" y="2115189"/>
            <a:ext cx="2301825" cy="165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76" y="2102750"/>
            <a:ext cx="2354124" cy="1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8"/>
          <p:cNvSpPr txBox="1"/>
          <p:nvPr/>
        </p:nvSpPr>
        <p:spPr>
          <a:xfrm>
            <a:off x="1184975" y="1671650"/>
            <a:ext cx="121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Attackers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3906237" y="1671650"/>
            <a:ext cx="13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Midfielders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6748375" y="1671650"/>
            <a:ext cx="125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Defenders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222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- Midfielders</a:t>
            </a:r>
            <a:endParaRPr/>
          </a:p>
        </p:txBody>
      </p:sp>
      <p:pic>
        <p:nvPicPr>
          <p:cNvPr id="460" name="Google Shape;4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13" y="929900"/>
            <a:ext cx="6890576" cy="38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/>
          <p:nvPr>
            <p:ph type="title"/>
          </p:nvPr>
        </p:nvSpPr>
        <p:spPr>
          <a:xfrm>
            <a:off x="720000" y="222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- Defenders</a:t>
            </a:r>
            <a:endParaRPr/>
          </a:p>
        </p:txBody>
      </p:sp>
      <p:pic>
        <p:nvPicPr>
          <p:cNvPr id="466" name="Google Shape;4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13" y="946700"/>
            <a:ext cx="6860574" cy="38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/>
          <p:nvPr>
            <p:ph type="title"/>
          </p:nvPr>
        </p:nvSpPr>
        <p:spPr>
          <a:xfrm>
            <a:off x="720000" y="222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- Attackers</a:t>
            </a:r>
            <a:endParaRPr/>
          </a:p>
        </p:txBody>
      </p:sp>
      <p:pic>
        <p:nvPicPr>
          <p:cNvPr id="472" name="Google Shape;4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00" y="1075225"/>
            <a:ext cx="7063599" cy="395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 txBox="1"/>
          <p:nvPr/>
        </p:nvSpPr>
        <p:spPr>
          <a:xfrm>
            <a:off x="3690450" y="794925"/>
            <a:ext cx="176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 Nationality feature</a:t>
            </a:r>
            <a:endParaRPr i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