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40233600" cy="3017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7C789D8-026B-A381-ADD8-2639B786B424}" name="Mendelson , Alex" initials="M,A" userId="S::alex.mendelson.698@my.csun.edu::b5197b80-85c3-4871-be06-fccfde9bb3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545E"/>
    <a:srgbClr val="E07355"/>
    <a:srgbClr val="000000"/>
    <a:srgbClr val="725940"/>
    <a:srgbClr val="9AD4D9"/>
    <a:srgbClr val="497371"/>
    <a:srgbClr val="DE512A"/>
    <a:srgbClr val="B36049"/>
    <a:srgbClr val="FCB268"/>
    <a:srgbClr val="A8E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307" autoAdjust="0"/>
    <p:restoredTop sz="97425" autoAdjust="0"/>
  </p:normalViewPr>
  <p:slideViewPr>
    <p:cSldViewPr snapToGrid="0">
      <p:cViewPr varScale="1">
        <p:scale>
          <a:sx n="27" d="100"/>
          <a:sy n="27" d="100"/>
        </p:scale>
        <p:origin x="22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13624-1D6F-4EB7-8D1A-CDF3AF55F3E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49D05-25C3-4507-9A9D-2489D03FC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3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49D05-25C3-4507-9A9D-2489D03FCE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12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4938397"/>
            <a:ext cx="34198560" cy="10505440"/>
          </a:xfrm>
        </p:spPr>
        <p:txBody>
          <a:bodyPr anchor="b"/>
          <a:lstStyle>
            <a:lvl1pPr algn="ctr"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15848967"/>
            <a:ext cx="30175200" cy="7285353"/>
          </a:xfrm>
        </p:spPr>
        <p:txBody>
          <a:bodyPr/>
          <a:lstStyle>
            <a:lvl1pPr marL="0" indent="0" algn="ctr">
              <a:buNone/>
              <a:defRPr sz="10560"/>
            </a:lvl1pPr>
            <a:lvl2pPr marL="2011680" indent="0" algn="ctr">
              <a:buNone/>
              <a:defRPr sz="8800"/>
            </a:lvl2pPr>
            <a:lvl3pPr marL="4023360" indent="0" algn="ctr">
              <a:buNone/>
              <a:defRPr sz="7920"/>
            </a:lvl3pPr>
            <a:lvl4pPr marL="6035040" indent="0" algn="ctr">
              <a:buNone/>
              <a:defRPr sz="7040"/>
            </a:lvl4pPr>
            <a:lvl5pPr marL="8046720" indent="0" algn="ctr">
              <a:buNone/>
              <a:defRPr sz="7040"/>
            </a:lvl5pPr>
            <a:lvl6pPr marL="10058400" indent="0" algn="ctr">
              <a:buNone/>
              <a:defRPr sz="7040"/>
            </a:lvl6pPr>
            <a:lvl7pPr marL="12070080" indent="0" algn="ctr">
              <a:buNone/>
              <a:defRPr sz="7040"/>
            </a:lvl7pPr>
            <a:lvl8pPr marL="14081760" indent="0" algn="ctr">
              <a:buNone/>
              <a:defRPr sz="7040"/>
            </a:lvl8pPr>
            <a:lvl9pPr marL="16093440" indent="0" algn="ctr">
              <a:buNone/>
              <a:defRPr sz="7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0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92172" y="1606550"/>
            <a:ext cx="8675370" cy="25572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6062" y="1606550"/>
            <a:ext cx="25523190" cy="25572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1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107" y="7522854"/>
            <a:ext cx="34701480" cy="12552043"/>
          </a:xfrm>
        </p:spPr>
        <p:txBody>
          <a:bodyPr anchor="b"/>
          <a:lstStyle>
            <a:lvl1pPr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5107" y="20193644"/>
            <a:ext cx="34701480" cy="6600823"/>
          </a:xfrm>
        </p:spPr>
        <p:txBody>
          <a:bodyPr/>
          <a:lstStyle>
            <a:lvl1pPr marL="0" indent="0">
              <a:buNone/>
              <a:defRPr sz="10560">
                <a:solidFill>
                  <a:schemeClr val="tx1"/>
                </a:solidFill>
              </a:defRPr>
            </a:lvl1pPr>
            <a:lvl2pPr marL="20116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02336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3pPr>
            <a:lvl4pPr marL="60350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4pPr>
            <a:lvl5pPr marL="804672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9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6060" y="8032750"/>
            <a:ext cx="17099280" cy="19145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68260" y="8032750"/>
            <a:ext cx="17099280" cy="19145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0" y="1606557"/>
            <a:ext cx="34701480" cy="58324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1305" y="7397117"/>
            <a:ext cx="17020696" cy="3625213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1305" y="11022330"/>
            <a:ext cx="17020696" cy="16212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368262" y="7397117"/>
            <a:ext cx="17104520" cy="3625213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68262" y="11022330"/>
            <a:ext cx="17104520" cy="16212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6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4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8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011680"/>
            <a:ext cx="12976383" cy="704088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4520" y="4344677"/>
            <a:ext cx="20368260" cy="21443950"/>
          </a:xfrm>
        </p:spPr>
        <p:txBody>
          <a:bodyPr/>
          <a:lstStyle>
            <a:lvl1pPr>
              <a:defRPr sz="14080"/>
            </a:lvl1pPr>
            <a:lvl2pPr>
              <a:defRPr sz="12320"/>
            </a:lvl2pPr>
            <a:lvl3pPr>
              <a:defRPr sz="1056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9052560"/>
            <a:ext cx="12976383" cy="16770987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011680"/>
            <a:ext cx="12976383" cy="704088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04520" y="4344677"/>
            <a:ext cx="20368260" cy="21443950"/>
          </a:xfrm>
        </p:spPr>
        <p:txBody>
          <a:bodyPr anchor="t"/>
          <a:lstStyle>
            <a:lvl1pPr marL="0" indent="0">
              <a:buNone/>
              <a:defRPr sz="14080"/>
            </a:lvl1pPr>
            <a:lvl2pPr marL="2011680" indent="0">
              <a:buNone/>
              <a:defRPr sz="12320"/>
            </a:lvl2pPr>
            <a:lvl3pPr marL="4023360" indent="0">
              <a:buNone/>
              <a:defRPr sz="10560"/>
            </a:lvl3pPr>
            <a:lvl4pPr marL="6035040" indent="0">
              <a:buNone/>
              <a:defRPr sz="8800"/>
            </a:lvl4pPr>
            <a:lvl5pPr marL="8046720" indent="0">
              <a:buNone/>
              <a:defRPr sz="8800"/>
            </a:lvl5pPr>
            <a:lvl6pPr marL="10058400" indent="0">
              <a:buNone/>
              <a:defRPr sz="8800"/>
            </a:lvl6pPr>
            <a:lvl7pPr marL="12070080" indent="0">
              <a:buNone/>
              <a:defRPr sz="8800"/>
            </a:lvl7pPr>
            <a:lvl8pPr marL="14081760" indent="0">
              <a:buNone/>
              <a:defRPr sz="8800"/>
            </a:lvl8pPr>
            <a:lvl9pPr marL="16093440" indent="0">
              <a:buNone/>
              <a:defRPr sz="8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9052560"/>
            <a:ext cx="12976383" cy="16770987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9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6060" y="1606557"/>
            <a:ext cx="34701480" cy="5832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6060" y="8032750"/>
            <a:ext cx="34701480" cy="19145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6060" y="27967947"/>
            <a:ext cx="905256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27380" y="27967947"/>
            <a:ext cx="1357884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4980" y="27967947"/>
            <a:ext cx="905256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7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6" Type="http://schemas.microsoft.com/office/2007/relationships/hdphoto" Target="../media/hdphoto2.wdp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D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5B4C2-B7E1-D66F-C46B-A2D1F7C24496}"/>
              </a:ext>
            </a:extLst>
          </p:cNvPr>
          <p:cNvSpPr/>
          <p:nvPr/>
        </p:nvSpPr>
        <p:spPr>
          <a:xfrm>
            <a:off x="640070" y="5646097"/>
            <a:ext cx="9550444" cy="1492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0" tIns="41910" rIns="83820" bIns="41910"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53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5E8DCD-52CF-6019-47F3-9BA1A01DD997}"/>
              </a:ext>
            </a:extLst>
          </p:cNvPr>
          <p:cNvSpPr/>
          <p:nvPr/>
        </p:nvSpPr>
        <p:spPr>
          <a:xfrm>
            <a:off x="30132171" y="5639182"/>
            <a:ext cx="9550444" cy="18703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0" tIns="41910" rIns="83820" bIns="41910"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46"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071E8-08FA-E687-953D-F16E7009A1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919158" y="5629740"/>
            <a:ext cx="18401919" cy="24076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0" tIns="41910" rIns="83820" bIns="41910"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53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5EA8C6AF-F638-0612-CF1F-8EA173508568}"/>
              </a:ext>
            </a:extLst>
          </p:cNvPr>
          <p:cNvSpPr/>
          <p:nvPr/>
        </p:nvSpPr>
        <p:spPr>
          <a:xfrm>
            <a:off x="633889" y="468679"/>
            <a:ext cx="38948360" cy="4673268"/>
          </a:xfrm>
          <a:prstGeom prst="round2DiagRect">
            <a:avLst/>
          </a:prstGeom>
          <a:solidFill>
            <a:srgbClr val="497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67">
              <a:latin typeface="Verdana Pro"/>
              <a:ea typeface="+mn-lt"/>
              <a:cs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C88462-6F6B-F4E7-B390-3AB0EB4BF9AC}"/>
              </a:ext>
            </a:extLst>
          </p:cNvPr>
          <p:cNvSpPr/>
          <p:nvPr/>
        </p:nvSpPr>
        <p:spPr>
          <a:xfrm>
            <a:off x="30132171" y="25012008"/>
            <a:ext cx="9550444" cy="4678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0" tIns="41910" rIns="83820" bIns="41910"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46">
              <a:ea typeface="+mn-lt"/>
              <a:cs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D6F9F1-7A6A-82FF-FB2A-D5CA645131BC}"/>
              </a:ext>
            </a:extLst>
          </p:cNvPr>
          <p:cNvSpPr/>
          <p:nvPr/>
        </p:nvSpPr>
        <p:spPr>
          <a:xfrm>
            <a:off x="641728" y="5629228"/>
            <a:ext cx="9548786" cy="898672"/>
          </a:xfrm>
          <a:prstGeom prst="rect">
            <a:avLst/>
          </a:prstGeom>
          <a:solidFill>
            <a:srgbClr val="E07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0" dirty="0">
                <a:latin typeface="Verdana Pro Light"/>
                <a:cs typeface="Calibri" panose="020F0502020204030204"/>
              </a:rPr>
              <a:t>Background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BF2E63-21D4-060E-2E14-875384E47D32}"/>
              </a:ext>
            </a:extLst>
          </p:cNvPr>
          <p:cNvSpPr/>
          <p:nvPr/>
        </p:nvSpPr>
        <p:spPr>
          <a:xfrm>
            <a:off x="30132171" y="5629227"/>
            <a:ext cx="9550445" cy="897073"/>
          </a:xfrm>
          <a:prstGeom prst="rect">
            <a:avLst/>
          </a:prstGeom>
          <a:solidFill>
            <a:srgbClr val="E07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0" tIns="41910" rIns="83820" bIns="41910" rtlCol="0" anchor="ctr"/>
          <a:lstStyle/>
          <a:p>
            <a:pPr algn="ctr"/>
            <a:r>
              <a:rPr lang="en-US" sz="5500" dirty="0">
                <a:latin typeface="Verdana Pro Light"/>
                <a:cs typeface="Calibri"/>
              </a:rPr>
              <a:t>Next Steps</a:t>
            </a:r>
            <a:endParaRPr lang="en-US" sz="1283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7387C7-62A5-97C4-E69D-3E61E1662869}"/>
              </a:ext>
            </a:extLst>
          </p:cNvPr>
          <p:cNvSpPr/>
          <p:nvPr/>
        </p:nvSpPr>
        <p:spPr>
          <a:xfrm>
            <a:off x="10915840" y="5621652"/>
            <a:ext cx="18401919" cy="904648"/>
          </a:xfrm>
          <a:prstGeom prst="rect">
            <a:avLst/>
          </a:prstGeom>
          <a:solidFill>
            <a:srgbClr val="E07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0" tIns="41910" rIns="83820" bIns="41910" rtlCol="0" anchor="ctr"/>
          <a:lstStyle/>
          <a:p>
            <a:pPr algn="ctr"/>
            <a:r>
              <a:rPr lang="en-US" sz="5500" dirty="0">
                <a:latin typeface="Verdana Pro Light"/>
                <a:cs typeface="Calibri"/>
              </a:rPr>
              <a:t>Results</a:t>
            </a:r>
            <a:endParaRPr lang="en-US" sz="128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09A2C3-E2B5-B3AE-6845-01C452887E06}"/>
              </a:ext>
            </a:extLst>
          </p:cNvPr>
          <p:cNvSpPr txBox="1"/>
          <p:nvPr/>
        </p:nvSpPr>
        <p:spPr>
          <a:xfrm>
            <a:off x="10079449" y="842441"/>
            <a:ext cx="20074702" cy="21159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3820" tIns="41910" rIns="83820" bIns="4191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Verdana Pro"/>
                <a:ea typeface="+mn-lt"/>
                <a:cs typeface="+mn-lt"/>
              </a:rPr>
              <a:t>Does response to stressful temperature differ among clones of pitcher plant rotifers?</a:t>
            </a:r>
            <a:endParaRPr lang="en-US" sz="6600" i="1" dirty="0">
              <a:solidFill>
                <a:schemeClr val="bg1"/>
              </a:solidFill>
              <a:latin typeface="Verdana Pro"/>
              <a:cs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0CBEF7-EB17-B7C8-AB4F-77A16A5B5A61}"/>
              </a:ext>
            </a:extLst>
          </p:cNvPr>
          <p:cNvSpPr txBox="1"/>
          <p:nvPr/>
        </p:nvSpPr>
        <p:spPr>
          <a:xfrm>
            <a:off x="1418828" y="3435095"/>
            <a:ext cx="37378481" cy="1325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3820" tIns="41910" rIns="83820" bIns="4191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33" dirty="0">
                <a:solidFill>
                  <a:schemeClr val="bg1"/>
                </a:solidFill>
                <a:latin typeface="Verdana Pro"/>
                <a:cs typeface="Calibri"/>
              </a:rPr>
              <a:t>Alex A. Mendelson*, Casey P. </a:t>
            </a:r>
            <a:r>
              <a:rPr lang="en-US" sz="4033" dirty="0" err="1">
                <a:solidFill>
                  <a:schemeClr val="bg1"/>
                </a:solidFill>
                <a:latin typeface="Verdana Pro"/>
                <a:cs typeface="Calibri"/>
              </a:rPr>
              <a:t>terHorst</a:t>
            </a:r>
            <a:endParaRPr lang="en-US" sz="4033" dirty="0">
              <a:solidFill>
                <a:schemeClr val="bg1"/>
              </a:solidFill>
              <a:latin typeface="Verdana Pro"/>
              <a:ea typeface="+mn-lt"/>
              <a:cs typeface="+mn-lt"/>
            </a:endParaRPr>
          </a:p>
          <a:p>
            <a:pPr algn="ctr"/>
            <a:r>
              <a:rPr lang="en-US" sz="4033" dirty="0">
                <a:solidFill>
                  <a:schemeClr val="bg1"/>
                </a:solidFill>
                <a:latin typeface="Verdana Pro"/>
                <a:ea typeface="+mn-lt"/>
                <a:cs typeface="+mn-lt"/>
              </a:rPr>
              <a:t>Department of Biology | California State University, Northridge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5EB931-01EB-71C5-C640-07003530EBB1}"/>
              </a:ext>
            </a:extLst>
          </p:cNvPr>
          <p:cNvSpPr txBox="1"/>
          <p:nvPr/>
        </p:nvSpPr>
        <p:spPr>
          <a:xfrm>
            <a:off x="5598252" y="10519794"/>
            <a:ext cx="165894" cy="3174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3820" tIns="41910" rIns="83820" bIns="4191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513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23573D0C-CC89-C940-066D-57F9B363E217}"/>
              </a:ext>
            </a:extLst>
          </p:cNvPr>
          <p:cNvSpPr/>
          <p:nvPr/>
        </p:nvSpPr>
        <p:spPr>
          <a:xfrm rot="16200000">
            <a:off x="28428532" y="5615689"/>
            <a:ext cx="886832" cy="904897"/>
          </a:xfrm>
          <a:prstGeom prst="rtTriangle">
            <a:avLst/>
          </a:prstGeom>
          <a:solidFill>
            <a:srgbClr val="B36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3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81513F7A-7E87-CB0A-6C0F-EB28E4FF80EB}"/>
              </a:ext>
            </a:extLst>
          </p:cNvPr>
          <p:cNvSpPr/>
          <p:nvPr/>
        </p:nvSpPr>
        <p:spPr>
          <a:xfrm rot="16200000">
            <a:off x="9290388" y="5627773"/>
            <a:ext cx="898673" cy="901580"/>
          </a:xfrm>
          <a:prstGeom prst="rtTriangle">
            <a:avLst/>
          </a:prstGeom>
          <a:solidFill>
            <a:srgbClr val="B36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3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42646E43-11B2-8832-3A20-D25AFB3DD2DE}"/>
              </a:ext>
            </a:extLst>
          </p:cNvPr>
          <p:cNvSpPr/>
          <p:nvPr/>
        </p:nvSpPr>
        <p:spPr>
          <a:xfrm rot="16200000">
            <a:off x="38781632" y="5625315"/>
            <a:ext cx="897073" cy="904898"/>
          </a:xfrm>
          <a:prstGeom prst="rtTriangle">
            <a:avLst/>
          </a:prstGeom>
          <a:solidFill>
            <a:srgbClr val="B36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3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6B3BE6B-0BA1-09D6-3275-D90F3302486D}"/>
              </a:ext>
            </a:extLst>
          </p:cNvPr>
          <p:cNvGrpSpPr/>
          <p:nvPr/>
        </p:nvGrpSpPr>
        <p:grpSpPr>
          <a:xfrm>
            <a:off x="30135602" y="24962384"/>
            <a:ext cx="9528572" cy="897074"/>
            <a:chOff x="30154046" y="23516838"/>
            <a:chExt cx="9528572" cy="89707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B4CC1AA-DD01-103A-0854-DC830333D7C5}"/>
                </a:ext>
              </a:extLst>
            </p:cNvPr>
            <p:cNvSpPr/>
            <p:nvPr/>
          </p:nvSpPr>
          <p:spPr>
            <a:xfrm>
              <a:off x="30154046" y="23516838"/>
              <a:ext cx="9528569" cy="897073"/>
            </a:xfrm>
            <a:prstGeom prst="rect">
              <a:avLst/>
            </a:prstGeom>
            <a:solidFill>
              <a:srgbClr val="E07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3820" tIns="41910" rIns="83820" bIns="41910" rtlCol="0" anchor="ctr"/>
            <a:lstStyle/>
            <a:p>
              <a:pPr algn="ctr"/>
              <a:r>
                <a:rPr lang="en-US" sz="4800" dirty="0">
                  <a:latin typeface="Verdana Pro Light"/>
                  <a:cs typeface="Calibri"/>
                </a:rPr>
                <a:t>Acknowledgments</a:t>
              </a:r>
              <a:endParaRPr lang="en-US" sz="1100" dirty="0"/>
            </a:p>
          </p:txBody>
        </p:sp>
        <p:sp>
          <p:nvSpPr>
            <p:cNvPr id="48" name="Right Triangle 47">
              <a:extLst>
                <a:ext uri="{FF2B5EF4-FFF2-40B4-BE49-F238E27FC236}">
                  <a16:creationId xmlns:a16="http://schemas.microsoft.com/office/drawing/2014/main" id="{E9184D52-E6B1-0DAB-274D-8518A720DAEC}"/>
                </a:ext>
              </a:extLst>
            </p:cNvPr>
            <p:cNvSpPr/>
            <p:nvPr/>
          </p:nvSpPr>
          <p:spPr>
            <a:xfrm rot="16200000">
              <a:off x="38781632" y="23512927"/>
              <a:ext cx="897073" cy="904898"/>
            </a:xfrm>
            <a:prstGeom prst="rtTriangle">
              <a:avLst/>
            </a:prstGeom>
            <a:solidFill>
              <a:srgbClr val="B360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13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A327469-6868-7D18-30CA-F8CDBC40AB8B}"/>
              </a:ext>
            </a:extLst>
          </p:cNvPr>
          <p:cNvSpPr/>
          <p:nvPr/>
        </p:nvSpPr>
        <p:spPr>
          <a:xfrm>
            <a:off x="626979" y="21220199"/>
            <a:ext cx="9550444" cy="8486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0" tIns="41910" rIns="83820" bIns="41910"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53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8745F9-94B3-D2B1-F2E9-0FF0D81113A2}"/>
              </a:ext>
            </a:extLst>
          </p:cNvPr>
          <p:cNvSpPr/>
          <p:nvPr/>
        </p:nvSpPr>
        <p:spPr>
          <a:xfrm>
            <a:off x="626558" y="21220202"/>
            <a:ext cx="9548786" cy="898672"/>
          </a:xfrm>
          <a:prstGeom prst="rect">
            <a:avLst/>
          </a:prstGeom>
          <a:solidFill>
            <a:srgbClr val="E07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0" dirty="0">
                <a:latin typeface="Verdana Pro Light"/>
                <a:cs typeface="Calibri" panose="020F0502020204030204"/>
              </a:rPr>
              <a:t>Methods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01D15AEC-2E52-D4A4-E8A6-5F1BB5224E38}"/>
              </a:ext>
            </a:extLst>
          </p:cNvPr>
          <p:cNvSpPr/>
          <p:nvPr/>
        </p:nvSpPr>
        <p:spPr>
          <a:xfrm rot="16200000">
            <a:off x="9275218" y="21218747"/>
            <a:ext cx="898673" cy="901580"/>
          </a:xfrm>
          <a:prstGeom prst="rtTriangle">
            <a:avLst/>
          </a:prstGeom>
          <a:solidFill>
            <a:srgbClr val="B36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3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5B253D-EC68-540A-BFEC-7AD836AEACC4}"/>
              </a:ext>
            </a:extLst>
          </p:cNvPr>
          <p:cNvCxnSpPr>
            <a:cxnSpLocks/>
          </p:cNvCxnSpPr>
          <p:nvPr/>
        </p:nvCxnSpPr>
        <p:spPr>
          <a:xfrm>
            <a:off x="9693308" y="3142021"/>
            <a:ext cx="208469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red and white logo&#10;&#10;Description automatically generated">
            <a:extLst>
              <a:ext uri="{FF2B5EF4-FFF2-40B4-BE49-F238E27FC236}">
                <a16:creationId xmlns:a16="http://schemas.microsoft.com/office/drawing/2014/main" id="{8BAE5EB8-AA1D-D1F3-3E0D-5FF35D649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8178" y="737503"/>
            <a:ext cx="4163704" cy="4163704"/>
          </a:xfrm>
          <a:prstGeom prst="rect">
            <a:avLst/>
          </a:prstGeom>
        </p:spPr>
      </p:pic>
      <p:pic>
        <p:nvPicPr>
          <p:cNvPr id="46" name="Picture 45" descr="A colorful text on a black background&#10;&#10;Description automatically generated">
            <a:extLst>
              <a:ext uri="{FF2B5EF4-FFF2-40B4-BE49-F238E27FC236}">
                <a16:creationId xmlns:a16="http://schemas.microsoft.com/office/drawing/2014/main" id="{25920AB7-DBB7-D967-C3E6-4C94E69A85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77" y="1049299"/>
            <a:ext cx="5503100" cy="341277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42F30AB-3CE3-058E-B83E-34C498A69894}"/>
              </a:ext>
            </a:extLst>
          </p:cNvPr>
          <p:cNvSpPr txBox="1"/>
          <p:nvPr/>
        </p:nvSpPr>
        <p:spPr>
          <a:xfrm>
            <a:off x="30479892" y="6759037"/>
            <a:ext cx="891619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Verdana Pro"/>
                <a:ea typeface="+mn-lt"/>
                <a:cs typeface="+mn-lt"/>
              </a:rPr>
              <a:t>Evolution over short time periods can have an important impact on ecology.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0BAE60-AC94-2B11-AE0C-7D607B6702C7}"/>
              </a:ext>
            </a:extLst>
          </p:cNvPr>
          <p:cNvSpPr txBox="1"/>
          <p:nvPr/>
        </p:nvSpPr>
        <p:spPr>
          <a:xfrm>
            <a:off x="982420" y="8470974"/>
            <a:ext cx="891619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Verdana Pro"/>
                <a:ea typeface="+mn-lt"/>
                <a:cs typeface="+mn-lt"/>
              </a:rPr>
              <a:t>The potential for a population to rapidly adapt to new stressful conditions relies on diverse responses to stress.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E7C44F-6256-F99E-6BDC-32C65E43C35F}"/>
              </a:ext>
            </a:extLst>
          </p:cNvPr>
          <p:cNvSpPr txBox="1"/>
          <p:nvPr/>
        </p:nvSpPr>
        <p:spPr>
          <a:xfrm>
            <a:off x="957196" y="6762738"/>
            <a:ext cx="891619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Verdana Pro"/>
                <a:ea typeface="+mn-lt"/>
                <a:cs typeface="+mn-lt"/>
              </a:rPr>
              <a:t>When faced with rapid global change, many populations are likely to rely on rapid evolution to avoid extinction.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C92F94-C386-2678-F1B6-5B4DF0B1C93E}"/>
              </a:ext>
            </a:extLst>
          </p:cNvPr>
          <p:cNvSpPr txBox="1"/>
          <p:nvPr/>
        </p:nvSpPr>
        <p:spPr>
          <a:xfrm>
            <a:off x="982420" y="10137987"/>
            <a:ext cx="889096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Verdana Pro"/>
                <a:ea typeface="+mn-lt"/>
                <a:cs typeface="+mn-lt"/>
              </a:rPr>
              <a:t>Does response to stressful temperature differ among clones of pitcher plant rotifers?</a:t>
            </a:r>
          </a:p>
        </p:txBody>
      </p:sp>
      <p:pic>
        <p:nvPicPr>
          <p:cNvPr id="57" name="Picture 56" descr="A close up of a plant&#10;&#10;Description automatically generated">
            <a:extLst>
              <a:ext uri="{FF2B5EF4-FFF2-40B4-BE49-F238E27FC236}">
                <a16:creationId xmlns:a16="http://schemas.microsoft.com/office/drawing/2014/main" id="{1BDC39DE-AEE6-CB02-6B92-71B8DA4B5E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7" y="13819800"/>
            <a:ext cx="5299436" cy="5409921"/>
          </a:xfrm>
          <a:prstGeom prst="rect">
            <a:avLst/>
          </a:prstGeom>
        </p:spPr>
      </p:pic>
      <p:pic>
        <p:nvPicPr>
          <p:cNvPr id="65" name="Picture 64" descr="A close-up of a microscopic creature&#10;&#10;Description automatically generated">
            <a:extLst>
              <a:ext uri="{FF2B5EF4-FFF2-40B4-BE49-F238E27FC236}">
                <a16:creationId xmlns:a16="http://schemas.microsoft.com/office/drawing/2014/main" id="{BBF44DF5-2F6B-22CF-BB37-A6B970EE8C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937" y="13819799"/>
            <a:ext cx="2732283" cy="540992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5658547-60C9-DBE4-E4DC-2B75298355F2}"/>
              </a:ext>
            </a:extLst>
          </p:cNvPr>
          <p:cNvSpPr txBox="1"/>
          <p:nvPr/>
        </p:nvSpPr>
        <p:spPr>
          <a:xfrm>
            <a:off x="922250" y="25567358"/>
            <a:ext cx="6016703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Verdana Pro"/>
                <a:ea typeface="+mn-lt"/>
                <a:cs typeface="+mn-lt"/>
              </a:rPr>
              <a:t>Growth Rate: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Verdana Pro"/>
                <a:ea typeface="+mn-lt"/>
                <a:cs typeface="+mn-lt"/>
              </a:rPr>
              <a:t>Six clones of </a:t>
            </a:r>
            <a:r>
              <a:rPr lang="en-US" sz="2800" i="1" dirty="0">
                <a:latin typeface="Verdana Pro"/>
                <a:ea typeface="+mn-lt"/>
                <a:cs typeface="+mn-lt"/>
              </a:rPr>
              <a:t>H. rosa</a:t>
            </a:r>
            <a:endParaRPr lang="en-US" sz="2800" dirty="0">
              <a:latin typeface="Verdana Pro"/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latin typeface="Verdana Pro"/>
                <a:ea typeface="+mn-lt"/>
                <a:cs typeface="+mn-lt"/>
              </a:rPr>
              <a:t>n = </a:t>
            </a:r>
            <a:r>
              <a:rPr lang="en-US" sz="2800" dirty="0">
                <a:latin typeface="Verdana Pro"/>
                <a:ea typeface="+mn-lt"/>
                <a:cs typeface="+mn-lt"/>
              </a:rPr>
              <a:t>8 per clone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Verdana Pro"/>
                <a:ea typeface="+mn-lt"/>
                <a:cs typeface="+mn-lt"/>
              </a:rPr>
              <a:t>Grown at 24–35°C, 12h/12h day/night cycle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Verdana Pro"/>
                <a:ea typeface="+mn-lt"/>
                <a:cs typeface="+mn-lt"/>
              </a:rPr>
              <a:t>Abundance measured daily by removing and counting a 0.15 ml sample</a:t>
            </a:r>
            <a:endParaRPr lang="en-US" sz="2800" i="1" dirty="0">
              <a:latin typeface="Verdana Pro"/>
              <a:ea typeface="+mn-lt"/>
              <a:cs typeface="+mn-lt"/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AEE1E918-8518-0AAC-EF4F-18CF4AA2E3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4492" y="26642084"/>
            <a:ext cx="635971" cy="2718654"/>
          </a:xfrm>
          <a:prstGeom prst="rect">
            <a:avLst/>
          </a:prstGeom>
        </p:spPr>
      </p:pic>
      <p:pic>
        <p:nvPicPr>
          <p:cNvPr id="82" name="Picture 81" descr="A measuring device with orange specks&#10;&#10;Description automatically generated">
            <a:extLst>
              <a:ext uri="{FF2B5EF4-FFF2-40B4-BE49-F238E27FC236}">
                <a16:creationId xmlns:a16="http://schemas.microsoft.com/office/drawing/2014/main" id="{85C9478D-4A88-164B-6499-B93EF07583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243" y="26619460"/>
            <a:ext cx="641263" cy="2741277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D35899-A472-75B5-BA12-C50FDF60800B}"/>
              </a:ext>
            </a:extLst>
          </p:cNvPr>
          <p:cNvCxnSpPr>
            <a:cxnSpLocks/>
          </p:cNvCxnSpPr>
          <p:nvPr/>
        </p:nvCxnSpPr>
        <p:spPr>
          <a:xfrm>
            <a:off x="7930747" y="27968116"/>
            <a:ext cx="81975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4F13B9D0-EA89-D914-048F-A8DA472D8D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2418" y="24045096"/>
            <a:ext cx="3328112" cy="2232838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2449F19-6A8D-C123-C0B1-B3717EE30C1A}"/>
              </a:ext>
            </a:extLst>
          </p:cNvPr>
          <p:cNvSpPr txBox="1"/>
          <p:nvPr/>
        </p:nvSpPr>
        <p:spPr>
          <a:xfrm>
            <a:off x="903389" y="22449117"/>
            <a:ext cx="5302412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Verdana Pro"/>
                <a:ea typeface="+mn-lt"/>
                <a:cs typeface="+mn-lt"/>
              </a:rPr>
              <a:t>Thermal Performance: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Verdana Pro"/>
                <a:ea typeface="+mn-lt"/>
                <a:cs typeface="+mn-lt"/>
              </a:rPr>
              <a:t>Six clones of </a:t>
            </a:r>
            <a:r>
              <a:rPr lang="en-US" sz="2800" i="1" dirty="0">
                <a:latin typeface="Verdana Pro"/>
                <a:ea typeface="+mn-lt"/>
                <a:cs typeface="+mn-lt"/>
              </a:rPr>
              <a:t>H. rosa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latin typeface="Verdana Pro"/>
                <a:ea typeface="+mn-lt"/>
                <a:cs typeface="+mn-lt"/>
              </a:rPr>
              <a:t>n</a:t>
            </a:r>
            <a:r>
              <a:rPr lang="en-US" sz="2800" dirty="0">
                <a:latin typeface="Verdana Pro"/>
                <a:ea typeface="+mn-lt"/>
                <a:cs typeface="+mn-lt"/>
              </a:rPr>
              <a:t> = 12 per clone</a:t>
            </a:r>
            <a:endParaRPr lang="en-US" sz="2800" i="1" dirty="0">
              <a:latin typeface="Verdana Pro"/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Verdana Pro"/>
                <a:ea typeface="+mn-lt"/>
                <a:cs typeface="+mn-lt"/>
              </a:rPr>
              <a:t>Temp increased by 2.5°C every 1 h (25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 Pro"/>
                <a:ea typeface="Calibri" panose="020F0502020204030204"/>
                <a:cs typeface="Calibri" panose="020F0502020204030204"/>
              </a:rPr>
              <a:t>–47.5</a:t>
            </a:r>
            <a:r>
              <a:rPr lang="en-US" sz="2800" dirty="0">
                <a:latin typeface="Verdana Pro"/>
                <a:ea typeface="+mn-lt"/>
                <a:cs typeface="+mn-lt"/>
              </a:rPr>
              <a:t>°C)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Verdana Pro"/>
                <a:ea typeface="+mn-lt"/>
                <a:cs typeface="+mn-lt"/>
              </a:rPr>
              <a:t>Scored for activity hourly</a:t>
            </a:r>
            <a:endParaRPr lang="en-US" sz="2800" i="1" dirty="0">
              <a:latin typeface="Verdana Pro"/>
              <a:ea typeface="+mn-lt"/>
              <a:cs typeface="+mn-lt"/>
            </a:endParaRP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98A80BE9-2B53-A42C-FC3C-C6AD45967B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5761" y="22184559"/>
            <a:ext cx="992248" cy="2158575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503DBE2-25FC-7212-C5AE-DCA13F30BC17}"/>
              </a:ext>
            </a:extLst>
          </p:cNvPr>
          <p:cNvCxnSpPr>
            <a:cxnSpLocks/>
          </p:cNvCxnSpPr>
          <p:nvPr/>
        </p:nvCxnSpPr>
        <p:spPr>
          <a:xfrm flipV="1">
            <a:off x="7516048" y="22599807"/>
            <a:ext cx="1" cy="871997"/>
          </a:xfrm>
          <a:prstGeom prst="straightConnector1">
            <a:avLst/>
          </a:prstGeom>
          <a:ln w="76200">
            <a:solidFill>
              <a:srgbClr val="E754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4B0E5E4-1B3D-E290-4C3A-39A2313AA7AB}"/>
              </a:ext>
            </a:extLst>
          </p:cNvPr>
          <p:cNvSpPr txBox="1"/>
          <p:nvPr/>
        </p:nvSpPr>
        <p:spPr>
          <a:xfrm>
            <a:off x="30353470" y="26004310"/>
            <a:ext cx="919178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Verdana Pro"/>
                <a:ea typeface="+mn-lt"/>
                <a:cs typeface="+mn-lt"/>
              </a:rPr>
              <a:t>Thank you to Dr. Tom Miller of Florida State University for providing </a:t>
            </a:r>
            <a:r>
              <a:rPr lang="en-US" sz="2800" i="1" dirty="0" err="1">
                <a:latin typeface="Verdana Pro"/>
                <a:ea typeface="+mn-lt"/>
                <a:cs typeface="+mn-lt"/>
              </a:rPr>
              <a:t>Habrotrocha</a:t>
            </a:r>
            <a:r>
              <a:rPr lang="en-US" sz="2800" i="1" dirty="0">
                <a:latin typeface="Verdana Pro"/>
                <a:ea typeface="+mn-lt"/>
                <a:cs typeface="+mn-lt"/>
              </a:rPr>
              <a:t> rosa</a:t>
            </a:r>
            <a:r>
              <a:rPr lang="en-US" sz="2800" dirty="0">
                <a:latin typeface="Verdana Pro"/>
                <a:ea typeface="+mn-lt"/>
                <a:cs typeface="+mn-lt"/>
              </a:rPr>
              <a:t> samples, Mark Harris for loaning a microscope, and Vincent Cannizzaro, Breana Morales, and Lexi Atler for assisting in data collection.</a:t>
            </a:r>
          </a:p>
          <a:p>
            <a:endParaRPr lang="en-US" sz="2800" dirty="0">
              <a:latin typeface="Verdana Pro"/>
              <a:ea typeface="+mn-lt"/>
              <a:cs typeface="+mn-lt"/>
            </a:endParaRPr>
          </a:p>
          <a:p>
            <a:r>
              <a:rPr lang="en-US" sz="2800" dirty="0">
                <a:latin typeface="Verdana Pro"/>
                <a:ea typeface="+mn-lt"/>
                <a:cs typeface="+mn-lt"/>
              </a:rPr>
              <a:t>This project was supported by the Thesis Support Grant from the CSUN Office of Graduate Studies.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8D931BB-74F1-36F1-4AAE-B44DCD0B5864}"/>
              </a:ext>
            </a:extLst>
          </p:cNvPr>
          <p:cNvGrpSpPr/>
          <p:nvPr/>
        </p:nvGrpSpPr>
        <p:grpSpPr>
          <a:xfrm>
            <a:off x="30128851" y="10172380"/>
            <a:ext cx="9236092" cy="6771150"/>
            <a:chOff x="30278408" y="15904253"/>
            <a:chExt cx="9236092" cy="677115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532B069-9E4A-1D81-FEAE-A222953C07F1}"/>
                </a:ext>
              </a:extLst>
            </p:cNvPr>
            <p:cNvGrpSpPr/>
            <p:nvPr/>
          </p:nvGrpSpPr>
          <p:grpSpPr>
            <a:xfrm>
              <a:off x="30278408" y="15904253"/>
              <a:ext cx="9236092" cy="6078417"/>
              <a:chOff x="30346157" y="14523422"/>
              <a:chExt cx="9236092" cy="6078417"/>
            </a:xfrm>
          </p:grpSpPr>
          <p:pic>
            <p:nvPicPr>
              <p:cNvPr id="95" name="Picture 4" descr="Ants | Insect Facts | Adams™">
                <a:extLst>
                  <a:ext uri="{FF2B5EF4-FFF2-40B4-BE49-F238E27FC236}">
                    <a16:creationId xmlns:a16="http://schemas.microsoft.com/office/drawing/2014/main" id="{30669BCB-2E80-52E7-8B4D-5B20EE6827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0478577" y="17571682"/>
                <a:ext cx="2161175" cy="1343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75B59EE0-0FF9-6DE8-8C55-737C89121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030994" y="18589293"/>
                <a:ext cx="2288257" cy="1657013"/>
              </a:xfrm>
              <a:prstGeom prst="rect">
                <a:avLst/>
              </a:prstGeom>
            </p:spPr>
          </p:pic>
          <p:pic>
            <p:nvPicPr>
              <p:cNvPr id="97" name="Picture 6" descr="Habrotrocha rosa - Wikipedia">
                <a:extLst>
                  <a:ext uri="{FF2B5EF4-FFF2-40B4-BE49-F238E27FC236}">
                    <a16:creationId xmlns:a16="http://schemas.microsoft.com/office/drawing/2014/main" id="{EEE2FF56-BA88-CB32-64A3-6692FD53CC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046402">
                <a:off x="30855847" y="14523422"/>
                <a:ext cx="2055426" cy="20800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A2621C08-2BF0-F6BA-0B4E-52EF6C5D48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584503" y="17286017"/>
                <a:ext cx="1554323" cy="134143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347745D8-DFBB-4602-61C1-A5BB7A8515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209947" y="17035922"/>
                <a:ext cx="1800241" cy="157869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0" name="Picture 10" descr="PCDimage">
                <a:extLst>
                  <a:ext uri="{FF2B5EF4-FFF2-40B4-BE49-F238E27FC236}">
                    <a16:creationId xmlns:a16="http://schemas.microsoft.com/office/drawing/2014/main" id="{FAE192AE-BAA4-B918-4FFC-C765CD8D31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22012" b="77420" l="16744" r="7631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7" t="15086" r="16234" b="15654"/>
              <a:stretch/>
            </p:blipFill>
            <p:spPr bwMode="auto">
              <a:xfrm>
                <a:off x="38105558" y="15221012"/>
                <a:ext cx="1092807" cy="10491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15C4BDE-875C-99AC-E9F4-9DB52AB47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75531" y="15904099"/>
                <a:ext cx="2891992" cy="0"/>
              </a:xfrm>
              <a:prstGeom prst="line">
                <a:avLst/>
              </a:prstGeom>
              <a:ln w="76200">
                <a:solidFill>
                  <a:schemeClr val="accent6"/>
                </a:solidFill>
                <a:prstDash val="dash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6107B48-BB80-29B4-5DE3-05FA9FBF693E}"/>
                  </a:ext>
                </a:extLst>
              </p:cNvPr>
              <p:cNvSpPr txBox="1"/>
              <p:nvPr/>
            </p:nvSpPr>
            <p:spPr>
              <a:xfrm>
                <a:off x="33978906" y="15281264"/>
                <a:ext cx="2362356" cy="62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491" b="1" cap="small" dirty="0">
                    <a:solidFill>
                      <a:schemeClr val="accent6"/>
                    </a:solidFill>
                  </a:rPr>
                  <a:t>Competition</a:t>
                </a: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DE3E643-F0FD-5C2B-1FE5-D9D7A7C7F0E5}"/>
                  </a:ext>
                </a:extLst>
              </p:cNvPr>
              <p:cNvSpPr/>
              <p:nvPr/>
            </p:nvSpPr>
            <p:spPr>
              <a:xfrm>
                <a:off x="32206886" y="18936944"/>
                <a:ext cx="1579662" cy="539271"/>
              </a:xfrm>
              <a:custGeom>
                <a:avLst/>
                <a:gdLst>
                  <a:gd name="connsiteX0" fmla="*/ 0 w 2179320"/>
                  <a:gd name="connsiteY0" fmla="*/ 0 h 914823"/>
                  <a:gd name="connsiteX1" fmla="*/ 792480 w 2179320"/>
                  <a:gd name="connsiteY1" fmla="*/ 777240 h 914823"/>
                  <a:gd name="connsiteX2" fmla="*/ 2179320 w 2179320"/>
                  <a:gd name="connsiteY2" fmla="*/ 914400 h 914823"/>
                  <a:gd name="connsiteX3" fmla="*/ 2179320 w 2179320"/>
                  <a:gd name="connsiteY3" fmla="*/ 914400 h 914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9320" h="914823">
                    <a:moveTo>
                      <a:pt x="0" y="0"/>
                    </a:moveTo>
                    <a:cubicBezTo>
                      <a:pt x="214630" y="312420"/>
                      <a:pt x="429260" y="624840"/>
                      <a:pt x="792480" y="777240"/>
                    </a:cubicBezTo>
                    <a:cubicBezTo>
                      <a:pt x="1155700" y="929640"/>
                      <a:pt x="2179320" y="914400"/>
                      <a:pt x="2179320" y="914400"/>
                    </a:cubicBezTo>
                    <a:lnTo>
                      <a:pt x="2179320" y="914400"/>
                    </a:lnTo>
                  </a:path>
                </a:pathLst>
              </a:custGeom>
              <a:noFill/>
              <a:ln w="76200"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43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8F402EB-A527-BE1E-61EE-C8C86F1E2F18}"/>
                  </a:ext>
                </a:extLst>
              </p:cNvPr>
              <p:cNvSpPr txBox="1"/>
              <p:nvPr/>
            </p:nvSpPr>
            <p:spPr>
              <a:xfrm>
                <a:off x="33985848" y="17582145"/>
                <a:ext cx="2333403" cy="62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491" b="1" cap="small" dirty="0" err="1">
                    <a:solidFill>
                      <a:schemeClr val="accent1"/>
                    </a:solidFill>
                  </a:rPr>
                  <a:t>Bacterivory</a:t>
                </a:r>
                <a:endParaRPr lang="en-US" sz="3055" b="1" cap="small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7884203-462E-50D4-D57A-653B48111384}"/>
                  </a:ext>
                </a:extLst>
              </p:cNvPr>
              <p:cNvSpPr txBox="1"/>
              <p:nvPr/>
            </p:nvSpPr>
            <p:spPr>
              <a:xfrm>
                <a:off x="30672444" y="16372355"/>
                <a:ext cx="3067648" cy="562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55" i="1" dirty="0" err="1"/>
                  <a:t>Habrotrocha</a:t>
                </a:r>
                <a:r>
                  <a:rPr lang="en-US" sz="3055" i="1" dirty="0"/>
                  <a:t> rosa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C149925-31E4-5AEB-67FD-CC090A28850F}"/>
                  </a:ext>
                </a:extLst>
              </p:cNvPr>
              <p:cNvSpPr txBox="1"/>
              <p:nvPr/>
            </p:nvSpPr>
            <p:spPr>
              <a:xfrm>
                <a:off x="36663937" y="16318650"/>
                <a:ext cx="2918312" cy="562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55" i="1" dirty="0"/>
                  <a:t>Tetrahymena</a:t>
                </a:r>
              </a:p>
            </p:txBody>
          </p:sp>
          <p:pic>
            <p:nvPicPr>
              <p:cNvPr id="107" name="Picture 10" descr="PCDimage">
                <a:extLst>
                  <a:ext uri="{FF2B5EF4-FFF2-40B4-BE49-F238E27FC236}">
                    <a16:creationId xmlns:a16="http://schemas.microsoft.com/office/drawing/2014/main" id="{63EEB41A-AC8C-12BF-5D1E-A126AD48EE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22012" b="77420" l="16744" r="7631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7" t="15086" r="16234" b="15654"/>
              <a:stretch/>
            </p:blipFill>
            <p:spPr bwMode="auto">
              <a:xfrm rot="17724992">
                <a:off x="37428728" y="14977443"/>
                <a:ext cx="807972" cy="7757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10" descr="PCDimage">
                <a:extLst>
                  <a:ext uri="{FF2B5EF4-FFF2-40B4-BE49-F238E27FC236}">
                    <a16:creationId xmlns:a16="http://schemas.microsoft.com/office/drawing/2014/main" id="{5B3D5D19-229D-71AF-38C5-AD1ED86E5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22012" b="77420" l="16744" r="7631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7" t="15086" r="16234" b="15654"/>
              <a:stretch/>
            </p:blipFill>
            <p:spPr bwMode="auto">
              <a:xfrm rot="12655331">
                <a:off x="37885009" y="14774035"/>
                <a:ext cx="807972" cy="7757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8DC9AC8-E598-DB21-EA8B-33DCD5108F4D}"/>
                  </a:ext>
                </a:extLst>
              </p:cNvPr>
              <p:cNvSpPr txBox="1"/>
              <p:nvPr/>
            </p:nvSpPr>
            <p:spPr>
              <a:xfrm>
                <a:off x="34008421" y="20168918"/>
                <a:ext cx="2333403" cy="432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55" dirty="0"/>
                  <a:t>Bacteria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2AB26E5-C8EB-D274-8367-19D1438A0C03}"/>
                  </a:ext>
                </a:extLst>
              </p:cNvPr>
              <p:cNvSpPr txBox="1"/>
              <p:nvPr/>
            </p:nvSpPr>
            <p:spPr>
              <a:xfrm>
                <a:off x="30346157" y="18796037"/>
                <a:ext cx="1860729" cy="794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55" dirty="0"/>
                  <a:t>Basal Resource</a:t>
                </a:r>
              </a:p>
            </p:txBody>
          </p:sp>
        </p:grpSp>
        <p:pic>
          <p:nvPicPr>
            <p:cNvPr id="115" name="Picture 114" descr="A close up of a plant&#10;&#10;Description automatically generated">
              <a:extLst>
                <a:ext uri="{FF2B5EF4-FFF2-40B4-BE49-F238E27FC236}">
                  <a16:creationId xmlns:a16="http://schemas.microsoft.com/office/drawing/2014/main" id="{F9E166E6-F8AA-8A00-4735-E25B0B59CE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65" t="11335" r="20765" b="18682"/>
            <a:stretch/>
          </p:blipFill>
          <p:spPr>
            <a:xfrm>
              <a:off x="36896590" y="19700963"/>
              <a:ext cx="2505147" cy="2974440"/>
            </a:xfrm>
            <a:prstGeom prst="rect">
              <a:avLst/>
            </a:prstGeom>
          </p:spPr>
        </p:pic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F3F15333-680A-A439-3526-735C78CC1F32}"/>
              </a:ext>
            </a:extLst>
          </p:cNvPr>
          <p:cNvSpPr txBox="1"/>
          <p:nvPr/>
        </p:nvSpPr>
        <p:spPr>
          <a:xfrm>
            <a:off x="30491264" y="17493731"/>
            <a:ext cx="8916192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Verdana Pro"/>
                <a:ea typeface="+mn-lt"/>
                <a:cs typeface="+mn-lt"/>
              </a:rPr>
              <a:t>Indirect</a:t>
            </a:r>
            <a:r>
              <a:rPr lang="en-US" sz="3200" dirty="0">
                <a:latin typeface="Verdana Pro"/>
                <a:ea typeface="+mn-lt"/>
                <a:cs typeface="+mn-lt"/>
              </a:rPr>
              <a:t> effects of climate change on ecology, mediated by evolution, may play an important roll on the trajectory of natural communities.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AAB15FF-A8C9-88AC-8A6B-27E7398E7BE8}"/>
              </a:ext>
            </a:extLst>
          </p:cNvPr>
          <p:cNvSpPr/>
          <p:nvPr/>
        </p:nvSpPr>
        <p:spPr>
          <a:xfrm>
            <a:off x="30499660" y="20150967"/>
            <a:ext cx="1668672" cy="1668672"/>
          </a:xfrm>
          <a:prstGeom prst="rect">
            <a:avLst/>
          </a:prstGeom>
          <a:solidFill>
            <a:srgbClr val="E754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Climate Change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74E70E7-3B66-F3AC-AD9D-855D05230115}"/>
              </a:ext>
            </a:extLst>
          </p:cNvPr>
          <p:cNvSpPr/>
          <p:nvPr/>
        </p:nvSpPr>
        <p:spPr>
          <a:xfrm>
            <a:off x="34020227" y="20150967"/>
            <a:ext cx="1668672" cy="16686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Species A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FF38B1-D134-FFC4-76C2-2553AB57D94B}"/>
              </a:ext>
            </a:extLst>
          </p:cNvPr>
          <p:cNvSpPr/>
          <p:nvPr/>
        </p:nvSpPr>
        <p:spPr>
          <a:xfrm>
            <a:off x="37607546" y="20150967"/>
            <a:ext cx="1668672" cy="16686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Species B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22C270D-011B-1A4E-9917-0193774CAD2E}"/>
              </a:ext>
            </a:extLst>
          </p:cNvPr>
          <p:cNvCxnSpPr>
            <a:cxnSpLocks/>
          </p:cNvCxnSpPr>
          <p:nvPr/>
        </p:nvCxnSpPr>
        <p:spPr>
          <a:xfrm>
            <a:off x="32414584" y="20999748"/>
            <a:ext cx="134609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EB82A76-F1A0-6866-2AB5-8B6061DF3FD7}"/>
              </a:ext>
            </a:extLst>
          </p:cNvPr>
          <p:cNvCxnSpPr>
            <a:cxnSpLocks/>
          </p:cNvCxnSpPr>
          <p:nvPr/>
        </p:nvCxnSpPr>
        <p:spPr>
          <a:xfrm>
            <a:off x="35876697" y="20999748"/>
            <a:ext cx="1437655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Left Bracket 123">
            <a:extLst>
              <a:ext uri="{FF2B5EF4-FFF2-40B4-BE49-F238E27FC236}">
                <a16:creationId xmlns:a16="http://schemas.microsoft.com/office/drawing/2014/main" id="{8DE1888A-EF4D-05C5-13ED-75AEBDDF5E22}"/>
              </a:ext>
            </a:extLst>
          </p:cNvPr>
          <p:cNvSpPr/>
          <p:nvPr/>
        </p:nvSpPr>
        <p:spPr>
          <a:xfrm rot="16200000">
            <a:off x="34407610" y="19298697"/>
            <a:ext cx="799527" cy="6385558"/>
          </a:xfrm>
          <a:prstGeom prst="leftBracket">
            <a:avLst>
              <a:gd name="adj" fmla="val 124063"/>
            </a:avLst>
          </a:prstGeom>
          <a:ln w="5715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DF6FE45-6F50-66E3-D49A-379EE0009A0E}"/>
              </a:ext>
            </a:extLst>
          </p:cNvPr>
          <p:cNvSpPr txBox="1"/>
          <p:nvPr/>
        </p:nvSpPr>
        <p:spPr>
          <a:xfrm>
            <a:off x="33464075" y="23068460"/>
            <a:ext cx="2780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Indirect Effect</a:t>
            </a:r>
            <a:endParaRPr lang="en-US" sz="2000" b="1" i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8EAE3AB-60AA-C54A-F291-22D173EE9030}"/>
              </a:ext>
            </a:extLst>
          </p:cNvPr>
          <p:cNvSpPr txBox="1"/>
          <p:nvPr/>
        </p:nvSpPr>
        <p:spPr>
          <a:xfrm>
            <a:off x="35210769" y="20401728"/>
            <a:ext cx="2780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Competition</a:t>
            </a:r>
            <a:endParaRPr lang="en-US" sz="1600" b="1" i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09FA6C8-A83D-F59E-58A9-B689D21DF931}"/>
              </a:ext>
            </a:extLst>
          </p:cNvPr>
          <p:cNvSpPr txBox="1"/>
          <p:nvPr/>
        </p:nvSpPr>
        <p:spPr>
          <a:xfrm>
            <a:off x="31611336" y="20417715"/>
            <a:ext cx="2780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Evolution</a:t>
            </a:r>
            <a:endParaRPr lang="en-US" sz="1600" b="1" i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0393BC5-46EE-F182-7524-E5326FECF03F}"/>
              </a:ext>
            </a:extLst>
          </p:cNvPr>
          <p:cNvSpPr txBox="1"/>
          <p:nvPr/>
        </p:nvSpPr>
        <p:spPr>
          <a:xfrm>
            <a:off x="30491264" y="7945847"/>
            <a:ext cx="8916192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Verdana Pro"/>
                <a:ea typeface="+mn-lt"/>
                <a:cs typeface="+mn-lt"/>
              </a:rPr>
              <a:t>Changes in traits that are important for interspecies interactions might lead to fundamental changes in those interactions.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1C54FE8-9024-397C-F3EB-421917EFB9A9}"/>
              </a:ext>
            </a:extLst>
          </p:cNvPr>
          <p:cNvGrpSpPr/>
          <p:nvPr/>
        </p:nvGrpSpPr>
        <p:grpSpPr>
          <a:xfrm>
            <a:off x="11221396" y="19302838"/>
            <a:ext cx="17613946" cy="9860800"/>
            <a:chOff x="11221396" y="19302838"/>
            <a:chExt cx="17613946" cy="9860800"/>
          </a:xfrm>
        </p:grpSpPr>
        <p:pic>
          <p:nvPicPr>
            <p:cNvPr id="73" name="Picture 72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2D791733-A627-03CB-E2C9-8270B6566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7453" y="19302838"/>
              <a:ext cx="8438290" cy="8438290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EC57A62-5E16-FE6E-350C-033481F77F30}"/>
                </a:ext>
              </a:extLst>
            </p:cNvPr>
            <p:cNvSpPr/>
            <p:nvPr/>
          </p:nvSpPr>
          <p:spPr>
            <a:xfrm>
              <a:off x="11520172" y="21458004"/>
              <a:ext cx="369761" cy="3526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5DB9916-68EE-8F01-163E-CFAD3EEF13D4}"/>
                </a:ext>
              </a:extLst>
            </p:cNvPr>
            <p:cNvSpPr txBox="1"/>
            <p:nvPr/>
          </p:nvSpPr>
          <p:spPr>
            <a:xfrm rot="16200000">
              <a:off x="9894355" y="23011458"/>
              <a:ext cx="3300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Abundance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1E86453-9985-3018-FF12-42387114456F}"/>
                </a:ext>
              </a:extLst>
            </p:cNvPr>
            <p:cNvSpPr/>
            <p:nvPr/>
          </p:nvSpPr>
          <p:spPr>
            <a:xfrm rot="5400000">
              <a:off x="16292820" y="25832067"/>
              <a:ext cx="369761" cy="3526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AD86498-5338-59AD-A5C0-2CF8080C0BCA}"/>
                </a:ext>
              </a:extLst>
            </p:cNvPr>
            <p:cNvSpPr txBox="1"/>
            <p:nvPr/>
          </p:nvSpPr>
          <p:spPr>
            <a:xfrm>
              <a:off x="13903375" y="27410600"/>
              <a:ext cx="382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Time (days)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90DF240-F9EF-A2C4-833F-E40270DE73B0}"/>
                </a:ext>
              </a:extLst>
            </p:cNvPr>
            <p:cNvSpPr txBox="1"/>
            <p:nvPr/>
          </p:nvSpPr>
          <p:spPr>
            <a:xfrm>
              <a:off x="12348154" y="19586243"/>
              <a:ext cx="1035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a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3CDE1F1-7C0B-0A51-494E-B1BDB5D06546}"/>
                </a:ext>
              </a:extLst>
            </p:cNvPr>
            <p:cNvSpPr txBox="1"/>
            <p:nvPr/>
          </p:nvSpPr>
          <p:spPr>
            <a:xfrm>
              <a:off x="12367502" y="28340336"/>
              <a:ext cx="16467840" cy="82330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83820" tIns="41910" rIns="83820" bIns="4191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latin typeface="Verdana Pro"/>
                  <a:ea typeface="+mn-lt"/>
                  <a:cs typeface="+mn-lt"/>
                </a:rPr>
                <a:t>Figure 2:</a:t>
              </a:r>
              <a:r>
                <a:rPr lang="en-US" sz="2400" dirty="0">
                  <a:latin typeface="Verdana Pro"/>
                  <a:ea typeface="+mn-lt"/>
                  <a:cs typeface="+mn-lt"/>
                </a:rPr>
                <a:t> (a) Daily abundance of rotifers (mean +/-SE, n=8); 6 clonal lines (color/shape). (b) Growth rates (+/-95% CI) for each clone estimated by slope of log-transformed abundance.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88C990E-2CDE-E40F-E518-0DB60EE39188}"/>
              </a:ext>
            </a:extLst>
          </p:cNvPr>
          <p:cNvGrpSpPr/>
          <p:nvPr/>
        </p:nvGrpSpPr>
        <p:grpSpPr>
          <a:xfrm>
            <a:off x="20088561" y="19329349"/>
            <a:ext cx="9648538" cy="8734944"/>
            <a:chOff x="20088561" y="17570888"/>
            <a:chExt cx="9648538" cy="8734944"/>
          </a:xfrm>
        </p:grpSpPr>
        <p:pic>
          <p:nvPicPr>
            <p:cNvPr id="132" name="Picture 131" descr="A graph of different colored bars&#10;&#10;Description automatically generated">
              <a:extLst>
                <a:ext uri="{FF2B5EF4-FFF2-40B4-BE49-F238E27FC236}">
                  <a16:creationId xmlns:a16="http://schemas.microsoft.com/office/drawing/2014/main" id="{F33029AC-57E6-3AE5-6EE1-D2A238C2E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98754" y="17570888"/>
              <a:ext cx="8436588" cy="8436588"/>
            </a:xfrm>
            <a:prstGeom prst="rect">
              <a:avLst/>
            </a:prstGeom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075E531-F7C8-A48A-AAA1-251699AF4D63}"/>
                </a:ext>
              </a:extLst>
            </p:cNvPr>
            <p:cNvSpPr/>
            <p:nvPr/>
          </p:nvSpPr>
          <p:spPr>
            <a:xfrm>
              <a:off x="20350425" y="19859532"/>
              <a:ext cx="369761" cy="3526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583196F-5BA4-FD92-78C1-0341224C59D7}"/>
                </a:ext>
              </a:extLst>
            </p:cNvPr>
            <p:cNvSpPr/>
            <p:nvPr/>
          </p:nvSpPr>
          <p:spPr>
            <a:xfrm rot="5400000">
              <a:off x="24446429" y="24067270"/>
              <a:ext cx="369761" cy="3526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1D510E2-708B-277B-7B78-F680B2AFCCC0}"/>
                </a:ext>
              </a:extLst>
            </p:cNvPr>
            <p:cNvSpPr txBox="1"/>
            <p:nvPr/>
          </p:nvSpPr>
          <p:spPr>
            <a:xfrm rot="16200000">
              <a:off x="18761520" y="21280174"/>
              <a:ext cx="3300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Growth Rate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5C491C9-6B59-4940-30BC-A28C38F0350E}"/>
                </a:ext>
              </a:extLst>
            </p:cNvPr>
            <p:cNvSpPr/>
            <p:nvPr/>
          </p:nvSpPr>
          <p:spPr>
            <a:xfrm rot="5400000">
              <a:off x="24762746" y="22321501"/>
              <a:ext cx="369761" cy="6584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44B0554-6937-B77B-A956-29C7960CAAC3}"/>
                </a:ext>
              </a:extLst>
            </p:cNvPr>
            <p:cNvSpPr txBox="1"/>
            <p:nvPr/>
          </p:nvSpPr>
          <p:spPr>
            <a:xfrm>
              <a:off x="21734599" y="25378474"/>
              <a:ext cx="800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		     2			   3			4		     5			   6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44AEAA1-EB55-D88B-5CE6-C048336CAFBA}"/>
                </a:ext>
              </a:extLst>
            </p:cNvPr>
            <p:cNvSpPr txBox="1"/>
            <p:nvPr/>
          </p:nvSpPr>
          <p:spPr>
            <a:xfrm>
              <a:off x="23103627" y="25659501"/>
              <a:ext cx="382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Clone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70235ED-CC83-D837-D681-A299CA948DA4}"/>
                </a:ext>
              </a:extLst>
            </p:cNvPr>
            <p:cNvSpPr txBox="1"/>
            <p:nvPr/>
          </p:nvSpPr>
          <p:spPr>
            <a:xfrm>
              <a:off x="21099447" y="17851228"/>
              <a:ext cx="1035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b</a:t>
              </a: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A77C3CF3-E601-003A-92E6-F3824D33AB2B}"/>
              </a:ext>
            </a:extLst>
          </p:cNvPr>
          <p:cNvSpPr txBox="1"/>
          <p:nvPr/>
        </p:nvSpPr>
        <p:spPr>
          <a:xfrm>
            <a:off x="11555765" y="6687180"/>
            <a:ext cx="171220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latin typeface="Verdana Pro"/>
                <a:ea typeface="+mn-lt"/>
                <a:cs typeface="+mn-lt"/>
              </a:rPr>
              <a:t>Response to temperature differs among clones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9358292-A802-BA32-1485-092616EC75DF}"/>
              </a:ext>
            </a:extLst>
          </p:cNvPr>
          <p:cNvSpPr txBox="1"/>
          <p:nvPr/>
        </p:nvSpPr>
        <p:spPr>
          <a:xfrm>
            <a:off x="11555765" y="18350319"/>
            <a:ext cx="171220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latin typeface="Verdana Pro"/>
                <a:ea typeface="+mn-lt"/>
                <a:cs typeface="+mn-lt"/>
              </a:rPr>
              <a:t>Growth rate among clones differs at a stressful temperature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B7293F4-D009-036A-C294-DD31ACABD85F}"/>
              </a:ext>
            </a:extLst>
          </p:cNvPr>
          <p:cNvSpPr txBox="1"/>
          <p:nvPr/>
        </p:nvSpPr>
        <p:spPr>
          <a:xfrm>
            <a:off x="1153676" y="19481796"/>
            <a:ext cx="8876288" cy="8233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3820" tIns="41910" rIns="83820" bIns="4191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latin typeface="Verdana Pro"/>
                <a:ea typeface="+mn-lt"/>
                <a:cs typeface="+mn-lt"/>
              </a:rPr>
              <a:t>Sarracenia purpurea, </a:t>
            </a:r>
            <a:r>
              <a:rPr lang="en-US" sz="2400" dirty="0">
                <a:latin typeface="Verdana Pro"/>
                <a:ea typeface="+mn-lt"/>
                <a:cs typeface="+mn-lt"/>
              </a:rPr>
              <a:t>Purple Pitcher Plant (L) and </a:t>
            </a:r>
            <a:r>
              <a:rPr lang="en-US" sz="2400" i="1" dirty="0" err="1">
                <a:latin typeface="Verdana Pro"/>
                <a:ea typeface="+mn-lt"/>
                <a:cs typeface="+mn-lt"/>
              </a:rPr>
              <a:t>Habrotrocha</a:t>
            </a:r>
            <a:r>
              <a:rPr lang="en-US" sz="2400" i="1" dirty="0">
                <a:latin typeface="Verdana Pro"/>
                <a:ea typeface="+mn-lt"/>
                <a:cs typeface="+mn-lt"/>
              </a:rPr>
              <a:t> rosa</a:t>
            </a:r>
            <a:r>
              <a:rPr lang="en-US" sz="2400" dirty="0">
                <a:latin typeface="Verdana Pro"/>
                <a:ea typeface="+mn-lt"/>
                <a:cs typeface="+mn-lt"/>
              </a:rPr>
              <a:t>, Pitcher Plant Rotifer (R)</a:t>
            </a:r>
            <a:endParaRPr lang="en-US" sz="2400" b="1" dirty="0">
              <a:latin typeface="Verdana Pro"/>
              <a:ea typeface="+mn-lt"/>
              <a:cs typeface="+mn-lt"/>
            </a:endParaRPr>
          </a:p>
        </p:txBody>
      </p:sp>
      <p:pic>
        <p:nvPicPr>
          <p:cNvPr id="161" name="Picture 16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5919D5F-99C6-18FD-448C-8FFE6124601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206" y="7503625"/>
            <a:ext cx="15384353" cy="923061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EFF6638-F2B2-0FFA-2689-73F4D772086B}"/>
              </a:ext>
            </a:extLst>
          </p:cNvPr>
          <p:cNvSpPr txBox="1"/>
          <p:nvPr/>
        </p:nvSpPr>
        <p:spPr>
          <a:xfrm>
            <a:off x="12350847" y="17039036"/>
            <a:ext cx="15067398" cy="8233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3820" tIns="41910" rIns="83820" bIns="4191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Verdana Pro"/>
                <a:ea typeface="+mn-lt"/>
                <a:cs typeface="+mn-lt"/>
              </a:rPr>
              <a:t>Figure 1:</a:t>
            </a:r>
            <a:r>
              <a:rPr lang="en-US" sz="2400" dirty="0">
                <a:latin typeface="Verdana Pro"/>
                <a:ea typeface="+mn-lt"/>
                <a:cs typeface="+mn-lt"/>
              </a:rPr>
              <a:t> Proportion of active rotifers (mean +/-SE, n=12) across a gradient of 10 temperatures; 6 clonal lines (color/shape).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47DF65-3BB9-AD9C-6B40-303269177D55}"/>
              </a:ext>
            </a:extLst>
          </p:cNvPr>
          <p:cNvSpPr/>
          <p:nvPr/>
        </p:nvSpPr>
        <p:spPr>
          <a:xfrm rot="5400000">
            <a:off x="19773103" y="14721782"/>
            <a:ext cx="369761" cy="3526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87B93-4231-1768-B765-6FA894FBF686}"/>
              </a:ext>
            </a:extLst>
          </p:cNvPr>
          <p:cNvSpPr txBox="1"/>
          <p:nvPr/>
        </p:nvSpPr>
        <p:spPr>
          <a:xfrm>
            <a:off x="17383476" y="16327294"/>
            <a:ext cx="382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Temperature (°C)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78A6A0-7BCA-749C-27FD-0B9FF80737D9}"/>
              </a:ext>
            </a:extLst>
          </p:cNvPr>
          <p:cNvSpPr/>
          <p:nvPr/>
        </p:nvSpPr>
        <p:spPr>
          <a:xfrm>
            <a:off x="11524233" y="10052317"/>
            <a:ext cx="369761" cy="3526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FDFB24-C920-D907-9DFC-1461316755C5}"/>
              </a:ext>
            </a:extLst>
          </p:cNvPr>
          <p:cNvSpPr txBox="1"/>
          <p:nvPr/>
        </p:nvSpPr>
        <p:spPr>
          <a:xfrm rot="16200000">
            <a:off x="8598328" y="11591649"/>
            <a:ext cx="569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Proportion of rotifers active</a:t>
            </a:r>
          </a:p>
        </p:txBody>
      </p:sp>
      <p:pic>
        <p:nvPicPr>
          <p:cNvPr id="163" name="Picture 162" descr="A close up of a diagram&#10;&#10;Description automatically generated">
            <a:extLst>
              <a:ext uri="{FF2B5EF4-FFF2-40B4-BE49-F238E27FC236}">
                <a16:creationId xmlns:a16="http://schemas.microsoft.com/office/drawing/2014/main" id="{925BD131-9804-5323-645D-80C132617044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5" t="11015" r="1" b="22149"/>
          <a:stretch/>
        </p:blipFill>
        <p:spPr>
          <a:xfrm>
            <a:off x="27181929" y="8934008"/>
            <a:ext cx="1752693" cy="5672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CFA25-5539-9302-9B3E-2ADB6B65AB68}"/>
              </a:ext>
            </a:extLst>
          </p:cNvPr>
          <p:cNvSpPr txBox="1"/>
          <p:nvPr/>
        </p:nvSpPr>
        <p:spPr>
          <a:xfrm>
            <a:off x="1059577" y="11677912"/>
            <a:ext cx="852892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err="1">
                <a:latin typeface="Verdana Pro"/>
                <a:ea typeface="+mn-lt"/>
                <a:cs typeface="+mn-lt"/>
              </a:rPr>
              <a:t>Habrotrocha</a:t>
            </a:r>
            <a:r>
              <a:rPr lang="en-US" sz="2800" i="1" dirty="0">
                <a:latin typeface="Verdana Pro"/>
                <a:ea typeface="+mn-lt"/>
                <a:cs typeface="+mn-lt"/>
              </a:rPr>
              <a:t> rosa</a:t>
            </a:r>
            <a:r>
              <a:rPr lang="en-US" sz="2800" dirty="0">
                <a:latin typeface="Verdana Pro"/>
                <a:ea typeface="+mn-lt"/>
                <a:cs typeface="+mn-lt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Verdana Pro"/>
                <a:ea typeface="+mn-lt"/>
                <a:cs typeface="+mn-lt"/>
              </a:rPr>
              <a:t>Common name: “Pitcher plant rotifer”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Verdana Pro"/>
                <a:ea typeface="+mn-lt"/>
                <a:cs typeface="+mn-lt"/>
              </a:rPr>
              <a:t>Obligately parthenogenetic (asexual)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Verdana Pro"/>
                <a:ea typeface="+mn-lt"/>
                <a:cs typeface="+mn-lt"/>
              </a:rPr>
              <a:t>Filter-feeding bacterivore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5187</TotalTime>
  <Words>461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Verdana Pro</vt:lpstr>
      <vt:lpstr>Verdana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Mendelson</dc:creator>
  <cp:lastModifiedBy>Mendelson, Alex</cp:lastModifiedBy>
  <cp:revision>479</cp:revision>
  <dcterms:created xsi:type="dcterms:W3CDTF">2022-10-23T23:21:32Z</dcterms:created>
  <dcterms:modified xsi:type="dcterms:W3CDTF">2025-03-26T23:03:09Z</dcterms:modified>
</cp:coreProperties>
</file>