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F69"/>
    <a:srgbClr val="4D7F79"/>
    <a:srgbClr val="579089"/>
    <a:srgbClr val="2F4B1E"/>
    <a:srgbClr val="3B5D26"/>
    <a:srgbClr val="E6A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/>
    <p:restoredTop sz="94763"/>
  </p:normalViewPr>
  <p:slideViewPr>
    <p:cSldViewPr snapToGrid="0" snapToObjects="1">
      <p:cViewPr>
        <p:scale>
          <a:sx n="133" d="100"/>
          <a:sy n="133" d="100"/>
        </p:scale>
        <p:origin x="-340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65AF-EF27-4C45-8779-24AF930A32BB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A8C0-536C-F248-940E-4645DF53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A8C0-536C-F248-940E-4645DF538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A8C0-536C-F248-940E-4645DF538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334-19DE-0C46-A42E-3D2CD23C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DBD40-E839-9342-8653-C1788265F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DE41-AB9D-3049-8A47-E893FB74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06EE-3088-9042-B58B-A70A78F2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80F9-4F18-7746-BBCC-89C73554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07D2-82B1-5345-8896-C6085E82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E897-A0BE-154B-B325-DE522D5AF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6780-7120-0D4D-AD03-3219EACD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1119-F69D-4F42-8309-F42CAD02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62BE-CDA2-5E46-8749-2B0767C4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1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A0CE2-8487-9B4D-BA65-2FE0C4C8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C50AC-7ABC-D244-AAAC-33248310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E0EE-A818-324B-B134-F7652EE3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4AB1-C5E4-F341-8FA5-745C9C97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812E-2FF9-7145-99F3-1B284C5E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867A-5DEE-E64B-8721-97040EC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F3C0-E91B-4249-8E0F-30F24F64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83D3-C17E-FA42-9EE2-8A88798A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7CF8-3797-F744-B5FC-D4C4132D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4425-D4E9-E24E-9F3C-31454BAD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8D46-31DA-624F-B963-BF79E0A9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08D6-CFEE-D148-B1C4-96325432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FFA4-B9AB-6F40-812D-EBAF58F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18AA-C5F4-234D-A512-17B72D7A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B120-4015-F542-839D-514D243E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C31F-9934-B64F-9B6E-639C9DA4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C1A9-BC8D-FC4D-BBCD-4022B82D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AC32C-3531-054B-B0FC-BCD94FA6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C057-7EFC-074C-B1E8-A0E2E081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8A78-088C-224F-A8F5-9CF96E19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17A13-0296-3C44-99D4-C789539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493B-F80F-3743-A679-D7C500A7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DD67-CB26-3B41-BD12-BE1A16D1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B42-9D54-FB46-B4D7-AF3C07921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D1FC2-3C99-9743-A99F-3A2C7DCBE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2586A-433D-AF46-B11B-A887293BD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10334-33D3-0443-B191-1C45F29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5E0A-D6F0-C440-B3EB-CA5AC652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DB93-B573-6C4D-B81C-9A8603AB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1DB-216A-9742-9952-2B3F9507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A384-B0EC-434F-B5DB-63B864A4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E725F-0028-1941-A0CC-A82DC0A8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7268D-AA0D-CD4D-AD89-A16A1C4C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80726-3E6D-2F46-B095-9E94BFB2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3DF94-24A8-ED40-8C9C-AF06EEDC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0DA27-2394-2641-9BD4-3BACCFF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2BF2-48E9-5247-83D0-8D3353CF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0E01-08F0-8D4A-AD6C-45BD3060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D4C8-85CA-FD40-B4AE-A9F4883F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D3B6E-E5B2-7A48-9BE9-9DD3CF9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766D-B62D-8848-AED0-AA27BBE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A6F7-7BB7-6F49-B623-7AE900CA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0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778D-C35E-B44B-94C9-00D0E631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0AC6F-E969-2349-9250-831658C07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86F18-3C1F-F14C-BDB4-2CB1A5A6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EEE3-496E-4443-BA9D-808DE90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E0C3-350B-574B-BCF9-9F5F59CE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35618-69EC-3E40-B450-B86BC4F7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F73C2-E417-DB48-A9F3-427C600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02C1-0F6B-CD44-97F2-AD5921EC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1622-6DB8-3347-AF5A-B335BEEE2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B147-9D99-3C43-857D-6933535F98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21A5-165B-3647-AC03-3E785CD4E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68D9-EF03-E443-A5A9-CD2E9C583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8505-29B1-7A40-B270-10ACC6D68B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B00ED-27F0-334F-B5CF-E7B653868A6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236337" y="0"/>
            <a:ext cx="1754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42165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E72471-8270-B64C-B858-8FC880051EA6}"/>
              </a:ext>
            </a:extLst>
          </p:cNvPr>
          <p:cNvSpPr/>
          <p:nvPr/>
        </p:nvSpPr>
        <p:spPr>
          <a:xfrm>
            <a:off x="17113" y="212036"/>
            <a:ext cx="3105292" cy="6460441"/>
          </a:xfrm>
          <a:prstGeom prst="rect">
            <a:avLst/>
          </a:prstGeom>
          <a:noFill/>
          <a:ln w="28575">
            <a:solidFill>
              <a:srgbClr val="4D7F7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12431-5897-CE40-B23D-96AE8A13DD9A}"/>
              </a:ext>
            </a:extLst>
          </p:cNvPr>
          <p:cNvSpPr/>
          <p:nvPr/>
        </p:nvSpPr>
        <p:spPr>
          <a:xfrm>
            <a:off x="4876802" y="26504"/>
            <a:ext cx="243839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3E120-530E-7A44-B4C4-AFCAFB94B14C}"/>
              </a:ext>
            </a:extLst>
          </p:cNvPr>
          <p:cNvSpPr/>
          <p:nvPr/>
        </p:nvSpPr>
        <p:spPr>
          <a:xfrm>
            <a:off x="3331163" y="212036"/>
            <a:ext cx="3604046" cy="64604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1E247-E7DF-AD4A-ACFA-C5022AF38F9B}"/>
              </a:ext>
            </a:extLst>
          </p:cNvPr>
          <p:cNvSpPr/>
          <p:nvPr/>
        </p:nvSpPr>
        <p:spPr>
          <a:xfrm>
            <a:off x="7127657" y="229542"/>
            <a:ext cx="5047230" cy="6444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1EFC-0AF3-8548-A73B-2AE0597EBA26}"/>
              </a:ext>
            </a:extLst>
          </p:cNvPr>
          <p:cNvSpPr txBox="1"/>
          <p:nvPr/>
        </p:nvSpPr>
        <p:spPr>
          <a:xfrm>
            <a:off x="595169" y="344981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46F69"/>
                </a:solidFill>
              </a:rPr>
              <a:t>Pre-processing of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1468F-9C52-B84C-9C3C-DBC30F9910A0}"/>
              </a:ext>
            </a:extLst>
          </p:cNvPr>
          <p:cNvSpPr txBox="1"/>
          <p:nvPr/>
        </p:nvSpPr>
        <p:spPr>
          <a:xfrm>
            <a:off x="143577" y="1634362"/>
            <a:ext cx="1170211" cy="1384995"/>
          </a:xfrm>
          <a:prstGeom prst="rect">
            <a:avLst/>
          </a:prstGeom>
          <a:noFill/>
          <a:ln w="28575">
            <a:solidFill>
              <a:srgbClr val="5790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79089"/>
                </a:solidFill>
              </a:rPr>
              <a:t>Use all variables available in HILDA (3,400 variables / observations)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82DF-4F06-8345-A0B2-E0809D8D5DF4}"/>
              </a:ext>
            </a:extLst>
          </p:cNvPr>
          <p:cNvSpPr txBox="1"/>
          <p:nvPr/>
        </p:nvSpPr>
        <p:spPr>
          <a:xfrm>
            <a:off x="1551009" y="1621110"/>
            <a:ext cx="1430812" cy="2031325"/>
          </a:xfrm>
          <a:prstGeom prst="rect">
            <a:avLst/>
          </a:prstGeom>
          <a:noFill/>
          <a:ln w="28575">
            <a:solidFill>
              <a:srgbClr val="446F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6F69"/>
                </a:solidFill>
              </a:rPr>
              <a:t>Supervised machine learning for feature selection</a:t>
            </a:r>
          </a:p>
          <a:p>
            <a:pPr marL="139700" indent="-127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6F69"/>
                </a:solidFill>
              </a:rPr>
              <a:t>Predict outcome in 2006</a:t>
            </a:r>
          </a:p>
          <a:p>
            <a:pPr marL="139700" indent="-127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6F69"/>
                </a:solidFill>
              </a:rPr>
              <a:t>Select top 100 predictors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BD5B5-B8AE-7049-A9CE-451A98A508EA}"/>
              </a:ext>
            </a:extLst>
          </p:cNvPr>
          <p:cNvSpPr txBox="1"/>
          <p:nvPr/>
        </p:nvSpPr>
        <p:spPr>
          <a:xfrm>
            <a:off x="3468924" y="2836520"/>
            <a:ext cx="794213" cy="116955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Nested CV for each model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4AC11-9C6F-2B4D-A3B0-287A6D99015E}"/>
              </a:ext>
            </a:extLst>
          </p:cNvPr>
          <p:cNvSpPr txBox="1"/>
          <p:nvPr/>
        </p:nvSpPr>
        <p:spPr>
          <a:xfrm>
            <a:off x="4280753" y="343093"/>
            <a:ext cx="20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Model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8EF20-AE97-E246-9198-C9375168FC71}"/>
              </a:ext>
            </a:extLst>
          </p:cNvPr>
          <p:cNvSpPr txBox="1"/>
          <p:nvPr/>
        </p:nvSpPr>
        <p:spPr>
          <a:xfrm>
            <a:off x="5502539" y="596411"/>
            <a:ext cx="96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using 80% to 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13877-E5EB-B042-8CCE-7191AA2DD80A}"/>
                  </a:ext>
                </a:extLst>
              </p:cNvPr>
              <p:cNvSpPr txBox="1"/>
              <p:nvPr/>
            </p:nvSpPr>
            <p:spPr>
              <a:xfrm>
                <a:off x="5256146" y="1144550"/>
                <a:ext cx="1466569" cy="1169551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5-fold CV to select optimal outcome surface using Treated observations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13877-E5EB-B042-8CCE-7191AA2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46" y="1144550"/>
                <a:ext cx="1466569" cy="1169551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A1065E-1E4D-9942-A4C5-DAA9B0BDB178}"/>
                  </a:ext>
                </a:extLst>
              </p:cNvPr>
              <p:cNvSpPr txBox="1"/>
              <p:nvPr/>
            </p:nvSpPr>
            <p:spPr>
              <a:xfrm>
                <a:off x="5256146" y="2411350"/>
                <a:ext cx="1466569" cy="1169551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5-fold CV to select optimal outcome surface using Control observations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A1065E-1E4D-9942-A4C5-DAA9B0BD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46" y="2411350"/>
                <a:ext cx="1466569" cy="1169551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9277B4-FFBA-9E46-8DE2-3AE471C141EF}"/>
                  </a:ext>
                </a:extLst>
              </p:cNvPr>
              <p:cNvSpPr txBox="1"/>
              <p:nvPr/>
            </p:nvSpPr>
            <p:spPr>
              <a:xfrm>
                <a:off x="7299292" y="1746486"/>
                <a:ext cx="1659928" cy="738664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Evaluate optimal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for GBR model class on hold out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9277B4-FFBA-9E46-8DE2-3AE471C1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92" y="1746486"/>
                <a:ext cx="1659928" cy="738664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DE300C-9DEF-0E4F-9AD6-04E3F64F6E8D}"/>
                  </a:ext>
                </a:extLst>
              </p:cNvPr>
              <p:cNvSpPr txBox="1"/>
              <p:nvPr/>
            </p:nvSpPr>
            <p:spPr>
              <a:xfrm>
                <a:off x="7299292" y="2570196"/>
                <a:ext cx="1671035" cy="738664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Evaluate optimal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for GBR model class on hold out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DE300C-9DEF-0E4F-9AD6-04E3F64F6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92" y="2570196"/>
                <a:ext cx="1671035" cy="738664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DEE3B19-FB86-FC4A-AFF2-F17361970555}"/>
              </a:ext>
            </a:extLst>
          </p:cNvPr>
          <p:cNvSpPr txBox="1"/>
          <p:nvPr/>
        </p:nvSpPr>
        <p:spPr>
          <a:xfrm>
            <a:off x="8712163" y="353937"/>
            <a:ext cx="20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Evaluation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8EC23-50EB-6B40-B154-A61768AC4669}"/>
              </a:ext>
            </a:extLst>
          </p:cNvPr>
          <p:cNvSpPr txBox="1"/>
          <p:nvPr/>
        </p:nvSpPr>
        <p:spPr>
          <a:xfrm>
            <a:off x="9177918" y="2052730"/>
            <a:ext cx="1243455" cy="953453"/>
          </a:xfrm>
          <a:prstGeom prst="round2Diag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</a:rPr>
              <a:t>Average MSE across treated and control models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E0929-D5E1-F24C-975E-4A865E591EC6}"/>
              </a:ext>
            </a:extLst>
          </p:cNvPr>
          <p:cNvSpPr txBox="1"/>
          <p:nvPr/>
        </p:nvSpPr>
        <p:spPr>
          <a:xfrm>
            <a:off x="10640991" y="1863462"/>
            <a:ext cx="1338071" cy="13849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Repeat nested CV 10 times (10 outer folds): average performance for GBR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AB025-4982-7747-8D89-4509945DD252}"/>
              </a:ext>
            </a:extLst>
          </p:cNvPr>
          <p:cNvSpPr txBox="1"/>
          <p:nvPr/>
        </p:nvSpPr>
        <p:spPr>
          <a:xfrm>
            <a:off x="7271341" y="3520502"/>
            <a:ext cx="1687879" cy="63598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C43F5-EB00-4740-AD95-646E40C67D52}"/>
              </a:ext>
            </a:extLst>
          </p:cNvPr>
          <p:cNvSpPr txBox="1"/>
          <p:nvPr/>
        </p:nvSpPr>
        <p:spPr>
          <a:xfrm>
            <a:off x="7256752" y="4235444"/>
            <a:ext cx="1702468" cy="63297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“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286E6A-9AD5-0641-8CBB-E8069E87B816}"/>
              </a:ext>
            </a:extLst>
          </p:cNvPr>
          <p:cNvSpPr txBox="1"/>
          <p:nvPr/>
        </p:nvSpPr>
        <p:spPr>
          <a:xfrm>
            <a:off x="7256752" y="5121391"/>
            <a:ext cx="1708916" cy="63528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LASSO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85CFD-D111-2F44-BCC9-3A8695D870F4}"/>
              </a:ext>
            </a:extLst>
          </p:cNvPr>
          <p:cNvSpPr txBox="1"/>
          <p:nvPr/>
        </p:nvSpPr>
        <p:spPr>
          <a:xfrm>
            <a:off x="7256752" y="5832470"/>
            <a:ext cx="1695364" cy="635281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LASSO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A0552-14F9-494F-A3FC-8D1E2232B1E4}"/>
              </a:ext>
            </a:extLst>
          </p:cNvPr>
          <p:cNvSpPr txBox="1"/>
          <p:nvPr/>
        </p:nvSpPr>
        <p:spPr>
          <a:xfrm>
            <a:off x="5256147" y="3677383"/>
            <a:ext cx="1465710" cy="63813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9CD689-07A9-9D4A-B221-1C9F68A4D565}"/>
              </a:ext>
            </a:extLst>
          </p:cNvPr>
          <p:cNvSpPr txBox="1"/>
          <p:nvPr/>
        </p:nvSpPr>
        <p:spPr>
          <a:xfrm>
            <a:off x="4333492" y="5617402"/>
            <a:ext cx="7918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LASSO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8505D-0DCA-8749-9A58-FABC15F205F7}"/>
              </a:ext>
            </a:extLst>
          </p:cNvPr>
          <p:cNvSpPr txBox="1"/>
          <p:nvPr/>
        </p:nvSpPr>
        <p:spPr>
          <a:xfrm>
            <a:off x="4380162" y="4161625"/>
            <a:ext cx="8072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Ridge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3104F3-43CD-AB4E-8EAC-00859EDD7F68}"/>
              </a:ext>
            </a:extLst>
          </p:cNvPr>
          <p:cNvSpPr txBox="1"/>
          <p:nvPr/>
        </p:nvSpPr>
        <p:spPr>
          <a:xfrm>
            <a:off x="4526017" y="2379687"/>
            <a:ext cx="5993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GBR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CAACD1-7BC7-5F42-A143-2091B12F09DF}"/>
              </a:ext>
            </a:extLst>
          </p:cNvPr>
          <p:cNvGrpSpPr/>
          <p:nvPr/>
        </p:nvGrpSpPr>
        <p:grpSpPr>
          <a:xfrm>
            <a:off x="336257" y="536468"/>
            <a:ext cx="273097" cy="937007"/>
            <a:chOff x="459260" y="1075367"/>
            <a:chExt cx="273097" cy="937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264D72-2F54-944B-9B1C-284329CD976B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0" y="1084076"/>
              <a:ext cx="273097" cy="0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AE609E-659D-8B4E-B69F-4858FD976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69" y="1075367"/>
              <a:ext cx="0" cy="937007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41F005-7FDD-C343-AF71-226E83109758}"/>
              </a:ext>
            </a:extLst>
          </p:cNvPr>
          <p:cNvGrpSpPr/>
          <p:nvPr/>
        </p:nvGrpSpPr>
        <p:grpSpPr>
          <a:xfrm>
            <a:off x="2603851" y="527759"/>
            <a:ext cx="273097" cy="945716"/>
            <a:chOff x="176863" y="1075367"/>
            <a:chExt cx="273097" cy="9457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20FFFF-9E80-5D4C-8E60-81BA2A9CA0DC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3" y="1084076"/>
              <a:ext cx="273097" cy="0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9B70DE-38DB-044D-88F4-DDC44CCBF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60" y="1075367"/>
              <a:ext cx="0" cy="945716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2706EC-EF7E-2442-B2FD-B5805C89EEDD}"/>
              </a:ext>
            </a:extLst>
          </p:cNvPr>
          <p:cNvGrpSpPr/>
          <p:nvPr/>
        </p:nvGrpSpPr>
        <p:grpSpPr>
          <a:xfrm>
            <a:off x="4011910" y="539576"/>
            <a:ext cx="275990" cy="1840111"/>
            <a:chOff x="456367" y="1075367"/>
            <a:chExt cx="275990" cy="184011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972D16-DD27-6348-B124-9E26FD18BC1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0" y="1084076"/>
              <a:ext cx="27309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F14239-5D6C-8245-9207-CBA729260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7" y="1075367"/>
              <a:ext cx="11602" cy="184011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DC01F7-B6F4-F241-8E65-191883749609}"/>
              </a:ext>
            </a:extLst>
          </p:cNvPr>
          <p:cNvGrpSpPr/>
          <p:nvPr/>
        </p:nvGrpSpPr>
        <p:grpSpPr>
          <a:xfrm>
            <a:off x="6248061" y="532049"/>
            <a:ext cx="273097" cy="532566"/>
            <a:chOff x="197766" y="1075367"/>
            <a:chExt cx="273097" cy="53256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80F8F9-59F0-FA40-94F8-79C51655F549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6" y="1084658"/>
              <a:ext cx="27309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A98EC1-B4FA-AE40-81D5-1AB96875F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69" y="1075367"/>
              <a:ext cx="0" cy="5325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C1BC512-1921-1D40-951B-F522544D197A}"/>
              </a:ext>
            </a:extLst>
          </p:cNvPr>
          <p:cNvSpPr txBox="1"/>
          <p:nvPr/>
        </p:nvSpPr>
        <p:spPr>
          <a:xfrm>
            <a:off x="5257338" y="4391834"/>
            <a:ext cx="1464519" cy="63813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“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090701-588D-184B-BD23-88F988181AF1}"/>
              </a:ext>
            </a:extLst>
          </p:cNvPr>
          <p:cNvSpPr txBox="1"/>
          <p:nvPr/>
        </p:nvSpPr>
        <p:spPr>
          <a:xfrm>
            <a:off x="5256147" y="5121391"/>
            <a:ext cx="1464519" cy="6381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“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1B2450-A4AD-7D46-B787-A3AD382F9AB9}"/>
              </a:ext>
            </a:extLst>
          </p:cNvPr>
          <p:cNvSpPr txBox="1"/>
          <p:nvPr/>
        </p:nvSpPr>
        <p:spPr>
          <a:xfrm>
            <a:off x="5256147" y="5835848"/>
            <a:ext cx="1464519" cy="63813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 “ 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8D372714-8F27-664D-B9F7-E7C2B29FF36A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rot="5400000" flipH="1" flipV="1">
            <a:off x="4044552" y="2355055"/>
            <a:ext cx="302944" cy="659986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6EFF8663-9030-C04F-9435-C9CEDA6A5C2E}"/>
              </a:ext>
            </a:extLst>
          </p:cNvPr>
          <p:cNvCxnSpPr>
            <a:cxnSpLocks/>
            <a:stCxn id="11" idx="3"/>
            <a:endCxn id="35" idx="0"/>
          </p:cNvCxnSpPr>
          <p:nvPr/>
        </p:nvCxnSpPr>
        <p:spPr>
          <a:xfrm>
            <a:off x="4263137" y="3421296"/>
            <a:ext cx="520668" cy="74032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5539FF-2004-154A-91CA-9A83337E9E56}"/>
              </a:ext>
            </a:extLst>
          </p:cNvPr>
          <p:cNvSpPr txBox="1"/>
          <p:nvPr/>
        </p:nvSpPr>
        <p:spPr>
          <a:xfrm>
            <a:off x="8114835" y="863603"/>
            <a:ext cx="10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using 20% hold out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1610B9-1A99-0145-9196-3E1496D62D1A}"/>
              </a:ext>
            </a:extLst>
          </p:cNvPr>
          <p:cNvGrpSpPr/>
          <p:nvPr/>
        </p:nvGrpSpPr>
        <p:grpSpPr>
          <a:xfrm>
            <a:off x="8176591" y="536468"/>
            <a:ext cx="608091" cy="1097894"/>
            <a:chOff x="124266" y="1075367"/>
            <a:chExt cx="608091" cy="109789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8C66B52-87B9-7A45-9EFA-1EC7E4CEC6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266" y="1084076"/>
              <a:ext cx="608091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2951AC-19D8-794C-A172-8A4423B14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266" y="1075367"/>
              <a:ext cx="13252" cy="10978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DD41109-FB90-9548-A825-43F4489072B5}"/>
              </a:ext>
            </a:extLst>
          </p:cNvPr>
          <p:cNvSpPr txBox="1"/>
          <p:nvPr/>
        </p:nvSpPr>
        <p:spPr>
          <a:xfrm>
            <a:off x="9192699" y="3784772"/>
            <a:ext cx="1222944" cy="921523"/>
          </a:xfrm>
          <a:prstGeom prst="round2Diag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</a:rPr>
              <a:t>“          “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8BAEF9-8178-BC47-AD56-FC1666D65D5A}"/>
              </a:ext>
            </a:extLst>
          </p:cNvPr>
          <p:cNvSpPr txBox="1"/>
          <p:nvPr/>
        </p:nvSpPr>
        <p:spPr>
          <a:xfrm>
            <a:off x="10640991" y="3518358"/>
            <a:ext cx="1338071" cy="13500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“         “ </a:t>
            </a:r>
          </a:p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Ridge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EC2575-0868-1C49-8398-8767435C6C19}"/>
              </a:ext>
            </a:extLst>
          </p:cNvPr>
          <p:cNvSpPr txBox="1"/>
          <p:nvPr/>
        </p:nvSpPr>
        <p:spPr>
          <a:xfrm>
            <a:off x="10640990" y="5121390"/>
            <a:ext cx="1338071" cy="13463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“         “ </a:t>
            </a:r>
          </a:p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LASSO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712014E-518C-B942-BB50-C7DDEEDEF0BF}"/>
              </a:ext>
            </a:extLst>
          </p:cNvPr>
          <p:cNvSpPr/>
          <p:nvPr/>
        </p:nvSpPr>
        <p:spPr>
          <a:xfrm>
            <a:off x="8959220" y="5400311"/>
            <a:ext cx="170688" cy="777815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08E39E7-582B-9542-865C-81BA17FA565D}"/>
              </a:ext>
            </a:extLst>
          </p:cNvPr>
          <p:cNvCxnSpPr>
            <a:cxnSpLocks/>
          </p:cNvCxnSpPr>
          <p:nvPr/>
        </p:nvCxnSpPr>
        <p:spPr>
          <a:xfrm>
            <a:off x="10440102" y="2548256"/>
            <a:ext cx="180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4EE46CB-FEE1-224D-9B2C-F47B11310048}"/>
              </a:ext>
            </a:extLst>
          </p:cNvPr>
          <p:cNvCxnSpPr>
            <a:cxnSpLocks/>
          </p:cNvCxnSpPr>
          <p:nvPr/>
        </p:nvCxnSpPr>
        <p:spPr>
          <a:xfrm>
            <a:off x="10445037" y="4245900"/>
            <a:ext cx="180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A574739-DE46-0F4C-A6CD-BCF0D03A4B7B}"/>
              </a:ext>
            </a:extLst>
          </p:cNvPr>
          <p:cNvCxnSpPr>
            <a:cxnSpLocks/>
          </p:cNvCxnSpPr>
          <p:nvPr/>
        </p:nvCxnSpPr>
        <p:spPr>
          <a:xfrm>
            <a:off x="10431785" y="5771291"/>
            <a:ext cx="180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BAE1E1B-7D0E-1643-BE6D-C55E4F6CF880}"/>
              </a:ext>
            </a:extLst>
          </p:cNvPr>
          <p:cNvCxnSpPr>
            <a:cxnSpLocks/>
          </p:cNvCxnSpPr>
          <p:nvPr/>
        </p:nvCxnSpPr>
        <p:spPr>
          <a:xfrm>
            <a:off x="6757681" y="2062089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BD86B8-BC36-8345-9E3F-9D8A5764075B}"/>
              </a:ext>
            </a:extLst>
          </p:cNvPr>
          <p:cNvCxnSpPr>
            <a:cxnSpLocks/>
          </p:cNvCxnSpPr>
          <p:nvPr/>
        </p:nvCxnSpPr>
        <p:spPr>
          <a:xfrm>
            <a:off x="6744429" y="2873268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4393B-CCC9-7C4A-8F3C-6C2299103A44}"/>
              </a:ext>
            </a:extLst>
          </p:cNvPr>
          <p:cNvCxnSpPr>
            <a:cxnSpLocks/>
          </p:cNvCxnSpPr>
          <p:nvPr/>
        </p:nvCxnSpPr>
        <p:spPr>
          <a:xfrm>
            <a:off x="6737219" y="3883658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8F6F37-759C-A644-A608-EA43A850800A}"/>
              </a:ext>
            </a:extLst>
          </p:cNvPr>
          <p:cNvCxnSpPr>
            <a:cxnSpLocks/>
          </p:cNvCxnSpPr>
          <p:nvPr/>
        </p:nvCxnSpPr>
        <p:spPr>
          <a:xfrm>
            <a:off x="6737219" y="4655426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070F88-2306-BC45-8646-3CC08CADCABB}"/>
              </a:ext>
            </a:extLst>
          </p:cNvPr>
          <p:cNvCxnSpPr>
            <a:cxnSpLocks/>
          </p:cNvCxnSpPr>
          <p:nvPr/>
        </p:nvCxnSpPr>
        <p:spPr>
          <a:xfrm>
            <a:off x="6737219" y="5495766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17CB9-FA94-EF4A-87CB-D91145AAC14D}"/>
              </a:ext>
            </a:extLst>
          </p:cNvPr>
          <p:cNvCxnSpPr>
            <a:cxnSpLocks/>
          </p:cNvCxnSpPr>
          <p:nvPr/>
        </p:nvCxnSpPr>
        <p:spPr>
          <a:xfrm>
            <a:off x="6723968" y="6061482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8D80BB-F491-D649-8606-56DBCD69C69E}"/>
              </a:ext>
            </a:extLst>
          </p:cNvPr>
          <p:cNvCxnSpPr>
            <a:cxnSpLocks/>
          </p:cNvCxnSpPr>
          <p:nvPr/>
        </p:nvCxnSpPr>
        <p:spPr>
          <a:xfrm>
            <a:off x="3061333" y="3394792"/>
            <a:ext cx="36000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4E7C9C-8042-3B41-9578-D2AF3AA06C0E}"/>
              </a:ext>
            </a:extLst>
          </p:cNvPr>
          <p:cNvCxnSpPr>
            <a:cxnSpLocks/>
          </p:cNvCxnSpPr>
          <p:nvPr/>
        </p:nvCxnSpPr>
        <p:spPr>
          <a:xfrm>
            <a:off x="1357757" y="2443403"/>
            <a:ext cx="180000" cy="0"/>
          </a:xfrm>
          <a:prstGeom prst="straightConnector1">
            <a:avLst/>
          </a:prstGeom>
          <a:ln w="28575">
            <a:solidFill>
              <a:srgbClr val="446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2F7E1233-05CC-1840-AA30-E8535CED2925}"/>
              </a:ext>
            </a:extLst>
          </p:cNvPr>
          <p:cNvSpPr/>
          <p:nvPr/>
        </p:nvSpPr>
        <p:spPr>
          <a:xfrm rot="10800000">
            <a:off x="5022768" y="1802746"/>
            <a:ext cx="225938" cy="1471742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B0344031-2444-0E4D-A244-021C1EDD8BC8}"/>
              </a:ext>
            </a:extLst>
          </p:cNvPr>
          <p:cNvSpPr/>
          <p:nvPr/>
        </p:nvSpPr>
        <p:spPr>
          <a:xfrm rot="10800000">
            <a:off x="5037661" y="4017289"/>
            <a:ext cx="224883" cy="638137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7E059F6D-2347-E342-9FCE-D4ECBEF59183}"/>
              </a:ext>
            </a:extLst>
          </p:cNvPr>
          <p:cNvSpPr/>
          <p:nvPr/>
        </p:nvSpPr>
        <p:spPr>
          <a:xfrm rot="10800000">
            <a:off x="5022030" y="5440460"/>
            <a:ext cx="206703" cy="638137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033B73FB-4DCB-AF49-9B64-87C0D1E3558E}"/>
              </a:ext>
            </a:extLst>
          </p:cNvPr>
          <p:cNvCxnSpPr>
            <a:cxnSpLocks/>
            <a:stCxn id="11" idx="2"/>
            <a:endCxn id="34" idx="1"/>
          </p:cNvCxnSpPr>
          <p:nvPr/>
        </p:nvCxnSpPr>
        <p:spPr>
          <a:xfrm rot="16200000" flipH="1">
            <a:off x="3217151" y="4654950"/>
            <a:ext cx="1765220" cy="46746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FEA4F9F4-3597-DC4D-BCBB-DF291A2E709A}"/>
              </a:ext>
            </a:extLst>
          </p:cNvPr>
          <p:cNvSpPr/>
          <p:nvPr/>
        </p:nvSpPr>
        <p:spPr>
          <a:xfrm>
            <a:off x="8965668" y="3823262"/>
            <a:ext cx="170688" cy="777815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C80CCB-ECD2-2F46-BB79-8C919372DC4F}"/>
              </a:ext>
            </a:extLst>
          </p:cNvPr>
          <p:cNvSpPr txBox="1"/>
          <p:nvPr/>
        </p:nvSpPr>
        <p:spPr>
          <a:xfrm>
            <a:off x="9185381" y="5295912"/>
            <a:ext cx="1222944" cy="921523"/>
          </a:xfrm>
          <a:prstGeom prst="round2Diag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</a:rPr>
              <a:t>“         “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6ACBA49-FE3B-C649-9130-A681ADA0E4A3}"/>
              </a:ext>
            </a:extLst>
          </p:cNvPr>
          <p:cNvSpPr/>
          <p:nvPr/>
        </p:nvSpPr>
        <p:spPr>
          <a:xfrm>
            <a:off x="8971746" y="2124378"/>
            <a:ext cx="170688" cy="777815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E72471-8270-B64C-B858-8FC880051EA6}"/>
              </a:ext>
            </a:extLst>
          </p:cNvPr>
          <p:cNvSpPr/>
          <p:nvPr/>
        </p:nvSpPr>
        <p:spPr>
          <a:xfrm>
            <a:off x="17113" y="26504"/>
            <a:ext cx="3105292" cy="6760310"/>
          </a:xfrm>
          <a:prstGeom prst="rect">
            <a:avLst/>
          </a:prstGeom>
          <a:noFill/>
          <a:ln w="28575">
            <a:solidFill>
              <a:srgbClr val="4D7F7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12431-5897-CE40-B23D-96AE8A13DD9A}"/>
              </a:ext>
            </a:extLst>
          </p:cNvPr>
          <p:cNvSpPr/>
          <p:nvPr/>
        </p:nvSpPr>
        <p:spPr>
          <a:xfrm>
            <a:off x="4876802" y="26504"/>
            <a:ext cx="243839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3E120-530E-7A44-B4C4-AFCAFB94B14C}"/>
              </a:ext>
            </a:extLst>
          </p:cNvPr>
          <p:cNvSpPr/>
          <p:nvPr/>
        </p:nvSpPr>
        <p:spPr>
          <a:xfrm>
            <a:off x="3331163" y="26504"/>
            <a:ext cx="3604046" cy="67603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1E247-E7DF-AD4A-ACFA-C5022AF38F9B}"/>
              </a:ext>
            </a:extLst>
          </p:cNvPr>
          <p:cNvSpPr/>
          <p:nvPr/>
        </p:nvSpPr>
        <p:spPr>
          <a:xfrm>
            <a:off x="7127657" y="26504"/>
            <a:ext cx="5047230" cy="676031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1EFC-0AF3-8548-A73B-2AE0597EBA26}"/>
              </a:ext>
            </a:extLst>
          </p:cNvPr>
          <p:cNvSpPr txBox="1"/>
          <p:nvPr/>
        </p:nvSpPr>
        <p:spPr>
          <a:xfrm>
            <a:off x="595169" y="113624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46F69"/>
                </a:solidFill>
              </a:rPr>
              <a:t>Pre-processing of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1468F-9C52-B84C-9C3C-DBC30F9910A0}"/>
              </a:ext>
            </a:extLst>
          </p:cNvPr>
          <p:cNvSpPr txBox="1"/>
          <p:nvPr/>
        </p:nvSpPr>
        <p:spPr>
          <a:xfrm>
            <a:off x="143577" y="1403005"/>
            <a:ext cx="1170211" cy="1384995"/>
          </a:xfrm>
          <a:prstGeom prst="rect">
            <a:avLst/>
          </a:prstGeom>
          <a:noFill/>
          <a:ln w="28575">
            <a:solidFill>
              <a:srgbClr val="5790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79089"/>
                </a:solidFill>
              </a:rPr>
              <a:t>Use all variables available in HILDA (3,400 variables / observations)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82DF-4F06-8345-A0B2-E0809D8D5DF4}"/>
              </a:ext>
            </a:extLst>
          </p:cNvPr>
          <p:cNvSpPr txBox="1"/>
          <p:nvPr/>
        </p:nvSpPr>
        <p:spPr>
          <a:xfrm>
            <a:off x="1551009" y="1389753"/>
            <a:ext cx="1430812" cy="2031325"/>
          </a:xfrm>
          <a:prstGeom prst="rect">
            <a:avLst/>
          </a:prstGeom>
          <a:noFill/>
          <a:ln w="28575">
            <a:solidFill>
              <a:srgbClr val="446F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6F69"/>
                </a:solidFill>
              </a:rPr>
              <a:t>Supervised machine learning for feature selection</a:t>
            </a:r>
          </a:p>
          <a:p>
            <a:pPr marL="139700" indent="-127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6F69"/>
                </a:solidFill>
              </a:rPr>
              <a:t>Predict outcome in 2006</a:t>
            </a:r>
          </a:p>
          <a:p>
            <a:pPr marL="139700" indent="-127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6F69"/>
                </a:solidFill>
              </a:rPr>
              <a:t>Select top 100 predictors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BD5B5-B8AE-7049-A9CE-451A98A508EA}"/>
              </a:ext>
            </a:extLst>
          </p:cNvPr>
          <p:cNvSpPr txBox="1"/>
          <p:nvPr/>
        </p:nvSpPr>
        <p:spPr>
          <a:xfrm>
            <a:off x="3466005" y="2800663"/>
            <a:ext cx="1300045" cy="95410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Bootstrap a sample [bs</a:t>
            </a:r>
            <a:r>
              <a:rPr lang="en-US" sz="14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] (sampling with replacement)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4AC11-9C6F-2B4D-A3B0-287A6D99015E}"/>
              </a:ext>
            </a:extLst>
          </p:cNvPr>
          <p:cNvSpPr txBox="1"/>
          <p:nvPr/>
        </p:nvSpPr>
        <p:spPr>
          <a:xfrm>
            <a:off x="3857660" y="111616"/>
            <a:ext cx="258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Uncertainty from hyperparameter selection ~ model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13877-E5EB-B042-8CCE-7191AA2DD80A}"/>
                  </a:ext>
                </a:extLst>
              </p:cNvPr>
              <p:cNvSpPr txBox="1"/>
              <p:nvPr/>
            </p:nvSpPr>
            <p:spPr>
              <a:xfrm>
                <a:off x="5256146" y="1072217"/>
                <a:ext cx="1466569" cy="1169551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5-fold CV to select optimal outcome surface using Treated observations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13877-E5EB-B042-8CCE-7191AA2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46" y="1072217"/>
                <a:ext cx="1466569" cy="1169551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A1065E-1E4D-9942-A4C5-DAA9B0BDB178}"/>
                  </a:ext>
                </a:extLst>
              </p:cNvPr>
              <p:cNvSpPr txBox="1"/>
              <p:nvPr/>
            </p:nvSpPr>
            <p:spPr>
              <a:xfrm>
                <a:off x="5256146" y="2339017"/>
                <a:ext cx="1466569" cy="1169551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5-fold CV to select optimal outcome surface using Control observations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A1065E-1E4D-9942-A4C5-DAA9B0BD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46" y="2339017"/>
                <a:ext cx="1466569" cy="1169551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9277B4-FFBA-9E46-8DE2-3AE471C141EF}"/>
                  </a:ext>
                </a:extLst>
              </p:cNvPr>
              <p:cNvSpPr txBox="1"/>
              <p:nvPr/>
            </p:nvSpPr>
            <p:spPr>
              <a:xfrm>
                <a:off x="7259211" y="1072217"/>
                <a:ext cx="1773896" cy="1169551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Estimate optimal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for GBR model class on full bootstrap sample [bs</a:t>
                </a:r>
                <a:r>
                  <a:rPr lang="en-US" sz="1400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9277B4-FFBA-9E46-8DE2-3AE471C1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11" y="1072217"/>
                <a:ext cx="1773896" cy="1169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DE300C-9DEF-0E4F-9AD6-04E3F64F6E8D}"/>
                  </a:ext>
                </a:extLst>
              </p:cNvPr>
              <p:cNvSpPr txBox="1"/>
              <p:nvPr/>
            </p:nvSpPr>
            <p:spPr>
              <a:xfrm>
                <a:off x="7248429" y="2338274"/>
                <a:ext cx="1787148" cy="1164651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Estimate optimal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1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AU" sz="14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for GBR model class on full bootstrap sample [bs</a:t>
                </a:r>
                <a:r>
                  <a:rPr lang="en-US" sz="1400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DE300C-9DEF-0E4F-9AD6-04E3F64F6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29" y="2338274"/>
                <a:ext cx="1787148" cy="1164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DEE3B19-FB86-FC4A-AFF2-F17361970555}"/>
              </a:ext>
            </a:extLst>
          </p:cNvPr>
          <p:cNvSpPr txBox="1"/>
          <p:nvPr/>
        </p:nvSpPr>
        <p:spPr>
          <a:xfrm>
            <a:off x="8712163" y="122580"/>
            <a:ext cx="20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Uncertainty from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18EC23-50EB-6B40-B154-A61768AC4669}"/>
                  </a:ext>
                </a:extLst>
              </p:cNvPr>
              <p:cNvSpPr txBox="1"/>
              <p:nvPr/>
            </p:nvSpPr>
            <p:spPr>
              <a:xfrm>
                <a:off x="9304767" y="1511472"/>
                <a:ext cx="1243455" cy="953453"/>
              </a:xfrm>
              <a:prstGeom prst="round2Diag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AU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AU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AU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AU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AU" sz="1400" dirty="0">
                    <a:solidFill>
                      <a:schemeClr val="accent1">
                        <a:lumMod val="75000"/>
                      </a:schemeClr>
                    </a:solidFill>
                  </a:rPr>
                  <a:t>T-learner estimate C(ATE) </a:t>
                </a:r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AU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AU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1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18EC23-50EB-6B40-B154-A61768AC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67" y="1511472"/>
                <a:ext cx="1243455" cy="953453"/>
              </a:xfrm>
              <a:prstGeom prst="round2DiagRect">
                <a:avLst/>
              </a:prstGeom>
              <a:blipFill>
                <a:blip r:embed="rId7"/>
                <a:stretch>
                  <a:fillRect l="-2970" r="-6931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E0929-D5E1-F24C-975E-4A865E591EC6}"/>
                  </a:ext>
                </a:extLst>
              </p:cNvPr>
              <p:cNvSpPr txBox="1"/>
              <p:nvPr/>
            </p:nvSpPr>
            <p:spPr>
              <a:xfrm>
                <a:off x="10733337" y="1403005"/>
                <a:ext cx="1338071" cy="138499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>
                    <a:solidFill>
                      <a:schemeClr val="accent5">
                        <a:lumMod val="75000"/>
                      </a:schemeClr>
                    </a:solidFill>
                  </a:rPr>
                  <a:t>Repeat across 100 bootstrap samples for distribution over </a:t>
                </a:r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AU" sz="1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AU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1400" dirty="0">
                    <a:solidFill>
                      <a:schemeClr val="accent5">
                        <a:lumMod val="75000"/>
                      </a:schemeClr>
                    </a:solidFill>
                  </a:rPr>
                  <a:t> for the GBR</a:t>
                </a:r>
                <a:endParaRPr lang="en-US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E0929-D5E1-F24C-975E-4A865E59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337" y="1403005"/>
                <a:ext cx="1338071" cy="1384995"/>
              </a:xfrm>
              <a:prstGeom prst="rect">
                <a:avLst/>
              </a:prstGeom>
              <a:blipFill>
                <a:blip r:embed="rId8"/>
                <a:stretch>
                  <a:fillRect r="-926" b="-2679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1DAB025-4982-7747-8D89-4509945DD252}"/>
              </a:ext>
            </a:extLst>
          </p:cNvPr>
          <p:cNvSpPr txBox="1"/>
          <p:nvPr/>
        </p:nvSpPr>
        <p:spPr>
          <a:xfrm>
            <a:off x="7248430" y="3763626"/>
            <a:ext cx="1787148" cy="63101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C43F5-EB00-4740-AD95-646E40C67D52}"/>
              </a:ext>
            </a:extLst>
          </p:cNvPr>
          <p:cNvSpPr txBox="1"/>
          <p:nvPr/>
        </p:nvSpPr>
        <p:spPr>
          <a:xfrm>
            <a:off x="7238144" y="4471390"/>
            <a:ext cx="1790788" cy="6431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286E6A-9AD5-0641-8CBB-E8069E87B816}"/>
              </a:ext>
            </a:extLst>
          </p:cNvPr>
          <p:cNvSpPr txBox="1"/>
          <p:nvPr/>
        </p:nvSpPr>
        <p:spPr>
          <a:xfrm>
            <a:off x="7240619" y="5353210"/>
            <a:ext cx="1790788" cy="64200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LASSO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85CFD-D111-2F44-BCC9-3A8695D870F4}"/>
              </a:ext>
            </a:extLst>
          </p:cNvPr>
          <p:cNvSpPr txBox="1"/>
          <p:nvPr/>
        </p:nvSpPr>
        <p:spPr>
          <a:xfrm>
            <a:off x="7228629" y="6060974"/>
            <a:ext cx="1800304" cy="64200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         “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LASSO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A0552-14F9-494F-A3FC-8D1E2232B1E4}"/>
              </a:ext>
            </a:extLst>
          </p:cNvPr>
          <p:cNvSpPr txBox="1"/>
          <p:nvPr/>
        </p:nvSpPr>
        <p:spPr>
          <a:xfrm>
            <a:off x="5256147" y="3759288"/>
            <a:ext cx="1465710" cy="63813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  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9CD689-07A9-9D4A-B221-1C9F68A4D565}"/>
              </a:ext>
            </a:extLst>
          </p:cNvPr>
          <p:cNvSpPr txBox="1"/>
          <p:nvPr/>
        </p:nvSpPr>
        <p:spPr>
          <a:xfrm>
            <a:off x="4358891" y="5837392"/>
            <a:ext cx="7918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LASSO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8505D-0DCA-8749-9A58-FABC15F205F7}"/>
              </a:ext>
            </a:extLst>
          </p:cNvPr>
          <p:cNvSpPr txBox="1"/>
          <p:nvPr/>
        </p:nvSpPr>
        <p:spPr>
          <a:xfrm>
            <a:off x="4384313" y="4256405"/>
            <a:ext cx="8072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Ridge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3104F3-43CD-AB4E-8EAC-00859EDD7F68}"/>
              </a:ext>
            </a:extLst>
          </p:cNvPr>
          <p:cNvSpPr txBox="1"/>
          <p:nvPr/>
        </p:nvSpPr>
        <p:spPr>
          <a:xfrm>
            <a:off x="4526017" y="2307354"/>
            <a:ext cx="5993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GBR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CAACD1-7BC7-5F42-A143-2091B12F09DF}"/>
              </a:ext>
            </a:extLst>
          </p:cNvPr>
          <p:cNvGrpSpPr/>
          <p:nvPr/>
        </p:nvGrpSpPr>
        <p:grpSpPr>
          <a:xfrm>
            <a:off x="336257" y="305111"/>
            <a:ext cx="273097" cy="937007"/>
            <a:chOff x="459260" y="1075367"/>
            <a:chExt cx="273097" cy="937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264D72-2F54-944B-9B1C-284329CD976B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0" y="1084076"/>
              <a:ext cx="273097" cy="0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AE609E-659D-8B4E-B69F-4858FD976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69" y="1075367"/>
              <a:ext cx="0" cy="937007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41F005-7FDD-C343-AF71-226E83109758}"/>
              </a:ext>
            </a:extLst>
          </p:cNvPr>
          <p:cNvGrpSpPr/>
          <p:nvPr/>
        </p:nvGrpSpPr>
        <p:grpSpPr>
          <a:xfrm>
            <a:off x="2603851" y="296402"/>
            <a:ext cx="273097" cy="945716"/>
            <a:chOff x="176863" y="1075367"/>
            <a:chExt cx="273097" cy="9457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20FFFF-9E80-5D4C-8E60-81BA2A9CA0DC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3" y="1084076"/>
              <a:ext cx="273097" cy="0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9B70DE-38DB-044D-88F4-DDC44CCBF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60" y="1075367"/>
              <a:ext cx="0" cy="945716"/>
            </a:xfrm>
            <a:prstGeom prst="line">
              <a:avLst/>
            </a:prstGeom>
            <a:ln w="28575">
              <a:solidFill>
                <a:srgbClr val="446F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2706EC-EF7E-2442-B2FD-B5805C89EEDD}"/>
              </a:ext>
            </a:extLst>
          </p:cNvPr>
          <p:cNvGrpSpPr/>
          <p:nvPr/>
        </p:nvGrpSpPr>
        <p:grpSpPr>
          <a:xfrm>
            <a:off x="3712382" y="296402"/>
            <a:ext cx="282618" cy="2328405"/>
            <a:chOff x="449739" y="1075367"/>
            <a:chExt cx="282618" cy="232840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972D16-DD27-6348-B124-9E26FD18BC1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0" y="1084076"/>
              <a:ext cx="27309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F14239-5D6C-8245-9207-CBA729260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739" y="1075367"/>
              <a:ext cx="18230" cy="232840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DC01F7-B6F4-F241-8E65-191883749609}"/>
              </a:ext>
            </a:extLst>
          </p:cNvPr>
          <p:cNvGrpSpPr/>
          <p:nvPr/>
        </p:nvGrpSpPr>
        <p:grpSpPr>
          <a:xfrm>
            <a:off x="6314321" y="300692"/>
            <a:ext cx="273097" cy="532566"/>
            <a:chOff x="197766" y="1075367"/>
            <a:chExt cx="273097" cy="53256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80F8F9-59F0-FA40-94F8-79C51655F549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6" y="1084658"/>
              <a:ext cx="27309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A98EC1-B4FA-AE40-81D5-1AB96875F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69" y="1075367"/>
              <a:ext cx="0" cy="5325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C1BC512-1921-1D40-951B-F522544D197A}"/>
              </a:ext>
            </a:extLst>
          </p:cNvPr>
          <p:cNvSpPr txBox="1"/>
          <p:nvPr/>
        </p:nvSpPr>
        <p:spPr>
          <a:xfrm>
            <a:off x="5257338" y="4473739"/>
            <a:ext cx="1464519" cy="63813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    “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090701-588D-184B-BD23-88F988181AF1}"/>
              </a:ext>
            </a:extLst>
          </p:cNvPr>
          <p:cNvSpPr txBox="1"/>
          <p:nvPr/>
        </p:nvSpPr>
        <p:spPr>
          <a:xfrm>
            <a:off x="5256147" y="5346517"/>
            <a:ext cx="1464519" cy="6381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     “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1B2450-A4AD-7D46-B787-A3AD382F9AB9}"/>
              </a:ext>
            </a:extLst>
          </p:cNvPr>
          <p:cNvSpPr txBox="1"/>
          <p:nvPr/>
        </p:nvSpPr>
        <p:spPr>
          <a:xfrm>
            <a:off x="5256147" y="6060974"/>
            <a:ext cx="1464519" cy="63813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                 “ 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8D372714-8F27-664D-B9F7-E7C2B29FF36A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rot="5400000" flipH="1" flipV="1">
            <a:off x="4151312" y="2425959"/>
            <a:ext cx="339420" cy="4099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6EFF8663-9030-C04F-9435-C9CEDA6A5C2E}"/>
              </a:ext>
            </a:extLst>
          </p:cNvPr>
          <p:cNvCxnSpPr>
            <a:cxnSpLocks/>
            <a:stCxn id="11" idx="2"/>
            <a:endCxn id="35" idx="1"/>
          </p:cNvCxnSpPr>
          <p:nvPr/>
        </p:nvCxnSpPr>
        <p:spPr>
          <a:xfrm rot="16200000" flipH="1">
            <a:off x="3922408" y="3948389"/>
            <a:ext cx="655524" cy="26828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1610B9-1A99-0145-9196-3E1496D62D1A}"/>
              </a:ext>
            </a:extLst>
          </p:cNvPr>
          <p:cNvGrpSpPr/>
          <p:nvPr/>
        </p:nvGrpSpPr>
        <p:grpSpPr>
          <a:xfrm>
            <a:off x="7816352" y="305111"/>
            <a:ext cx="608091" cy="646331"/>
            <a:chOff x="124266" y="1075367"/>
            <a:chExt cx="608091" cy="64633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8C66B52-87B9-7A45-9EFA-1EC7E4CEC6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266" y="1084076"/>
              <a:ext cx="608091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2951AC-19D8-794C-A172-8A4423B14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501" y="1075367"/>
              <a:ext cx="0" cy="646331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DD41109-FB90-9548-A825-43F4489072B5}"/>
              </a:ext>
            </a:extLst>
          </p:cNvPr>
          <p:cNvSpPr txBox="1"/>
          <p:nvPr/>
        </p:nvSpPr>
        <p:spPr>
          <a:xfrm>
            <a:off x="9318900" y="3946194"/>
            <a:ext cx="1238104" cy="953453"/>
          </a:xfrm>
          <a:prstGeom prst="round2Diag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</a:rPr>
              <a:t>“          “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8BAEF9-8178-BC47-AD56-FC1666D65D5A}"/>
              </a:ext>
            </a:extLst>
          </p:cNvPr>
          <p:cNvSpPr txBox="1"/>
          <p:nvPr/>
        </p:nvSpPr>
        <p:spPr>
          <a:xfrm>
            <a:off x="10765949" y="3870784"/>
            <a:ext cx="1305460" cy="114938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“        “</a:t>
            </a:r>
          </a:p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Ridge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EC2575-0868-1C49-8398-8767435C6C19}"/>
              </a:ext>
            </a:extLst>
          </p:cNvPr>
          <p:cNvSpPr txBox="1"/>
          <p:nvPr/>
        </p:nvSpPr>
        <p:spPr>
          <a:xfrm>
            <a:off x="10745222" y="5427289"/>
            <a:ext cx="1305460" cy="114938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“         “</a:t>
            </a:r>
          </a:p>
          <a:p>
            <a:pPr algn="ctr"/>
            <a:r>
              <a:rPr lang="en-AU" sz="1400" dirty="0">
                <a:solidFill>
                  <a:schemeClr val="accent5">
                    <a:lumMod val="75000"/>
                  </a:schemeClr>
                </a:solidFill>
              </a:rPr>
              <a:t>LASSO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712014E-518C-B942-BB50-C7DDEEDEF0BF}"/>
              </a:ext>
            </a:extLst>
          </p:cNvPr>
          <p:cNvSpPr/>
          <p:nvPr/>
        </p:nvSpPr>
        <p:spPr>
          <a:xfrm>
            <a:off x="9051694" y="5535198"/>
            <a:ext cx="175060" cy="898913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08E39E7-582B-9542-865C-81BA17FA565D}"/>
              </a:ext>
            </a:extLst>
          </p:cNvPr>
          <p:cNvCxnSpPr>
            <a:cxnSpLocks/>
          </p:cNvCxnSpPr>
          <p:nvPr/>
        </p:nvCxnSpPr>
        <p:spPr>
          <a:xfrm>
            <a:off x="10572622" y="1985593"/>
            <a:ext cx="14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4EE46CB-FEE1-224D-9B2C-F47B11310048}"/>
              </a:ext>
            </a:extLst>
          </p:cNvPr>
          <p:cNvCxnSpPr>
            <a:cxnSpLocks/>
          </p:cNvCxnSpPr>
          <p:nvPr/>
        </p:nvCxnSpPr>
        <p:spPr>
          <a:xfrm>
            <a:off x="10586339" y="4422012"/>
            <a:ext cx="180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A574739-DE46-0F4C-A6CD-BCF0D03A4B7B}"/>
              </a:ext>
            </a:extLst>
          </p:cNvPr>
          <p:cNvCxnSpPr>
            <a:cxnSpLocks/>
          </p:cNvCxnSpPr>
          <p:nvPr/>
        </p:nvCxnSpPr>
        <p:spPr>
          <a:xfrm>
            <a:off x="10553337" y="5948037"/>
            <a:ext cx="180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BAE1E1B-7D0E-1643-BE6D-C55E4F6CF880}"/>
              </a:ext>
            </a:extLst>
          </p:cNvPr>
          <p:cNvCxnSpPr>
            <a:cxnSpLocks/>
          </p:cNvCxnSpPr>
          <p:nvPr/>
        </p:nvCxnSpPr>
        <p:spPr>
          <a:xfrm>
            <a:off x="6755211" y="1686345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BD86B8-BC36-8345-9E3F-9D8A5764075B}"/>
              </a:ext>
            </a:extLst>
          </p:cNvPr>
          <p:cNvCxnSpPr>
            <a:cxnSpLocks/>
          </p:cNvCxnSpPr>
          <p:nvPr/>
        </p:nvCxnSpPr>
        <p:spPr>
          <a:xfrm>
            <a:off x="6744429" y="2884282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4393B-CCC9-7C4A-8F3C-6C2299103A44}"/>
              </a:ext>
            </a:extLst>
          </p:cNvPr>
          <p:cNvCxnSpPr>
            <a:cxnSpLocks/>
          </p:cNvCxnSpPr>
          <p:nvPr/>
        </p:nvCxnSpPr>
        <p:spPr>
          <a:xfrm>
            <a:off x="6744429" y="4099194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8F6F37-759C-A644-A608-EA43A850800A}"/>
              </a:ext>
            </a:extLst>
          </p:cNvPr>
          <p:cNvCxnSpPr>
            <a:cxnSpLocks/>
          </p:cNvCxnSpPr>
          <p:nvPr/>
        </p:nvCxnSpPr>
        <p:spPr>
          <a:xfrm>
            <a:off x="6737219" y="4803591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070F88-2306-BC45-8646-3CC08CADCABB}"/>
              </a:ext>
            </a:extLst>
          </p:cNvPr>
          <p:cNvCxnSpPr>
            <a:cxnSpLocks/>
          </p:cNvCxnSpPr>
          <p:nvPr/>
        </p:nvCxnSpPr>
        <p:spPr>
          <a:xfrm>
            <a:off x="6737219" y="5690013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17CB9-FA94-EF4A-87CB-D91145AAC14D}"/>
              </a:ext>
            </a:extLst>
          </p:cNvPr>
          <p:cNvCxnSpPr>
            <a:cxnSpLocks/>
          </p:cNvCxnSpPr>
          <p:nvPr/>
        </p:nvCxnSpPr>
        <p:spPr>
          <a:xfrm>
            <a:off x="6720666" y="6289139"/>
            <a:ext cx="504000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8D80BB-F491-D649-8606-56DBCD69C69E}"/>
              </a:ext>
            </a:extLst>
          </p:cNvPr>
          <p:cNvCxnSpPr>
            <a:cxnSpLocks/>
          </p:cNvCxnSpPr>
          <p:nvPr/>
        </p:nvCxnSpPr>
        <p:spPr>
          <a:xfrm>
            <a:off x="3079501" y="3146870"/>
            <a:ext cx="36000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4E7C9C-8042-3B41-9578-D2AF3AA06C0E}"/>
              </a:ext>
            </a:extLst>
          </p:cNvPr>
          <p:cNvCxnSpPr>
            <a:cxnSpLocks/>
          </p:cNvCxnSpPr>
          <p:nvPr/>
        </p:nvCxnSpPr>
        <p:spPr>
          <a:xfrm>
            <a:off x="1357757" y="2212046"/>
            <a:ext cx="180000" cy="0"/>
          </a:xfrm>
          <a:prstGeom prst="straightConnector1">
            <a:avLst/>
          </a:prstGeom>
          <a:ln w="28575">
            <a:solidFill>
              <a:srgbClr val="446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2F7E1233-05CC-1840-AA30-E8535CED2925}"/>
              </a:ext>
            </a:extLst>
          </p:cNvPr>
          <p:cNvSpPr/>
          <p:nvPr/>
        </p:nvSpPr>
        <p:spPr>
          <a:xfrm rot="10800000">
            <a:off x="5022768" y="1730413"/>
            <a:ext cx="225938" cy="1471742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B0344031-2444-0E4D-A244-021C1EDD8BC8}"/>
              </a:ext>
            </a:extLst>
          </p:cNvPr>
          <p:cNvSpPr/>
          <p:nvPr/>
        </p:nvSpPr>
        <p:spPr>
          <a:xfrm rot="10800000">
            <a:off x="5037661" y="4099194"/>
            <a:ext cx="224883" cy="638137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7E059F6D-2347-E342-9FCE-D4ECBEF59183}"/>
              </a:ext>
            </a:extLst>
          </p:cNvPr>
          <p:cNvSpPr/>
          <p:nvPr/>
        </p:nvSpPr>
        <p:spPr>
          <a:xfrm rot="10800000">
            <a:off x="5035282" y="5665586"/>
            <a:ext cx="206703" cy="638137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033B73FB-4DCB-AF49-9B64-87C0D1E3558E}"/>
              </a:ext>
            </a:extLst>
          </p:cNvPr>
          <p:cNvCxnSpPr>
            <a:cxnSpLocks/>
            <a:stCxn id="11" idx="2"/>
            <a:endCxn id="34" idx="1"/>
          </p:cNvCxnSpPr>
          <p:nvPr/>
        </p:nvCxnSpPr>
        <p:spPr>
          <a:xfrm rot="16200000" flipH="1">
            <a:off x="3119204" y="4751593"/>
            <a:ext cx="2236511" cy="242863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ight Brace 94">
            <a:extLst>
              <a:ext uri="{FF2B5EF4-FFF2-40B4-BE49-F238E27FC236}">
                <a16:creationId xmlns:a16="http://schemas.microsoft.com/office/drawing/2014/main" id="{E4AEF035-146A-B948-ACA4-D81743A9BC7B}"/>
              </a:ext>
            </a:extLst>
          </p:cNvPr>
          <p:cNvSpPr/>
          <p:nvPr/>
        </p:nvSpPr>
        <p:spPr>
          <a:xfrm>
            <a:off x="9054289" y="3976461"/>
            <a:ext cx="210562" cy="898913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22AA82-1458-9749-9B76-1ECD3F17A424}"/>
              </a:ext>
            </a:extLst>
          </p:cNvPr>
          <p:cNvGrpSpPr/>
          <p:nvPr/>
        </p:nvGrpSpPr>
        <p:grpSpPr>
          <a:xfrm>
            <a:off x="11012557" y="308313"/>
            <a:ext cx="570565" cy="933805"/>
            <a:chOff x="-101398" y="1075367"/>
            <a:chExt cx="570565" cy="93380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478EF3-ABE7-1043-A005-82C4777F57DF}"/>
                </a:ext>
              </a:extLst>
            </p:cNvPr>
            <p:cNvCxnSpPr>
              <a:cxnSpLocks/>
            </p:cNvCxnSpPr>
            <p:nvPr/>
          </p:nvCxnSpPr>
          <p:spPr>
            <a:xfrm>
              <a:off x="-101398" y="1087274"/>
              <a:ext cx="57056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AFAFD2-AEF2-C440-B005-0E3520E08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69" y="1075367"/>
              <a:ext cx="0" cy="93380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27BD851-97C5-6B4E-8A12-A2D71DD9738E}"/>
              </a:ext>
            </a:extLst>
          </p:cNvPr>
          <p:cNvSpPr txBox="1"/>
          <p:nvPr/>
        </p:nvSpPr>
        <p:spPr>
          <a:xfrm>
            <a:off x="9276646" y="5495865"/>
            <a:ext cx="1238104" cy="953453"/>
          </a:xfrm>
          <a:prstGeom prst="round2Diag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</a:rPr>
              <a:t>“          “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F4AB8DB1-8E57-5343-97B5-E51F826072AF}"/>
              </a:ext>
            </a:extLst>
          </p:cNvPr>
          <p:cNvSpPr/>
          <p:nvPr/>
        </p:nvSpPr>
        <p:spPr>
          <a:xfrm>
            <a:off x="9051694" y="1594037"/>
            <a:ext cx="210562" cy="898913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1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311</Words>
  <Application>Microsoft Macintosh PowerPoint</Application>
  <PresentationFormat>Widescreen</PresentationFormat>
  <Paragraphs>75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Tessa Loriggio</dc:creator>
  <cp:lastModifiedBy>Tessa Loriggio</cp:lastModifiedBy>
  <cp:revision>19</cp:revision>
  <dcterms:created xsi:type="dcterms:W3CDTF">2022-03-31T18:58:08Z</dcterms:created>
  <dcterms:modified xsi:type="dcterms:W3CDTF">2022-03-31T23:43:40Z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2022-03-31T18:58:11Z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b8235764-0297-48b1-a795-3c5cfe1b8001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RMIT Classification: Trusted</vt:lpwstr>
  </property>
</Properties>
</file>