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2"/>
    <p:restoredTop sz="94745"/>
  </p:normalViewPr>
  <p:slideViewPr>
    <p:cSldViewPr snapToGrid="0" snapToObjects="1">
      <p:cViewPr varScale="1">
        <p:scale>
          <a:sx n="216" d="100"/>
          <a:sy n="216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44F6-BB94-D849-855C-614F4BD22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82EB6-B4F4-0140-AE76-4C065DF01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43CF0-0E01-304C-AAB3-4C60C871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5ABB-21C4-2848-ACDB-B2197250D6E6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6CDA9-AB5E-5446-B09F-8C7AA1C6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08E6-B3BD-424E-BC72-18100A96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002C-ECAE-5D41-B183-DAF910CC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1049-49DD-4E4B-A743-81206DAE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5D47C-0BEC-AE48-A6F3-6CA6B42B4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0335-0932-6C4A-9E16-6F06AD24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5ABB-21C4-2848-ACDB-B2197250D6E6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96FB1-D182-024F-A9AA-8CBAAAF3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EC41-A930-A945-9EBC-3659919D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002C-ECAE-5D41-B183-DAF910CC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6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2C004-2EA3-D748-A1D8-B04AE6B1F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26443-0248-1044-B7FF-1F988EE4E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EF62-1BAC-9B49-B1E4-5244C840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5ABB-21C4-2848-ACDB-B2197250D6E6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CD7CD-65F2-0A42-84C4-D5ED1E83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22BFF-A9B6-114E-BA4A-18440C7B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002C-ECAE-5D41-B183-DAF910CC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5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7544-3337-154D-9D23-1BF3D095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AA84-F8CD-A44C-881D-B201C66E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78236-232F-4449-857E-61647F0B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5ABB-21C4-2848-ACDB-B2197250D6E6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6D89C-742F-7B4D-AED1-4CC1E8B0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4F9B4-CF74-764A-8B04-E2D94E08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002C-ECAE-5D41-B183-DAF910CC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9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005-F55D-724C-B080-B4107F4B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C71A1-EC44-2342-B809-3C6B123A7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E1A30-09FF-EC4A-AFDD-5FE61323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5ABB-21C4-2848-ACDB-B2197250D6E6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BA3B-5E0D-034F-BF23-501FE2FA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9B42A-206E-9947-AEFC-46E89DC5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002C-ECAE-5D41-B183-DAF910CC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0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78BE-E04E-5E44-A8CC-A396882A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3E4F-53C3-0441-9F13-ED7771F4C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CD428-EA02-994E-BE5B-3529B0E80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2D661-2F13-6944-880B-C03BB572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5ABB-21C4-2848-ACDB-B2197250D6E6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0C71-9566-264E-AA6B-E6B715D4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78BAA-3826-034B-AE99-BFF992E4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002C-ECAE-5D41-B183-DAF910CC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9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9B82-26B6-564C-BF5F-D8202BB6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C777D-AC5F-434A-BB6E-1F0945E1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B3697-1299-9F40-8108-C84C14A22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C5106-1F7F-824D-8EB3-271975773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6B3F1-7787-DC47-B317-4A88513D6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58D88-C8A0-E346-93CA-8F67E6A9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5ABB-21C4-2848-ACDB-B2197250D6E6}" type="datetimeFigureOut">
              <a:rPr lang="en-US" smtClean="0"/>
              <a:t>6/30/22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FD7BE-F314-3641-83F6-0FF5DED7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C8EFC-B483-DF41-8DD2-6AA92AA7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002C-ECAE-5D41-B183-DAF910CC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7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1A88-622F-5F4F-82FF-2C81608C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EA7D6-6076-DC4B-B85C-5811ED38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5ABB-21C4-2848-ACDB-B2197250D6E6}" type="datetimeFigureOut">
              <a:rPr lang="en-US" smtClean="0"/>
              <a:t>6/30/22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AA7B6-40E3-5F4E-A235-352D5A0A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85261-A3C0-964F-A5C5-E2B515D0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002C-ECAE-5D41-B183-DAF910CC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B74BE-852C-EF4E-BDE0-09E8C06B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5ABB-21C4-2848-ACDB-B2197250D6E6}" type="datetimeFigureOut">
              <a:rPr lang="en-US" smtClean="0"/>
              <a:t>6/30/22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CD22D-671A-8F42-B16B-1D6D6A95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CDF8F-C8DB-FB4A-A054-1641F85F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002C-ECAE-5D41-B183-DAF910CC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1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5EDB-F6C4-C644-8114-595F8923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178D-B666-A24A-9678-68971FB5D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76EBD-43BD-6142-9800-1FB739B3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2471C-5F1D-8347-806D-2560FDBB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5ABB-21C4-2848-ACDB-B2197250D6E6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EE672-BAC0-0147-8C9B-A62C115F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7BBCA-7F3E-FF46-9684-95CF884E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002C-ECAE-5D41-B183-DAF910CC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AF70-ED95-9544-8561-D6530813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2882C-5C05-4B40-8076-FBF582B70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D0CD4-FAE5-7D4A-99D8-943FA940A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04DE3-A0BD-634F-A8DC-B7471B74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5ABB-21C4-2848-ACDB-B2197250D6E6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51313-69C0-564E-AC9B-E986CC39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C22F1-123B-1849-92E5-9175512A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002C-ECAE-5D41-B183-DAF910CC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5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14E1A-60FD-AE4D-A03F-3CF69DB6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F6BDC-14AB-CB41-9C6B-17DE18D00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BFA4C-7006-B540-8694-06A485065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5ABB-21C4-2848-ACDB-B2197250D6E6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2FAC-F779-7C46-B059-8B503D2F7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DA01-2CB4-5A40-BE4E-B36729C33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0002C-ECAE-5D41-B183-DAF910CC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9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CE9761-D57C-2646-9676-CF5355803F94}"/>
              </a:ext>
            </a:extLst>
          </p:cNvPr>
          <p:cNvSpPr/>
          <p:nvPr/>
        </p:nvSpPr>
        <p:spPr>
          <a:xfrm>
            <a:off x="978260" y="861010"/>
            <a:ext cx="2560265" cy="169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3,045 individuals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age at first test: 34.2 years (95% quantiles: 18.0-65.0)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1,044 household members; 989 staff; 469 miscellaneous (e.g., broadcast team); 422 players; 77 referees; 27 vendors; 15 contractors/consultants; 10 guests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672CE-DC44-A34B-A70D-30D95AB4CFB0}"/>
              </a:ext>
            </a:extLst>
          </p:cNvPr>
          <p:cNvSpPr/>
          <p:nvPr/>
        </p:nvSpPr>
        <p:spPr>
          <a:xfrm>
            <a:off x="978260" y="3100487"/>
            <a:ext cx="2560265" cy="15422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220,153 PCR test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17,127 positive (E Ct and ORF1a/b Ct &lt; 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2,366 inconclusive (E Ct or ORF1a/b Ct &lt; 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200,660 negative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1C0760-608E-8143-8368-38FC7BC72831}"/>
              </a:ext>
            </a:extLst>
          </p:cNvPr>
          <p:cNvSpPr/>
          <p:nvPr/>
        </p:nvSpPr>
        <p:spPr>
          <a:xfrm>
            <a:off x="978260" y="5193122"/>
            <a:ext cx="2560265" cy="10659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18,464 discarded repeat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3,751 positive or inconclusive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14,713 negative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B631DE-A9DE-A04F-99C4-648427E82A6C}"/>
              </a:ext>
            </a:extLst>
          </p:cNvPr>
          <p:cNvSpPr/>
          <p:nvPr/>
        </p:nvSpPr>
        <p:spPr>
          <a:xfrm>
            <a:off x="4450886" y="861010"/>
            <a:ext cx="2939160" cy="12579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1,378 individuals with vaccination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unvaccinated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one dose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529 second dose or 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Janssen/Ad.26.COV2.S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828 boosted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ADB41-116A-4F4C-86DA-EE90CDDEF6B5}"/>
              </a:ext>
            </a:extLst>
          </p:cNvPr>
          <p:cNvSpPr/>
          <p:nvPr/>
        </p:nvSpPr>
        <p:spPr>
          <a:xfrm>
            <a:off x="4450887" y="3100487"/>
            <a:ext cx="2939159" cy="15422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2,875 infection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587 detected ≤1 since a non-positive PCR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2,288 detected ≥2 days since a previous non-positive PCR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311 detected outside of the testing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320 asymptomatic &amp; 766 symptomatic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3BB7B4-FF8F-4944-8E44-D98AE1ACE031}"/>
              </a:ext>
            </a:extLst>
          </p:cNvPr>
          <p:cNvSpPr/>
          <p:nvPr/>
        </p:nvSpPr>
        <p:spPr>
          <a:xfrm>
            <a:off x="4450886" y="5229456"/>
            <a:ext cx="2939159" cy="10659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2,074 sequenced infections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1560 Omicron (BA.1)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Omicron (BA.2)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266 Delta (B.1.617.2 or AY.X)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247 from other lineages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685DA-AFC3-5B4B-B435-02EFA74CAADB}"/>
              </a:ext>
            </a:extLst>
          </p:cNvPr>
          <p:cNvSpPr/>
          <p:nvPr/>
        </p:nvSpPr>
        <p:spPr>
          <a:xfrm>
            <a:off x="8099478" y="3100487"/>
            <a:ext cx="2849099" cy="15422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1,791 infections with: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one Ct value &lt; 32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one negative test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3 positive test results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C7874E-8D2C-4646-8FBD-9384EB0E7B6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258393" y="2552562"/>
            <a:ext cx="0" cy="547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6CC04B-5CF9-BE4C-A849-1A4FF6D7E1D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258393" y="4642691"/>
            <a:ext cx="0" cy="550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657C5F-A7D9-704A-A59F-114EEE135DD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538523" y="1489985"/>
            <a:ext cx="9123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1A1AD2-5577-9447-ADC3-55085B005E9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538525" y="3871589"/>
            <a:ext cx="9123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944CCA-F9C5-ED4D-A8EF-09BF20F7FEF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920466" y="4642691"/>
            <a:ext cx="1" cy="586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F59246-8739-9D4F-AE8B-447F119829F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390046" y="3871589"/>
            <a:ext cx="7094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458891-A435-F243-933A-AF173752500C}"/>
              </a:ext>
            </a:extLst>
          </p:cNvPr>
          <p:cNvSpPr/>
          <p:nvPr/>
        </p:nvSpPr>
        <p:spPr>
          <a:xfrm>
            <a:off x="8102433" y="861010"/>
            <a:ext cx="2849098" cy="12579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1,017 antibody titer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943 individuals with one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individuals with 2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individual with 3 measurements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819F85-8AD6-8C4B-A0DA-09AE4BA448E6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>
            <a:off x="7390046" y="1489985"/>
            <a:ext cx="7123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07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226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Hay, James A</dc:creator>
  <cp:lastModifiedBy>Hay, James A</cp:lastModifiedBy>
  <cp:revision>33</cp:revision>
  <dcterms:created xsi:type="dcterms:W3CDTF">2022-04-05T21:11:49Z</dcterms:created>
  <dcterms:modified xsi:type="dcterms:W3CDTF">2022-06-30T20:20:41Z</dcterms:modified>
</cp:coreProperties>
</file>