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AF4"/>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40" y="285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244802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3362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4897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290481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7495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148999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6992D-A867-4181-BB07-3221165C2018}" type="datetimeFigureOut">
              <a:rPr lang="en-US" smtClean="0"/>
              <a:t>10/24/2015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97243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6992D-A867-4181-BB07-3221165C2018}" type="datetimeFigureOut">
              <a:rPr lang="en-US" smtClean="0"/>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75113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6992D-A867-4181-BB07-3221165C2018}" type="datetimeFigureOut">
              <a:rPr lang="en-US" smtClean="0"/>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74468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92795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183423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EA6992D-A867-4181-BB07-3221165C2018}" type="datetimeFigureOut">
              <a:rPr lang="en-US" smtClean="0"/>
              <a:t>10/24/2015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41ABE38-7DE6-4E8E-85C9-5A38DD7BB6A5}" type="slidenum">
              <a:rPr lang="en-US" smtClean="0"/>
              <a:t>‹#›</a:t>
            </a:fld>
            <a:endParaRPr lang="en-US"/>
          </a:p>
        </p:txBody>
      </p:sp>
    </p:spTree>
    <p:extLst>
      <p:ext uri="{BB962C8B-B14F-4D97-AF65-F5344CB8AC3E}">
        <p14:creationId xmlns:p14="http://schemas.microsoft.com/office/powerpoint/2010/main" val="292065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groups/135299829873546/" TargetMode="External"/><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impactmovement.org/"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hyperlink" Target="https://www.facebook.com/groups/135299829873546/" TargetMode="External"/><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impactmovement.org/" TargetMode="Externa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0"/>
            <a:ext cx="1219200" cy="849548"/>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16" y="72081"/>
            <a:ext cx="1474284" cy="805942"/>
          </a:xfrm>
          <a:prstGeom prst="rect">
            <a:avLst/>
          </a:prstGeom>
        </p:spPr>
      </p:pic>
      <p:sp>
        <p:nvSpPr>
          <p:cNvPr id="6" name="TextBox 5"/>
          <p:cNvSpPr txBox="1"/>
          <p:nvPr/>
        </p:nvSpPr>
        <p:spPr>
          <a:xfrm>
            <a:off x="1066800" y="1066800"/>
            <a:ext cx="5791200" cy="2308324"/>
          </a:xfrm>
          <a:prstGeom prst="rect">
            <a:avLst/>
          </a:prstGeom>
          <a:noFill/>
          <a:ln>
            <a:solidFill>
              <a:schemeClr val="accent1">
                <a:lumMod val="75000"/>
              </a:schemeClr>
            </a:solidFill>
          </a:ln>
        </p:spPr>
        <p:txBody>
          <a:bodyPr wrap="square" rtlCol="0">
            <a:spAutoFit/>
          </a:bodyPr>
          <a:lstStyle/>
          <a:p>
            <a:pPr marL="91440"/>
            <a:r>
              <a:rPr lang="en-US" sz="1200" dirty="0" smtClean="0">
                <a:solidFill>
                  <a:srgbClr val="002060"/>
                </a:solidFill>
              </a:rPr>
              <a:t>Hello  Fam!</a:t>
            </a:r>
          </a:p>
          <a:p>
            <a:endParaRPr lang="en-US" sz="1200" dirty="0" smtClean="0">
              <a:solidFill>
                <a:srgbClr val="002060"/>
              </a:solidFill>
            </a:endParaRPr>
          </a:p>
          <a:p>
            <a:pPr marL="91440"/>
            <a:r>
              <a:rPr lang="en-US" sz="1200" dirty="0" smtClean="0">
                <a:solidFill>
                  <a:srgbClr val="002060"/>
                </a:solidFill>
              </a:rPr>
              <a:t>Do you believe Christ calls us to be reactive, active, or proactive? Are you comfortable with doing the Christian routine or are you looking to grow? Consider this verse below as well as the context in which the verse is used by Jesus Christ. What is the Spirit saying to us about this truth? Feel free to let me know, too. I’m not just saying this to say it. I want to know what the Spirit is saying to you.</a:t>
            </a:r>
          </a:p>
          <a:p>
            <a:pPr marL="91440"/>
            <a:endParaRPr lang="en-US" sz="1200" dirty="0">
              <a:solidFill>
                <a:srgbClr val="002060"/>
              </a:solidFill>
            </a:endParaRPr>
          </a:p>
          <a:p>
            <a:pPr marL="91440"/>
            <a:r>
              <a:rPr lang="en-US" sz="1200" dirty="0" smtClean="0">
                <a:solidFill>
                  <a:srgbClr val="002060"/>
                </a:solidFill>
              </a:rPr>
              <a:t>Up to this month, a lot has been happening. We no longer consider our chapter another Bible study on campus. There are plenty already at Howard (like dozens). We are now a Biblical Leadership Development ministry focused on addressing life challenges with the Gospel. Our campus ministry evolves from Daniel 1:17-19.</a:t>
            </a:r>
            <a:endParaRPr lang="en-US" sz="1200" dirty="0" smtClean="0">
              <a:solidFill>
                <a:srgbClr val="002060"/>
              </a:solidFill>
            </a:endParaRPr>
          </a:p>
        </p:txBody>
      </p:sp>
      <p:sp>
        <p:nvSpPr>
          <p:cNvPr id="2" name="Title 1"/>
          <p:cNvSpPr>
            <a:spLocks noGrp="1"/>
          </p:cNvSpPr>
          <p:nvPr>
            <p:ph type="ctrTitle"/>
          </p:nvPr>
        </p:nvSpPr>
        <p:spPr>
          <a:xfrm>
            <a:off x="1828800" y="76200"/>
            <a:ext cx="685800" cy="685800"/>
          </a:xfrm>
          <a:solidFill>
            <a:schemeClr val="bg1"/>
          </a:solidFill>
        </p:spPr>
        <p:txBody>
          <a:bodyPr>
            <a:normAutofit fontScale="90000"/>
          </a:bodyPr>
          <a:lstStyle/>
          <a:p>
            <a:r>
              <a:rPr lang="en-US" i="1" dirty="0" smtClean="0">
                <a:solidFill>
                  <a:schemeClr val="tx2"/>
                </a:solidFill>
              </a:rPr>
              <a:t>@</a:t>
            </a:r>
            <a:r>
              <a:rPr lang="en-US" i="1" dirty="0" smtClean="0">
                <a:solidFill>
                  <a:schemeClr val="bg1"/>
                </a:solidFill>
              </a:rPr>
              <a:t> </a:t>
            </a:r>
            <a:endParaRPr lang="en-US" i="1" dirty="0">
              <a:solidFill>
                <a:schemeClr val="bg1"/>
              </a:solidFill>
            </a:endParaRPr>
          </a:p>
        </p:txBody>
      </p:sp>
      <p:cxnSp>
        <p:nvCxnSpPr>
          <p:cNvPr id="5" name="Straight Connector 4"/>
          <p:cNvCxnSpPr/>
          <p:nvPr/>
        </p:nvCxnSpPr>
        <p:spPr>
          <a:xfrm>
            <a:off x="0" y="838200"/>
            <a:ext cx="68580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7848600"/>
            <a:ext cx="6705600" cy="1200329"/>
          </a:xfrm>
          <a:prstGeom prst="rect">
            <a:avLst/>
          </a:prstGeom>
          <a:solidFill>
            <a:srgbClr val="002060"/>
          </a:solidFill>
          <a:ln w="25400">
            <a:solidFill>
              <a:srgbClr val="C00000"/>
            </a:solidFill>
          </a:ln>
        </p:spPr>
        <p:txBody>
          <a:bodyPr wrap="square" rtlCol="0">
            <a:spAutoFit/>
          </a:bodyPr>
          <a:lstStyle/>
          <a:p>
            <a:pPr>
              <a:spcBef>
                <a:spcPts val="500"/>
              </a:spcBef>
              <a:spcAft>
                <a:spcPts val="500"/>
              </a:spcAft>
            </a:pPr>
            <a:r>
              <a:rPr lang="en-US" sz="1200" u="sng" dirty="0" smtClean="0">
                <a:solidFill>
                  <a:schemeClr val="bg1"/>
                </a:solidFill>
              </a:rPr>
              <a:t>Hope</a:t>
            </a:r>
            <a:r>
              <a:rPr lang="en-US" sz="1200" u="sng" dirty="0" smtClean="0">
                <a:solidFill>
                  <a:schemeClr val="bg1"/>
                </a:solidFill>
              </a:rPr>
              <a:t> </a:t>
            </a:r>
            <a:r>
              <a:rPr lang="en-US" sz="1200" u="sng" dirty="0" smtClean="0">
                <a:solidFill>
                  <a:schemeClr val="bg1"/>
                </a:solidFill>
              </a:rPr>
              <a:t>of the </a:t>
            </a:r>
            <a:r>
              <a:rPr lang="en-US" sz="1200" u="sng" dirty="0" smtClean="0">
                <a:solidFill>
                  <a:schemeClr val="bg1"/>
                </a:solidFill>
              </a:rPr>
              <a:t>School Year</a:t>
            </a:r>
            <a:r>
              <a:rPr lang="en-US" sz="1200" u="sng" dirty="0" smtClean="0">
                <a:solidFill>
                  <a:schemeClr val="bg1"/>
                </a:solidFill>
              </a:rPr>
              <a:t>:</a:t>
            </a:r>
            <a:r>
              <a:rPr lang="en-US" sz="1200" dirty="0" smtClean="0">
                <a:solidFill>
                  <a:schemeClr val="bg1"/>
                </a:solidFill>
              </a:rPr>
              <a:t>   100 </a:t>
            </a:r>
            <a:r>
              <a:rPr lang="en-US" sz="1200" dirty="0" smtClean="0">
                <a:solidFill>
                  <a:schemeClr val="bg1"/>
                </a:solidFill>
              </a:rPr>
              <a:t>Community</a:t>
            </a:r>
            <a:r>
              <a:rPr lang="en-US" sz="1200" dirty="0" smtClean="0">
                <a:solidFill>
                  <a:schemeClr val="bg1"/>
                </a:solidFill>
              </a:rPr>
              <a:t> + Social Investors</a:t>
            </a:r>
            <a:r>
              <a:rPr lang="en-US" sz="1000" dirty="0" smtClean="0">
                <a:solidFill>
                  <a:schemeClr val="bg1"/>
                </a:solidFill>
              </a:rPr>
              <a:t/>
            </a:r>
            <a:br>
              <a:rPr lang="en-US" sz="1000" dirty="0" smtClean="0">
                <a:solidFill>
                  <a:schemeClr val="bg1"/>
                </a:solidFill>
              </a:rPr>
            </a:br>
            <a:r>
              <a:rPr lang="en-US" sz="1000" dirty="0" smtClean="0">
                <a:solidFill>
                  <a:schemeClr val="bg1"/>
                </a:solidFill>
              </a:rPr>
              <a:t>How much do we know about “investing”? Apparently, I don’t know enough. From my understanding (and feel free to correct me) if we have 100 investors at $100 per month, then we can support our students with $100,000 and generously improve our national movement with $20,000 annually.</a:t>
            </a:r>
            <a:r>
              <a:rPr lang="en-US" sz="1000" dirty="0">
                <a:solidFill>
                  <a:schemeClr val="bg1"/>
                </a:solidFill>
              </a:rPr>
              <a:t/>
            </a:r>
            <a:br>
              <a:rPr lang="en-US" sz="1000" dirty="0">
                <a:solidFill>
                  <a:schemeClr val="bg1"/>
                </a:solidFill>
              </a:rPr>
            </a:br>
            <a:r>
              <a:rPr lang="en-US" sz="1000" dirty="0" smtClean="0">
                <a:solidFill>
                  <a:schemeClr val="bg1"/>
                </a:solidFill>
              </a:rPr>
              <a:t>- http</a:t>
            </a:r>
            <a:r>
              <a:rPr lang="en-US" sz="1000" dirty="0">
                <a:solidFill>
                  <a:schemeClr val="bg1"/>
                </a:solidFill>
              </a:rPr>
              <a:t>://communityinvestor.com/index.php/home-page-menu-1/mission</a:t>
            </a:r>
            <a:br>
              <a:rPr lang="en-US" sz="1000" dirty="0">
                <a:solidFill>
                  <a:schemeClr val="bg1"/>
                </a:solidFill>
              </a:rPr>
            </a:br>
            <a:r>
              <a:rPr lang="en-US" sz="1000" dirty="0">
                <a:solidFill>
                  <a:schemeClr val="bg1"/>
                </a:solidFill>
              </a:rPr>
              <a:t>- http://</a:t>
            </a:r>
            <a:r>
              <a:rPr lang="en-US" sz="1000" dirty="0" smtClean="0">
                <a:solidFill>
                  <a:schemeClr val="bg1"/>
                </a:solidFill>
              </a:rPr>
              <a:t>www.bigsocietycapital.com/what-social-investment-0</a:t>
            </a:r>
            <a:r>
              <a:rPr lang="en-US" sz="1000" dirty="0">
                <a:solidFill>
                  <a:schemeClr val="bg1"/>
                </a:solidFill>
              </a:rPr>
              <a:t/>
            </a:r>
            <a:br>
              <a:rPr lang="en-US" sz="1000" dirty="0">
                <a:solidFill>
                  <a:schemeClr val="bg1"/>
                </a:solidFill>
              </a:rPr>
            </a:br>
            <a:r>
              <a:rPr lang="en-US" sz="1000" dirty="0">
                <a:solidFill>
                  <a:schemeClr val="bg1"/>
                </a:solidFill>
              </a:rPr>
              <a:t>- http://www.socialinvestors.com/</a:t>
            </a:r>
          </a:p>
        </p:txBody>
      </p:sp>
      <p:sp>
        <p:nvSpPr>
          <p:cNvPr id="3" name="Subtitle 2"/>
          <p:cNvSpPr>
            <a:spLocks noGrp="1"/>
          </p:cNvSpPr>
          <p:nvPr>
            <p:ph type="subTitle" idx="1"/>
          </p:nvPr>
        </p:nvSpPr>
        <p:spPr>
          <a:xfrm>
            <a:off x="5638800" y="914400"/>
            <a:ext cx="990600" cy="304800"/>
          </a:xfrm>
          <a:solidFill>
            <a:schemeClr val="bg1"/>
          </a:solidFill>
        </p:spPr>
        <p:txBody>
          <a:bodyPr>
            <a:normAutofit fontScale="92500" lnSpcReduction="10000"/>
          </a:bodyPr>
          <a:lstStyle/>
          <a:p>
            <a:r>
              <a:rPr lang="en-US" sz="1600" i="1" dirty="0" smtClean="0"/>
              <a:t>Oct </a:t>
            </a:r>
            <a:r>
              <a:rPr lang="en-US" sz="1600" i="1" dirty="0" smtClean="0"/>
              <a:t>2015</a:t>
            </a:r>
            <a:endParaRPr lang="en-US" sz="1600" i="1"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472" y="1219200"/>
            <a:ext cx="941328" cy="1673472"/>
          </a:xfrm>
          <a:prstGeom prst="rect">
            <a:avLst/>
          </a:prstGeom>
          <a:ln w="50800">
            <a:solidFill>
              <a:schemeClr val="tx2"/>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76200"/>
            <a:ext cx="2788920" cy="708067"/>
          </a:xfrm>
          <a:prstGeom prst="rect">
            <a:avLst/>
          </a:prstGeom>
        </p:spPr>
      </p:pic>
      <p:sp>
        <p:nvSpPr>
          <p:cNvPr id="16" name="TextBox 15"/>
          <p:cNvSpPr txBox="1"/>
          <p:nvPr/>
        </p:nvSpPr>
        <p:spPr>
          <a:xfrm>
            <a:off x="0" y="3375124"/>
            <a:ext cx="6858000" cy="646331"/>
          </a:xfrm>
          <a:prstGeom prst="rect">
            <a:avLst/>
          </a:prstGeom>
          <a:noFill/>
          <a:ln>
            <a:solidFill>
              <a:srgbClr val="A50021"/>
            </a:solidFill>
          </a:ln>
        </p:spPr>
        <p:txBody>
          <a:bodyPr wrap="square" rtlCol="0">
            <a:spAutoFit/>
          </a:bodyPr>
          <a:lstStyle/>
          <a:p>
            <a:pPr marL="91440"/>
            <a:r>
              <a:rPr lang="en-US" sz="1200" baseline="30000" dirty="0" smtClean="0">
                <a:solidFill>
                  <a:srgbClr val="A50021"/>
                </a:solidFill>
              </a:rPr>
              <a:t>24</a:t>
            </a:r>
            <a:r>
              <a:rPr lang="en-US" sz="1200" dirty="0" smtClean="0">
                <a:solidFill>
                  <a:srgbClr val="A50021"/>
                </a:solidFill>
              </a:rPr>
              <a:t> </a:t>
            </a:r>
            <a:r>
              <a:rPr lang="en-US" sz="1200" dirty="0" smtClean="0">
                <a:solidFill>
                  <a:srgbClr val="A50021"/>
                </a:solidFill>
              </a:rPr>
              <a:t>Then </a:t>
            </a:r>
            <a:r>
              <a:rPr lang="en-US" sz="1200" dirty="0" smtClean="0">
                <a:solidFill>
                  <a:srgbClr val="A50021"/>
                </a:solidFill>
              </a:rPr>
              <a:t>He said to them, “Take heed what you hear. With the same measure you use, it will be measured to you; and to you who hear, more will be given. </a:t>
            </a:r>
            <a:r>
              <a:rPr lang="en-US" sz="1200" baseline="30000" dirty="0" smtClean="0">
                <a:solidFill>
                  <a:srgbClr val="A50021"/>
                </a:solidFill>
              </a:rPr>
              <a:t>25</a:t>
            </a:r>
            <a:r>
              <a:rPr lang="en-US" sz="1200" dirty="0" smtClean="0">
                <a:solidFill>
                  <a:srgbClr val="A50021"/>
                </a:solidFill>
              </a:rPr>
              <a:t> For whoever has, to him more will be given; but whoever does not have, even what he has will be taken away from him.”  </a:t>
            </a:r>
            <a:r>
              <a:rPr lang="en-US" sz="1200" dirty="0" smtClean="0">
                <a:solidFill>
                  <a:srgbClr val="A50021"/>
                </a:solidFill>
              </a:rPr>
              <a:t>-  </a:t>
            </a:r>
            <a:r>
              <a:rPr lang="en-US" sz="1200" i="1" dirty="0" smtClean="0">
                <a:solidFill>
                  <a:srgbClr val="A50021"/>
                </a:solidFill>
              </a:rPr>
              <a:t>Mark 4:24-25 </a:t>
            </a:r>
            <a:r>
              <a:rPr lang="en-US" sz="1200" i="1" dirty="0" smtClean="0">
                <a:solidFill>
                  <a:srgbClr val="A50021"/>
                </a:solidFill>
              </a:rPr>
              <a:t>(NKJV)</a:t>
            </a:r>
          </a:p>
        </p:txBody>
      </p:sp>
      <p:sp>
        <p:nvSpPr>
          <p:cNvPr id="18" name="TextBox 17"/>
          <p:cNvSpPr txBox="1"/>
          <p:nvPr/>
        </p:nvSpPr>
        <p:spPr>
          <a:xfrm>
            <a:off x="0" y="4114800"/>
            <a:ext cx="6858000" cy="3785652"/>
          </a:xfrm>
          <a:prstGeom prst="rect">
            <a:avLst/>
          </a:prstGeom>
          <a:noFill/>
          <a:ln>
            <a:solidFill>
              <a:schemeClr val="accent1">
                <a:lumMod val="75000"/>
              </a:schemeClr>
            </a:solidFill>
          </a:ln>
        </p:spPr>
        <p:txBody>
          <a:bodyPr wrap="square" rtlCol="0">
            <a:spAutoFit/>
          </a:bodyPr>
          <a:lstStyle/>
          <a:p>
            <a:pPr marL="91440"/>
            <a:r>
              <a:rPr lang="en-US" sz="1200" b="1" i="1" u="sng" dirty="0" smtClean="0">
                <a:solidFill>
                  <a:srgbClr val="002060"/>
                </a:solidFill>
              </a:rPr>
              <a:t>The 411 – </a:t>
            </a:r>
            <a:r>
              <a:rPr lang="en-US" sz="1200" b="1" i="1" u="sng" dirty="0" smtClean="0">
                <a:solidFill>
                  <a:srgbClr val="002060"/>
                </a:solidFill>
              </a:rPr>
              <a:t>LOTS of love and support!!!</a:t>
            </a:r>
            <a:r>
              <a:rPr lang="en-US" sz="1200" dirty="0" smtClean="0">
                <a:solidFill>
                  <a:srgbClr val="002060"/>
                </a:solidFill>
              </a:rPr>
              <a:t> </a:t>
            </a:r>
            <a:endParaRPr lang="en-US" sz="1200" dirty="0" smtClean="0">
              <a:solidFill>
                <a:srgbClr val="002060"/>
              </a:solidFill>
            </a:endParaRPr>
          </a:p>
          <a:p>
            <a:pPr marL="91440"/>
            <a:r>
              <a:rPr lang="en-US" sz="1200" i="1" dirty="0" smtClean="0">
                <a:solidFill>
                  <a:srgbClr val="002060"/>
                </a:solidFill>
              </a:rPr>
              <a:t>Typically, I highlight some of our students, but in this newsletter I must highlight our professionals who have been showing crazy love and huge support for our ministry at Howard University with faith that our impact, Lord willing, will go beyond the boundaries of our campus. [Photos on next page] And, </a:t>
            </a:r>
            <a:r>
              <a:rPr lang="en-US" sz="1200" i="1" dirty="0" err="1" smtClean="0">
                <a:solidFill>
                  <a:srgbClr val="002060"/>
                </a:solidFill>
              </a:rPr>
              <a:t>yo</a:t>
            </a:r>
            <a:r>
              <a:rPr lang="en-US" sz="1200" i="1" dirty="0" smtClean="0">
                <a:solidFill>
                  <a:srgbClr val="002060"/>
                </a:solidFill>
              </a:rPr>
              <a:t>’, I know we don’t expec</a:t>
            </a:r>
            <a:r>
              <a:rPr lang="en-US" sz="1200" i="1" dirty="0" smtClean="0">
                <a:solidFill>
                  <a:srgbClr val="002060"/>
                </a:solidFill>
              </a:rPr>
              <a:t>t praise because all glory goes to God, but I’d be foolish not to mention this fortune.</a:t>
            </a:r>
            <a:endParaRPr lang="en-US" sz="1200" i="1" dirty="0" smtClean="0">
              <a:solidFill>
                <a:srgbClr val="002060"/>
              </a:solidFill>
            </a:endParaRPr>
          </a:p>
          <a:p>
            <a:pPr marL="91440"/>
            <a:r>
              <a:rPr lang="en-US" sz="1200" b="1" dirty="0" smtClean="0">
                <a:solidFill>
                  <a:srgbClr val="002060"/>
                </a:solidFill>
              </a:rPr>
              <a:t>Chris Coley</a:t>
            </a:r>
            <a:r>
              <a:rPr lang="en-US" sz="1200" dirty="0" smtClean="0">
                <a:solidFill>
                  <a:srgbClr val="002060"/>
                </a:solidFill>
              </a:rPr>
              <a:t> </a:t>
            </a:r>
            <a:r>
              <a:rPr lang="en-US" sz="1200" dirty="0" smtClean="0">
                <a:solidFill>
                  <a:srgbClr val="002060"/>
                </a:solidFill>
              </a:rPr>
              <a:t>has been diligent with being present while contributing to our studies since September 2nd.</a:t>
            </a:r>
            <a:endParaRPr lang="en-US" sz="1200" dirty="0" smtClean="0">
              <a:solidFill>
                <a:srgbClr val="002060"/>
              </a:solidFill>
            </a:endParaRPr>
          </a:p>
          <a:p>
            <a:pPr marL="91440"/>
            <a:r>
              <a:rPr lang="en-US" sz="1200" b="1" dirty="0" smtClean="0">
                <a:solidFill>
                  <a:srgbClr val="002060"/>
                </a:solidFill>
              </a:rPr>
              <a:t>Beverly Davis </a:t>
            </a:r>
            <a:r>
              <a:rPr lang="en-US" sz="1200" dirty="0" smtClean="0">
                <a:solidFill>
                  <a:srgbClr val="002060"/>
                </a:solidFill>
              </a:rPr>
              <a:t>is in discipleship with a couple students and has been attending some of our studies as well as our first family night.</a:t>
            </a:r>
            <a:endParaRPr lang="en-US" sz="1200" dirty="0" smtClean="0">
              <a:solidFill>
                <a:srgbClr val="002060"/>
              </a:solidFill>
            </a:endParaRPr>
          </a:p>
          <a:p>
            <a:pPr marL="91440"/>
            <a:r>
              <a:rPr lang="en-US" sz="1200" b="1" dirty="0" smtClean="0">
                <a:solidFill>
                  <a:srgbClr val="002060"/>
                </a:solidFill>
              </a:rPr>
              <a:t>Ashley Holston</a:t>
            </a:r>
            <a:r>
              <a:rPr lang="en-US" sz="1200" dirty="0" smtClean="0">
                <a:solidFill>
                  <a:srgbClr val="002060"/>
                </a:solidFill>
              </a:rPr>
              <a:t> is developing our social media communication. Follow us! </a:t>
            </a:r>
            <a:r>
              <a:rPr lang="en-US" sz="1200" dirty="0" smtClean="0">
                <a:solidFill>
                  <a:srgbClr val="284AF4"/>
                </a:solidFill>
              </a:rPr>
              <a:t>@impactbison</a:t>
            </a:r>
            <a:endParaRPr lang="en-US" sz="1200" dirty="0" smtClean="0">
              <a:solidFill>
                <a:srgbClr val="284AF4"/>
              </a:solidFill>
            </a:endParaRPr>
          </a:p>
          <a:p>
            <a:pPr marL="91440"/>
            <a:r>
              <a:rPr lang="en-US" sz="1200" b="1" dirty="0" smtClean="0">
                <a:solidFill>
                  <a:srgbClr val="002060"/>
                </a:solidFill>
              </a:rPr>
              <a:t>Faith Booker</a:t>
            </a:r>
            <a:r>
              <a:rPr lang="en-US" sz="1200" dirty="0" smtClean="0">
                <a:solidFill>
                  <a:srgbClr val="002060"/>
                </a:solidFill>
              </a:rPr>
              <a:t> and family are preparing to host our next Impact Family Night/Day.</a:t>
            </a:r>
          </a:p>
          <a:p>
            <a:pPr marL="91440"/>
            <a:r>
              <a:rPr lang="en-US" sz="1200" b="1" dirty="0" err="1" smtClean="0">
                <a:solidFill>
                  <a:srgbClr val="002060"/>
                </a:solidFill>
              </a:rPr>
              <a:t>Asa</a:t>
            </a:r>
            <a:r>
              <a:rPr lang="en-US" sz="1200" b="1" dirty="0" smtClean="0">
                <a:solidFill>
                  <a:srgbClr val="002060"/>
                </a:solidFill>
              </a:rPr>
              <a:t> Briggs</a:t>
            </a:r>
            <a:r>
              <a:rPr lang="en-US" sz="1200" dirty="0" smtClean="0">
                <a:solidFill>
                  <a:srgbClr val="002060"/>
                </a:solidFill>
              </a:rPr>
              <a:t> is preparing to enter discipleship with one of our students and has graciously offered to sponsor a financial education training for our students.</a:t>
            </a:r>
          </a:p>
          <a:p>
            <a:pPr marL="91440"/>
            <a:r>
              <a:rPr lang="en-US" sz="1200" b="1" dirty="0" smtClean="0">
                <a:solidFill>
                  <a:srgbClr val="002060"/>
                </a:solidFill>
              </a:rPr>
              <a:t>Brittany Clay</a:t>
            </a:r>
            <a:r>
              <a:rPr lang="en-US" sz="1200" dirty="0" smtClean="0">
                <a:solidFill>
                  <a:srgbClr val="002060"/>
                </a:solidFill>
              </a:rPr>
              <a:t> is in discipleship with one of our students and almost won Settlers of </a:t>
            </a:r>
            <a:r>
              <a:rPr lang="en-US" sz="1200" dirty="0" err="1" smtClean="0">
                <a:solidFill>
                  <a:srgbClr val="002060"/>
                </a:solidFill>
              </a:rPr>
              <a:t>Catan</a:t>
            </a:r>
            <a:r>
              <a:rPr lang="en-US" sz="1200" dirty="0" smtClean="0">
                <a:solidFill>
                  <a:srgbClr val="002060"/>
                </a:solidFill>
              </a:rPr>
              <a:t> (board game) at our first family night.</a:t>
            </a:r>
          </a:p>
          <a:p>
            <a:pPr marL="91440"/>
            <a:r>
              <a:rPr lang="en-US" sz="1200" b="1" dirty="0" smtClean="0">
                <a:solidFill>
                  <a:srgbClr val="002060"/>
                </a:solidFill>
              </a:rPr>
              <a:t>Jewell Booker</a:t>
            </a:r>
            <a:r>
              <a:rPr lang="en-US" sz="1200" dirty="0" smtClean="0">
                <a:solidFill>
                  <a:srgbClr val="002060"/>
                </a:solidFill>
              </a:rPr>
              <a:t> is taking the lead our on weekly family prayers on Thursdays at 9pm. Please pray with us when you can by joining our conference call </a:t>
            </a:r>
            <a:r>
              <a:rPr lang="en-US" sz="1200" b="1" dirty="0" smtClean="0">
                <a:solidFill>
                  <a:srgbClr val="002060"/>
                </a:solidFill>
              </a:rPr>
              <a:t>605-475-4333</a:t>
            </a:r>
            <a:r>
              <a:rPr lang="en-US" sz="1200" dirty="0" smtClean="0">
                <a:solidFill>
                  <a:srgbClr val="002060"/>
                </a:solidFill>
              </a:rPr>
              <a:t>, code </a:t>
            </a:r>
            <a:r>
              <a:rPr lang="en-US" sz="1200" b="1" dirty="0" smtClean="0">
                <a:solidFill>
                  <a:srgbClr val="002060"/>
                </a:solidFill>
              </a:rPr>
              <a:t>440365#</a:t>
            </a:r>
            <a:r>
              <a:rPr lang="en-US" sz="1200" dirty="0" smtClean="0">
                <a:solidFill>
                  <a:srgbClr val="002060"/>
                </a:solidFill>
              </a:rPr>
              <a:t>.</a:t>
            </a:r>
          </a:p>
          <a:p>
            <a:pPr marL="91440"/>
            <a:r>
              <a:rPr lang="en-US" sz="1200" b="1" dirty="0" smtClean="0">
                <a:solidFill>
                  <a:srgbClr val="002060"/>
                </a:solidFill>
              </a:rPr>
              <a:t>LaToya Archibald </a:t>
            </a:r>
            <a:r>
              <a:rPr lang="en-US" sz="1200" dirty="0" smtClean="0">
                <a:solidFill>
                  <a:srgbClr val="002060"/>
                </a:solidFill>
              </a:rPr>
              <a:t>is leading another campus ministry and graciously allowing me to collaborate with her.</a:t>
            </a:r>
          </a:p>
          <a:p>
            <a:pPr marL="91440"/>
            <a:r>
              <a:rPr lang="en-US" sz="1200" b="1" dirty="0" smtClean="0">
                <a:solidFill>
                  <a:srgbClr val="002060"/>
                </a:solidFill>
              </a:rPr>
              <a:t>Two “investors”</a:t>
            </a:r>
            <a:r>
              <a:rPr lang="en-US" sz="1200" dirty="0" smtClean="0">
                <a:solidFill>
                  <a:srgbClr val="002060"/>
                </a:solidFill>
              </a:rPr>
              <a:t> have blessed us which helps with covering resources that our ministry will provide to our younger brothers and sisters (i.e. students) including scholarships to the Impact Fall Retreat and purchasing books like Kingdom Man/Woman.</a:t>
            </a:r>
          </a:p>
        </p:txBody>
      </p:sp>
      <p:sp>
        <p:nvSpPr>
          <p:cNvPr id="4" name="TextBox 3"/>
          <p:cNvSpPr txBox="1"/>
          <p:nvPr/>
        </p:nvSpPr>
        <p:spPr>
          <a:xfrm>
            <a:off x="108585" y="838200"/>
            <a:ext cx="1872615" cy="261610"/>
          </a:xfrm>
          <a:prstGeom prst="rect">
            <a:avLst/>
          </a:prstGeom>
          <a:noFill/>
        </p:spPr>
        <p:txBody>
          <a:bodyPr wrap="square" rtlCol="0">
            <a:spAutoFit/>
          </a:bodyPr>
          <a:lstStyle/>
          <a:p>
            <a:r>
              <a:rPr lang="en-US" sz="1100" dirty="0">
                <a:hlinkClick r:id="rId6"/>
              </a:rPr>
              <a:t>http://impactmovement.org</a:t>
            </a:r>
            <a:r>
              <a:rPr lang="en-US" sz="1100" dirty="0" smtClean="0">
                <a:hlinkClick r:id="rId6"/>
              </a:rPr>
              <a:t>/</a:t>
            </a:r>
            <a:r>
              <a:rPr lang="en-US" sz="1100" dirty="0" smtClean="0"/>
              <a:t> </a:t>
            </a:r>
            <a:endParaRPr lang="en-US" sz="1100" dirty="0"/>
          </a:p>
        </p:txBody>
      </p:sp>
      <p:sp>
        <p:nvSpPr>
          <p:cNvPr id="10" name="TextBox 9"/>
          <p:cNvSpPr txBox="1"/>
          <p:nvPr/>
        </p:nvSpPr>
        <p:spPr>
          <a:xfrm>
            <a:off x="0" y="2895600"/>
            <a:ext cx="1143000" cy="338554"/>
          </a:xfrm>
          <a:prstGeom prst="rect">
            <a:avLst/>
          </a:prstGeom>
          <a:noFill/>
        </p:spPr>
        <p:txBody>
          <a:bodyPr wrap="square" rtlCol="0">
            <a:spAutoFit/>
          </a:bodyPr>
          <a:lstStyle/>
          <a:p>
            <a:pPr algn="ctr"/>
            <a:r>
              <a:rPr lang="en-US" sz="800" dirty="0" smtClean="0"/>
              <a:t>Impact </a:t>
            </a:r>
            <a:r>
              <a:rPr lang="en-US" sz="800" dirty="0" smtClean="0"/>
              <a:t>Professional </a:t>
            </a:r>
            <a:r>
              <a:rPr lang="en-US" sz="800" dirty="0" smtClean="0"/>
              <a:t>“Gordon”</a:t>
            </a:r>
            <a:endParaRPr lang="en-US" sz="800" dirty="0"/>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545" y="879013"/>
            <a:ext cx="152400" cy="152400"/>
          </a:xfrm>
          <a:prstGeom prst="rect">
            <a:avLst/>
          </a:prstGeom>
        </p:spPr>
      </p:pic>
      <p:sp>
        <p:nvSpPr>
          <p:cNvPr id="22" name="TextBox 21"/>
          <p:cNvSpPr txBox="1"/>
          <p:nvPr/>
        </p:nvSpPr>
        <p:spPr>
          <a:xfrm>
            <a:off x="2242185" y="838200"/>
            <a:ext cx="3472815" cy="261610"/>
          </a:xfrm>
          <a:prstGeom prst="rect">
            <a:avLst/>
          </a:prstGeom>
          <a:noFill/>
        </p:spPr>
        <p:txBody>
          <a:bodyPr wrap="square" rtlCol="0">
            <a:spAutoFit/>
          </a:bodyPr>
          <a:lstStyle/>
          <a:p>
            <a:r>
              <a:rPr lang="en-US" sz="1100" dirty="0">
                <a:hlinkClick r:id="rId8"/>
              </a:rPr>
              <a:t>https://www.facebook.com/groups/135299829873546</a:t>
            </a:r>
            <a:r>
              <a:rPr lang="en-US" sz="1100" dirty="0" smtClean="0">
                <a:hlinkClick r:id="rId8"/>
              </a:rPr>
              <a:t>/</a:t>
            </a:r>
            <a:r>
              <a:rPr lang="en-US" sz="1100" dirty="0" smtClean="0"/>
              <a:t>  </a:t>
            </a:r>
            <a:endParaRPr lang="en-US" sz="1100" dirty="0"/>
          </a:p>
        </p:txBody>
      </p:sp>
    </p:spTree>
    <p:extLst>
      <p:ext uri="{BB962C8B-B14F-4D97-AF65-F5344CB8AC3E}">
        <p14:creationId xmlns:p14="http://schemas.microsoft.com/office/powerpoint/2010/main" val="255654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0"/>
            <a:ext cx="1219200" cy="849548"/>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16" y="72081"/>
            <a:ext cx="1474284" cy="805942"/>
          </a:xfrm>
          <a:prstGeom prst="rect">
            <a:avLst/>
          </a:prstGeom>
        </p:spPr>
      </p:pic>
      <p:sp>
        <p:nvSpPr>
          <p:cNvPr id="2" name="Title 1"/>
          <p:cNvSpPr>
            <a:spLocks noGrp="1"/>
          </p:cNvSpPr>
          <p:nvPr>
            <p:ph type="ctrTitle"/>
          </p:nvPr>
        </p:nvSpPr>
        <p:spPr>
          <a:xfrm>
            <a:off x="1828800" y="76200"/>
            <a:ext cx="685800" cy="685800"/>
          </a:xfrm>
          <a:solidFill>
            <a:schemeClr val="bg1"/>
          </a:solidFill>
        </p:spPr>
        <p:txBody>
          <a:bodyPr>
            <a:normAutofit fontScale="90000"/>
          </a:bodyPr>
          <a:lstStyle/>
          <a:p>
            <a:r>
              <a:rPr lang="en-US" i="1" dirty="0" smtClean="0">
                <a:solidFill>
                  <a:schemeClr val="tx2"/>
                </a:solidFill>
              </a:rPr>
              <a:t>@</a:t>
            </a:r>
            <a:r>
              <a:rPr lang="en-US" i="1" dirty="0" smtClean="0">
                <a:solidFill>
                  <a:schemeClr val="bg1"/>
                </a:solidFill>
              </a:rPr>
              <a:t> </a:t>
            </a:r>
            <a:endParaRPr lang="en-US" i="1" dirty="0">
              <a:solidFill>
                <a:schemeClr val="bg1"/>
              </a:solidFill>
            </a:endParaRPr>
          </a:p>
        </p:txBody>
      </p:sp>
      <p:cxnSp>
        <p:nvCxnSpPr>
          <p:cNvPr id="5" name="Straight Connector 4"/>
          <p:cNvCxnSpPr/>
          <p:nvPr/>
        </p:nvCxnSpPr>
        <p:spPr>
          <a:xfrm>
            <a:off x="0" y="838200"/>
            <a:ext cx="68580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8229600"/>
            <a:ext cx="6705600" cy="461665"/>
          </a:xfrm>
          <a:prstGeom prst="rect">
            <a:avLst/>
          </a:prstGeom>
          <a:solidFill>
            <a:srgbClr val="002060"/>
          </a:solidFill>
          <a:ln w="25400">
            <a:solidFill>
              <a:srgbClr val="C00000"/>
            </a:solidFill>
          </a:ln>
        </p:spPr>
        <p:txBody>
          <a:bodyPr wrap="square" rtlCol="0">
            <a:spAutoFit/>
          </a:bodyPr>
          <a:lstStyle/>
          <a:p>
            <a:pPr>
              <a:spcBef>
                <a:spcPts val="500"/>
              </a:spcBef>
              <a:spcAft>
                <a:spcPts val="500"/>
              </a:spcAft>
            </a:pPr>
            <a:r>
              <a:rPr lang="en-US" sz="1200" i="1" dirty="0">
                <a:solidFill>
                  <a:schemeClr val="bg1"/>
                </a:solidFill>
                <a:uFill>
                  <a:solidFill>
                    <a:schemeClr val="bg1"/>
                  </a:solidFill>
                </a:uFill>
              </a:rPr>
              <a:t>And what’s more impressive is that all of us are </a:t>
            </a:r>
            <a:r>
              <a:rPr lang="en-US" sz="1200" i="1" u="sng" dirty="0">
                <a:solidFill>
                  <a:schemeClr val="bg1"/>
                </a:solidFill>
                <a:uFill>
                  <a:solidFill>
                    <a:schemeClr val="bg1"/>
                  </a:solidFill>
                </a:uFill>
              </a:rPr>
              <a:t>making time</a:t>
            </a:r>
            <a:r>
              <a:rPr lang="en-US" sz="1200" i="1" dirty="0">
                <a:solidFill>
                  <a:schemeClr val="bg1"/>
                </a:solidFill>
                <a:uFill>
                  <a:solidFill>
                    <a:schemeClr val="bg1"/>
                  </a:solidFill>
                </a:uFill>
              </a:rPr>
              <a:t> (i.e. a priority) to be a blessing. This comforts my soul with the reminder of 1 Corinthians 12. Super thanks, </a:t>
            </a:r>
            <a:r>
              <a:rPr lang="en-US" sz="1200" i="1" dirty="0" err="1">
                <a:solidFill>
                  <a:schemeClr val="bg1"/>
                </a:solidFill>
                <a:uFill>
                  <a:solidFill>
                    <a:schemeClr val="bg1"/>
                  </a:solidFill>
                </a:uFill>
              </a:rPr>
              <a:t>vielen</a:t>
            </a:r>
            <a:r>
              <a:rPr lang="en-US" sz="1200" i="1" dirty="0">
                <a:solidFill>
                  <a:schemeClr val="bg1"/>
                </a:solidFill>
                <a:uFill>
                  <a:solidFill>
                    <a:schemeClr val="bg1"/>
                  </a:solidFill>
                </a:uFill>
              </a:rPr>
              <a:t> dank, </a:t>
            </a:r>
            <a:r>
              <a:rPr lang="en-US" sz="1200" i="1" dirty="0" err="1">
                <a:solidFill>
                  <a:schemeClr val="bg1"/>
                </a:solidFill>
                <a:uFill>
                  <a:solidFill>
                    <a:schemeClr val="bg1"/>
                  </a:solidFill>
                </a:uFill>
              </a:rPr>
              <a:t>muchas</a:t>
            </a:r>
            <a:r>
              <a:rPr lang="en-US" sz="1200" i="1" dirty="0">
                <a:solidFill>
                  <a:schemeClr val="bg1"/>
                </a:solidFill>
                <a:uFill>
                  <a:solidFill>
                    <a:schemeClr val="bg1"/>
                  </a:solidFill>
                </a:uFill>
              </a:rPr>
              <a:t> gracias, </a:t>
            </a:r>
            <a:r>
              <a:rPr lang="en-US" sz="1200" i="1" dirty="0" err="1" smtClean="0">
                <a:solidFill>
                  <a:schemeClr val="bg1"/>
                </a:solidFill>
                <a:uFill>
                  <a:solidFill>
                    <a:schemeClr val="bg1"/>
                  </a:solidFill>
                </a:uFill>
              </a:rPr>
              <a:t>shukran</a:t>
            </a:r>
            <a:r>
              <a:rPr lang="en-US" sz="1200" i="1" dirty="0" smtClean="0">
                <a:solidFill>
                  <a:schemeClr val="bg1"/>
                </a:solidFill>
                <a:uFill>
                  <a:solidFill>
                    <a:schemeClr val="bg1"/>
                  </a:solidFill>
                </a:uFill>
              </a:rPr>
              <a:t>…</a:t>
            </a:r>
            <a:endParaRPr lang="en-US" sz="1200" i="1" dirty="0">
              <a:solidFill>
                <a:schemeClr val="bg1"/>
              </a:solidFill>
              <a:uFill>
                <a:solidFill>
                  <a:schemeClr val="bg1"/>
                </a:solidFill>
              </a:uFill>
            </a:endParaRPr>
          </a:p>
        </p:txBody>
      </p:sp>
      <p:sp>
        <p:nvSpPr>
          <p:cNvPr id="3" name="Subtitle 2"/>
          <p:cNvSpPr>
            <a:spLocks noGrp="1"/>
          </p:cNvSpPr>
          <p:nvPr>
            <p:ph type="subTitle" idx="1"/>
          </p:nvPr>
        </p:nvSpPr>
        <p:spPr>
          <a:xfrm>
            <a:off x="5638800" y="914400"/>
            <a:ext cx="990600" cy="304800"/>
          </a:xfrm>
          <a:solidFill>
            <a:schemeClr val="bg1"/>
          </a:solidFill>
        </p:spPr>
        <p:txBody>
          <a:bodyPr>
            <a:normAutofit fontScale="92500" lnSpcReduction="10000"/>
          </a:bodyPr>
          <a:lstStyle/>
          <a:p>
            <a:r>
              <a:rPr lang="en-US" sz="1600" i="1" dirty="0" smtClean="0"/>
              <a:t>Oct </a:t>
            </a:r>
            <a:r>
              <a:rPr lang="en-US" sz="1600" i="1" dirty="0" smtClean="0"/>
              <a:t>2015</a:t>
            </a:r>
            <a:endParaRPr lang="en-US" sz="1600" i="1"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472" y="1219200"/>
            <a:ext cx="941328" cy="1673472"/>
          </a:xfrm>
          <a:prstGeom prst="rect">
            <a:avLst/>
          </a:prstGeom>
          <a:ln w="50800">
            <a:solidFill>
              <a:schemeClr val="tx2"/>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76200"/>
            <a:ext cx="2788920" cy="708067"/>
          </a:xfrm>
          <a:prstGeom prst="rect">
            <a:avLst/>
          </a:prstGeom>
        </p:spPr>
      </p:pic>
      <p:sp>
        <p:nvSpPr>
          <p:cNvPr id="4" name="TextBox 3"/>
          <p:cNvSpPr txBox="1"/>
          <p:nvPr/>
        </p:nvSpPr>
        <p:spPr>
          <a:xfrm>
            <a:off x="108585" y="838200"/>
            <a:ext cx="1872615" cy="261610"/>
          </a:xfrm>
          <a:prstGeom prst="rect">
            <a:avLst/>
          </a:prstGeom>
          <a:noFill/>
        </p:spPr>
        <p:txBody>
          <a:bodyPr wrap="square" rtlCol="0">
            <a:spAutoFit/>
          </a:bodyPr>
          <a:lstStyle/>
          <a:p>
            <a:r>
              <a:rPr lang="en-US" sz="1100" dirty="0">
                <a:hlinkClick r:id="rId6"/>
              </a:rPr>
              <a:t>http://impactmovement.org</a:t>
            </a:r>
            <a:r>
              <a:rPr lang="en-US" sz="1100" dirty="0" smtClean="0">
                <a:hlinkClick r:id="rId6"/>
              </a:rPr>
              <a:t>/</a:t>
            </a:r>
            <a:r>
              <a:rPr lang="en-US" sz="1100" dirty="0" smtClean="0"/>
              <a:t> </a:t>
            </a:r>
            <a:endParaRPr lang="en-US" sz="1100" dirty="0"/>
          </a:p>
        </p:txBody>
      </p:sp>
      <p:sp>
        <p:nvSpPr>
          <p:cNvPr id="10" name="TextBox 9"/>
          <p:cNvSpPr txBox="1"/>
          <p:nvPr/>
        </p:nvSpPr>
        <p:spPr>
          <a:xfrm>
            <a:off x="0" y="2895600"/>
            <a:ext cx="1143000" cy="338554"/>
          </a:xfrm>
          <a:prstGeom prst="rect">
            <a:avLst/>
          </a:prstGeom>
          <a:noFill/>
        </p:spPr>
        <p:txBody>
          <a:bodyPr wrap="square" rtlCol="0">
            <a:spAutoFit/>
          </a:bodyPr>
          <a:lstStyle/>
          <a:p>
            <a:pPr algn="ctr"/>
            <a:r>
              <a:rPr lang="en-US" sz="800" dirty="0" smtClean="0"/>
              <a:t>Impact </a:t>
            </a:r>
            <a:r>
              <a:rPr lang="en-US" sz="800" dirty="0" smtClean="0"/>
              <a:t>Professional </a:t>
            </a:r>
            <a:r>
              <a:rPr lang="en-US" sz="800" dirty="0" smtClean="0"/>
              <a:t>“Gordon”</a:t>
            </a:r>
            <a:endParaRPr lang="en-US" sz="800" dirty="0"/>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545" y="879013"/>
            <a:ext cx="152400" cy="152400"/>
          </a:xfrm>
          <a:prstGeom prst="rect">
            <a:avLst/>
          </a:prstGeom>
        </p:spPr>
      </p:pic>
      <p:sp>
        <p:nvSpPr>
          <p:cNvPr id="22" name="TextBox 21"/>
          <p:cNvSpPr txBox="1"/>
          <p:nvPr/>
        </p:nvSpPr>
        <p:spPr>
          <a:xfrm>
            <a:off x="2242185" y="838200"/>
            <a:ext cx="3472815" cy="261610"/>
          </a:xfrm>
          <a:prstGeom prst="rect">
            <a:avLst/>
          </a:prstGeom>
          <a:noFill/>
        </p:spPr>
        <p:txBody>
          <a:bodyPr wrap="square" rtlCol="0">
            <a:spAutoFit/>
          </a:bodyPr>
          <a:lstStyle/>
          <a:p>
            <a:r>
              <a:rPr lang="en-US" sz="1100" dirty="0">
                <a:hlinkClick r:id="rId8"/>
              </a:rPr>
              <a:t>https://www.facebook.com/groups/135299829873546</a:t>
            </a:r>
            <a:r>
              <a:rPr lang="en-US" sz="1100" dirty="0" smtClean="0">
                <a:hlinkClick r:id="rId8"/>
              </a:rPr>
              <a:t>/</a:t>
            </a:r>
            <a:r>
              <a:rPr lang="en-US" sz="1100" dirty="0" smtClean="0"/>
              <a:t>  </a:t>
            </a:r>
            <a:endParaRPr lang="en-US" sz="1100" dirty="0"/>
          </a:p>
        </p:txBody>
      </p:sp>
    </p:spTree>
    <p:extLst>
      <p:ext uri="{BB962C8B-B14F-4D97-AF65-F5344CB8AC3E}">
        <p14:creationId xmlns:p14="http://schemas.microsoft.com/office/powerpoint/2010/main" val="399481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620</Words>
  <Application>Microsoft Office PowerPoint</Application>
  <PresentationFormat>On-screen Show (4:3)</PresentationFormat>
  <Paragraphs>29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 Howard</dc:title>
  <dc:creator>Gordon Radney</dc:creator>
  <cp:lastModifiedBy>Gordon Radney</cp:lastModifiedBy>
  <cp:revision>39</cp:revision>
  <dcterms:created xsi:type="dcterms:W3CDTF">2015-06-28T22:09:54Z</dcterms:created>
  <dcterms:modified xsi:type="dcterms:W3CDTF">2015-10-24T22:26:24Z</dcterms:modified>
</cp:coreProperties>
</file>