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7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16.xml" ContentType="application/vnd.openxmlformats-officedocument.presentationml.slide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docProps/app.xml" ContentType="application/vnd.openxmlformats-officedocument.extended-properties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viewProps.xml" ContentType="application/vnd.openxmlformats-officedocument.presentationml.viewProps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docProps/custom.xml" ContentType="application/vnd.openxmlformats-officedocument.custom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4" d="100"/>
          <a:sy n="84" d="100"/>
        </p:scale>
        <p:origin x="629" y="77"/>
      </p:cViewPr>
      <p:guideLst>
        <p:guide pos="2880" orient="horz"/>
        <p:guide pos="2160"/>
      </p:guideLst>
    </p:cSldViewPr>
  </p:slide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E861D3-3E0C-BF76-AF19-E5A804E1E66F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675524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24223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085047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610E1A-A2D0-EAA5-49D9-E19F992D480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319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10617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47759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87A2D-16F0-FA64-A6A5-CAB93245E13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20359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606107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606427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361C07D-D550-6861-87CE-70D97ADB9955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68655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221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61566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04D29B-B15E-6ADE-CD9E-7FF9F9CBF51A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8239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90043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079989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6915EED-7537-5B4C-A01A-D79CABEB4286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688713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7856778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33151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E90A4F-3BB6-F216-181D-6C6EFD0947D8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3ABEA3-5C73-116C-356E-C0B42DE2F85A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A4B2BDF-489E-293C-E883-56F4207BFD9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1D539-708E-0632-BA49-0B2AE60377CB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EF5DBF-7313-7B2E-AA1B-E2B06F90929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62914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65494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9234210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91C347-00C0-4B8A-FF35-E94AF5AB7D37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6E361F-6205-55B0-D9A8-064614F0DC1C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769DAD-6F5B-A6AC-0287-F1FB10034F6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25089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8236952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4759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86BB100-CEA1-CB5C-FAB8-1F2E60428D0E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7016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17834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991835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F27FF9-E582-1161-F336-D60642B03C86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950285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610669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0104300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B07EA61-DAD5-8ABB-DCC4-6BD4531174B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 bwMode="auto"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 bwMode="auto"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 bwMode="auto"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Title Only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type="obj" userDrawn="1">
  <p:cSld name="Blank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 bwMode="auto"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 bwMode="auto"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 bwMode="auto"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/>
          <a:stretch/>
        </p:blipFill>
        <p:spPr bwMode="auto">
          <a:xfrm>
            <a:off x="11119104" y="42671"/>
            <a:ext cx="865631" cy="9845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 bwMode="auto">
          <a:xfrm>
            <a:off x="4830318" y="647446"/>
            <a:ext cx="25313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 bwMode="auto">
          <a:xfrm>
            <a:off x="919479" y="1682068"/>
            <a:ext cx="10353040" cy="3806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 bwMode="auto"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 bwMode="auto"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 bwMode="auto">
          <a:xfrm>
            <a:off x="11075161" y="5942482"/>
            <a:ext cx="231140" cy="330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 bwMode="auto">
          <a:xfrm>
            <a:off x="2512819" y="1352799"/>
            <a:ext cx="7485298" cy="1607544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9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Федеральное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государственное</a:t>
            </a:r>
            <a:r>
              <a:rPr sz="1400" b="1" spc="10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бюджетное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образовательное</a:t>
            </a:r>
            <a:r>
              <a:rPr sz="1400" b="1" spc="15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учреждение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высшего</a:t>
            </a:r>
            <a:r>
              <a:rPr sz="1400" b="1" spc="50">
                <a:latin typeface="Times New Roman"/>
                <a:cs typeface="Times New Roman"/>
              </a:rPr>
              <a:t> </a:t>
            </a:r>
            <a:r>
              <a:rPr sz="1400" b="1" spc="-25">
                <a:latin typeface="Times New Roman"/>
                <a:cs typeface="Times New Roman"/>
              </a:rPr>
              <a:t>образования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95"/>
              </a:spcBef>
              <a:defRPr/>
            </a:pPr>
            <a:r>
              <a:rPr sz="1400" b="1" spc="-5">
                <a:latin typeface="Times New Roman"/>
                <a:cs typeface="Times New Roman"/>
              </a:rPr>
              <a:t>«МИРЭА</a:t>
            </a:r>
            <a:r>
              <a:rPr sz="1400" b="1" spc="-35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–</a:t>
            </a:r>
            <a:r>
              <a:rPr sz="1400" b="1" spc="1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Российский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технологический</a:t>
            </a:r>
            <a:r>
              <a:rPr sz="1400" b="1" spc="12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университет»</a:t>
            </a:r>
            <a:endParaRPr sz="14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90"/>
              </a:spcBef>
              <a:defRPr/>
            </a:pPr>
            <a:r>
              <a:rPr sz="1800" b="1" spc="5">
                <a:latin typeface="Times New Roman"/>
                <a:cs typeface="Times New Roman"/>
              </a:rPr>
              <a:t>РТУ</a:t>
            </a:r>
            <a:r>
              <a:rPr sz="1800" b="1" spc="-30">
                <a:latin typeface="Times New Roman"/>
                <a:cs typeface="Times New Roman"/>
              </a:rPr>
              <a:t> </a:t>
            </a:r>
            <a:r>
              <a:rPr sz="1800" b="1">
                <a:latin typeface="Times New Roman"/>
                <a:cs typeface="Times New Roman"/>
              </a:rPr>
              <a:t>МИРЭА</a:t>
            </a:r>
            <a:endParaRPr sz="1800">
              <a:latin typeface="Times New Roman"/>
              <a:cs typeface="Times New Roman"/>
            </a:endParaRPr>
          </a:p>
          <a:p>
            <a:pPr marL="652145" algn="ctr">
              <a:lnSpc>
                <a:spcPct val="100000"/>
              </a:lnSpc>
              <a:spcBef>
                <a:spcPts val="115"/>
              </a:spcBef>
              <a:defRPr/>
            </a:pPr>
            <a:r>
              <a:rPr sz="1400" b="1" spc="-15">
                <a:latin typeface="Times New Roman"/>
                <a:cs typeface="Times New Roman"/>
              </a:rPr>
              <a:t>Институт</a:t>
            </a:r>
            <a:r>
              <a:rPr sz="1400" b="1" spc="4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информационных</a:t>
            </a:r>
            <a:r>
              <a:rPr sz="1400" b="1" spc="85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технологий</a:t>
            </a:r>
            <a:endParaRPr sz="1400">
              <a:latin typeface="Times New Roman"/>
              <a:cs typeface="Times New Roman"/>
            </a:endParaRPr>
          </a:p>
          <a:p>
            <a:pPr marL="902969">
              <a:lnSpc>
                <a:spcPct val="100000"/>
              </a:lnSpc>
              <a:spcBef>
                <a:spcPts val="120"/>
              </a:spcBef>
              <a:defRPr/>
            </a:pPr>
            <a:r>
              <a:rPr sz="1400" b="1" spc="-20">
                <a:latin typeface="Times New Roman"/>
                <a:cs typeface="Times New Roman"/>
              </a:rPr>
              <a:t>Кафедра</a:t>
            </a:r>
            <a:r>
              <a:rPr sz="1400" b="1" spc="65">
                <a:latin typeface="Times New Roman"/>
                <a:cs typeface="Times New Roman"/>
              </a:rPr>
              <a:t> </a:t>
            </a:r>
            <a:r>
              <a:rPr sz="1400" b="1" spc="-15">
                <a:latin typeface="Times New Roman"/>
                <a:cs typeface="Times New Roman"/>
              </a:rPr>
              <a:t>инструментального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5">
                <a:latin typeface="Times New Roman"/>
                <a:cs typeface="Times New Roman"/>
              </a:rPr>
              <a:t>и</a:t>
            </a:r>
            <a:r>
              <a:rPr sz="1400" b="1" spc="1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прикладного</a:t>
            </a:r>
            <a:r>
              <a:rPr sz="1400" b="1" spc="114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программного</a:t>
            </a:r>
            <a:r>
              <a:rPr sz="1400" b="1" spc="95">
                <a:latin typeface="Times New Roman"/>
                <a:cs typeface="Times New Roman"/>
              </a:rPr>
              <a:t> </a:t>
            </a:r>
            <a:r>
              <a:rPr sz="1400" b="1" spc="-10">
                <a:latin typeface="Times New Roman"/>
                <a:cs typeface="Times New Roman"/>
              </a:rPr>
              <a:t>обеспечения</a:t>
            </a:r>
            <a:endParaRPr sz="14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1080"/>
              </a:spcBef>
              <a:defRPr/>
            </a:pPr>
            <a:r>
              <a:rPr sz="1400" b="1" spc="-10">
                <a:latin typeface="Times New Roman"/>
                <a:cs typeface="Times New Roman"/>
              </a:rPr>
              <a:t>Дисциплина</a:t>
            </a:r>
            <a:r>
              <a:rPr sz="1400" b="1" spc="70">
                <a:latin typeface="Times New Roman"/>
                <a:cs typeface="Times New Roman"/>
              </a:rPr>
              <a:t> </a:t>
            </a:r>
            <a:r>
              <a:rPr sz="1400" b="1" spc="-20">
                <a:latin typeface="Times New Roman"/>
                <a:cs typeface="Times New Roman"/>
              </a:rPr>
              <a:t>«Производственная практика</a:t>
            </a:r>
            <a:r>
              <a:rPr sz="1400" b="1" spc="-15">
                <a:latin typeface="Times New Roman"/>
                <a:cs typeface="Times New Roman"/>
              </a:rPr>
              <a:t>»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512818" y="3276595"/>
            <a:ext cx="7779325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R="62103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sz="2400" b="1" spc="-25">
                <a:latin typeface="Times New Roman"/>
                <a:cs typeface="Times New Roman"/>
              </a:rPr>
              <a:t>     ТЕХНОЛОГИЧЕСКАЯ ПРАКТИКА</a:t>
            </a:r>
            <a:endParaRPr sz="2400">
              <a:latin typeface="Times New Roman"/>
              <a:cs typeface="Times New Roman"/>
            </a:endParaRPr>
          </a:p>
          <a:p>
            <a:pPr algn="ctr"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Интеллектуальная система оценки спроса на продукт</a:t>
            </a:r>
            <a:endParaRPr lang="ru-RU" sz="2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 bwMode="auto">
          <a:xfrm flipH="0" flipV="0">
            <a:off x="738627" y="4921929"/>
            <a:ext cx="4907919" cy="845543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  <a:defRPr/>
            </a:pPr>
            <a:r>
              <a:rPr sz="1600" spc="-25">
                <a:latin typeface="Times New Roman"/>
                <a:cs typeface="Times New Roman"/>
              </a:rPr>
              <a:t>Студент:</a:t>
            </a:r>
            <a:r>
              <a:rPr sz="1600" spc="20">
                <a:latin typeface="Times New Roman"/>
                <a:cs typeface="Times New Roman"/>
              </a:rPr>
              <a:t> </a:t>
            </a:r>
            <a:r>
              <a:rPr lang="ru-RU" sz="1600" spc="10">
                <a:latin typeface="Times New Roman"/>
                <a:cs typeface="Times New Roman"/>
              </a:rPr>
              <a:t>Мухаметшин</a:t>
            </a:r>
            <a:r>
              <a:rPr lang="ru-RU" sz="1600" spc="10">
                <a:latin typeface="Times New Roman"/>
                <a:cs typeface="Times New Roman"/>
              </a:rPr>
              <a:t> А. Р</a:t>
            </a:r>
            <a:r>
              <a:rPr sz="1600" spc="-5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Группа:</a:t>
            </a:r>
            <a:r>
              <a:rPr sz="1600" spc="-50">
                <a:latin typeface="Times New Roman"/>
                <a:cs typeface="Times New Roman"/>
              </a:rPr>
              <a:t> </a:t>
            </a:r>
            <a:r>
              <a:rPr sz="1600">
                <a:latin typeface="Times New Roman"/>
                <a:cs typeface="Times New Roman"/>
              </a:rPr>
              <a:t>ИКБО-</a:t>
            </a:r>
            <a:r>
              <a:rPr lang="ru-RU" sz="1600">
                <a:latin typeface="Times New Roman"/>
                <a:cs typeface="Times New Roman"/>
              </a:rPr>
              <a:t>20</a:t>
            </a:r>
            <a:r>
              <a:rPr sz="1600">
                <a:latin typeface="Times New Roman"/>
                <a:cs typeface="Times New Roman"/>
              </a:rPr>
              <a:t>-21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  <a:defRPr/>
            </a:pPr>
            <a:r>
              <a:rPr sz="1600" spc="-15">
                <a:latin typeface="Times New Roman"/>
                <a:cs typeface="Times New Roman"/>
              </a:rPr>
              <a:t>Руководитель: к.т.н., доцент Аждер Т.Б.</a:t>
            </a:r>
            <a:r>
              <a:rPr lang="ru-RU" sz="1600" b="0" i="0" u="none" strike="noStrike" cap="none" spc="4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 bwMode="auto">
          <a:xfrm>
            <a:off x="5405118" y="6388098"/>
            <a:ext cx="1287313" cy="2873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z="1800" spc="-10">
                <a:latin typeface="Times New Roman"/>
                <a:cs typeface="Times New Roman"/>
              </a:rPr>
              <a:t>Москва</a:t>
            </a:r>
            <a:r>
              <a:rPr sz="1800" spc="-45">
                <a:latin typeface="Times New Roman"/>
                <a:cs typeface="Times New Roman"/>
              </a:rPr>
              <a:t> </a:t>
            </a:r>
            <a:r>
              <a:rPr sz="1800" spc="10">
                <a:latin typeface="Times New Roman"/>
                <a:cs typeface="Times New Roman"/>
              </a:rPr>
              <a:t>202</a:t>
            </a:r>
            <a:r>
              <a:rPr lang="ru-RU" sz="1800" spc="10">
                <a:latin typeface="Times New Roman"/>
                <a:cs typeface="Times New Roman"/>
              </a:rPr>
              <a:t>5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/>
          <a:stretch/>
        </p:blipFill>
        <p:spPr bwMode="auto">
          <a:xfrm>
            <a:off x="5635752" y="179831"/>
            <a:ext cx="920496" cy="1018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4565509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1011" cy="74457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жизненного цикла информационной системы</a:t>
            </a:r>
            <a:endParaRPr/>
          </a:p>
        </p:txBody>
      </p:sp>
      <p:sp>
        <p:nvSpPr>
          <p:cNvPr id="170247516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00187" y="5942481"/>
            <a:ext cx="549946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1C895171-8751-092E-7577-17C67D8A59F8}" type="slidenum">
              <a:rPr/>
              <a:t/>
            </a:fld>
            <a:endParaRPr/>
          </a:p>
        </p:txBody>
      </p:sp>
      <p:sp>
        <p:nvSpPr>
          <p:cNvPr id="609353589" name="TextBox 11"/>
          <p:cNvSpPr txBox="1"/>
          <p:nvPr/>
        </p:nvSpPr>
        <p:spPr bwMode="auto">
          <a:xfrm>
            <a:off x="3217550" y="6244972"/>
            <a:ext cx="5756898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Пример работы итерационной модели жизненного цикла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20937133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3939663" y="1117355"/>
            <a:ext cx="4312673" cy="4990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9970795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1" y="19391"/>
            <a:ext cx="813137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схемы базы данных</a:t>
            </a:r>
            <a:endParaRPr/>
          </a:p>
        </p:txBody>
      </p:sp>
      <p:sp>
        <p:nvSpPr>
          <p:cNvPr id="69855304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1"/>
            <a:ext cx="693449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EC2A81F4-889F-DA5F-C963-A45F70E75F19}" type="slidenum">
              <a:rPr/>
              <a:t/>
            </a:fld>
            <a:endParaRPr/>
          </a:p>
        </p:txBody>
      </p:sp>
      <p:sp>
        <p:nvSpPr>
          <p:cNvPr id="744994821" name="TextBox 11"/>
          <p:cNvSpPr txBox="1"/>
          <p:nvPr/>
        </p:nvSpPr>
        <p:spPr bwMode="auto">
          <a:xfrm>
            <a:off x="4574291" y="6346030"/>
            <a:ext cx="304341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 Схема базы данных системы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10770951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406320" y="559753"/>
            <a:ext cx="7492748" cy="5685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0017158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46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Архитектура серверной части системы</a:t>
            </a:r>
            <a:endParaRPr/>
          </a:p>
        </p:txBody>
      </p:sp>
      <p:sp>
        <p:nvSpPr>
          <p:cNvPr id="1535226540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8CF9A736-AE0F-EC1B-BBA2-695533FB1B38}" type="slidenum">
              <a:rPr/>
              <a:t/>
            </a:fld>
            <a:endParaRPr/>
          </a:p>
        </p:txBody>
      </p:sp>
      <p:sp>
        <p:nvSpPr>
          <p:cNvPr id="1737299675" name="TextBox 11"/>
          <p:cNvSpPr txBox="1"/>
          <p:nvPr/>
        </p:nvSpPr>
        <p:spPr bwMode="auto">
          <a:xfrm>
            <a:off x="4574291" y="5393529"/>
            <a:ext cx="393939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Пример архитектуры сервиса системы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52739576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831115" y="847587"/>
            <a:ext cx="3244196" cy="45459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0311110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59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клиентской части системы</a:t>
            </a:r>
            <a:endParaRPr/>
          </a:p>
        </p:txBody>
      </p:sp>
      <p:sp>
        <p:nvSpPr>
          <p:cNvPr id="161411086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FDD11193-4847-B98E-D7F6-514220BEC7BE}" type="slidenum">
              <a:rPr/>
              <a:t/>
            </a:fld>
            <a:endParaRPr/>
          </a:p>
        </p:txBody>
      </p:sp>
      <p:sp>
        <p:nvSpPr>
          <p:cNvPr id="2129888414" name="TextBox 11"/>
          <p:cNvSpPr txBox="1"/>
          <p:nvPr/>
        </p:nvSpPr>
        <p:spPr bwMode="auto">
          <a:xfrm>
            <a:off x="4574291" y="5759648"/>
            <a:ext cx="3164634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Главная страница приложения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60191586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728036" y="759732"/>
            <a:ext cx="8857142" cy="4893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45574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59451" cy="37881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клиентской части системы</a:t>
            </a:r>
            <a:endParaRPr/>
          </a:p>
        </p:txBody>
      </p:sp>
      <p:sp>
        <p:nvSpPr>
          <p:cNvPr id="682965234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9C0C84A8-F235-72EB-D00C-0AAD811DAB12}" type="slidenum">
              <a:rPr/>
              <a:t/>
            </a:fld>
            <a:endParaRPr/>
          </a:p>
        </p:txBody>
      </p:sp>
      <p:sp>
        <p:nvSpPr>
          <p:cNvPr id="1496159096" name="TextBox 11"/>
          <p:cNvSpPr txBox="1"/>
          <p:nvPr/>
        </p:nvSpPr>
        <p:spPr bwMode="auto">
          <a:xfrm>
            <a:off x="3922648" y="5878852"/>
            <a:ext cx="426487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Расширенный режим получения прогноза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3693331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53791" y="647792"/>
            <a:ext cx="7802589" cy="51118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46377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1975360" y="19390"/>
            <a:ext cx="8159451" cy="378817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8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клиентской части системы</a:t>
            </a:r>
            <a:endParaRPr/>
          </a:p>
        </p:txBody>
      </p:sp>
      <p:sp>
        <p:nvSpPr>
          <p:cNvPr id="1849902312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765908" y="5942480"/>
            <a:ext cx="693448" cy="3024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8">
              <a:lnSpc>
                <a:spcPts val="2378"/>
              </a:lnSpc>
              <a:defRPr/>
            </a:pPr>
            <a:fld id="{21C5D7AC-0AFE-44DC-D570-B41352285086}" type="slidenum">
              <a:rPr/>
              <a:t/>
            </a:fld>
            <a:endParaRPr/>
          </a:p>
        </p:txBody>
      </p:sp>
      <p:sp>
        <p:nvSpPr>
          <p:cNvPr id="1310063849" name="TextBox 11"/>
          <p:cNvSpPr txBox="1"/>
          <p:nvPr/>
        </p:nvSpPr>
        <p:spPr bwMode="auto">
          <a:xfrm>
            <a:off x="1043915" y="4572000"/>
            <a:ext cx="307835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Страница входа пользователя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33333918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24732" y="1848303"/>
            <a:ext cx="5166187" cy="2539999"/>
          </a:xfrm>
          <a:prstGeom prst="rect">
            <a:avLst/>
          </a:prstGeom>
        </p:spPr>
      </p:pic>
      <p:pic>
        <p:nvPicPr>
          <p:cNvPr id="207590423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666977" y="1236568"/>
            <a:ext cx="5939789" cy="3763469"/>
          </a:xfrm>
          <a:prstGeom prst="rect">
            <a:avLst/>
          </a:prstGeom>
        </p:spPr>
      </p:pic>
      <p:sp>
        <p:nvSpPr>
          <p:cNvPr id="1727335035" name="TextBox 11"/>
          <p:cNvSpPr txBox="1"/>
          <p:nvPr/>
        </p:nvSpPr>
        <p:spPr bwMode="auto">
          <a:xfrm>
            <a:off x="7124204" y="5090519"/>
            <a:ext cx="30253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Страница истории прогнозов</a:t>
            </a:r>
            <a:endParaRPr lang="ru-RU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275578" y="293763"/>
            <a:ext cx="1608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55"/>
              <a:t>Р</a:t>
            </a:r>
            <a:r>
              <a:rPr spc="-10"/>
              <a:t>е</a:t>
            </a:r>
            <a:r>
              <a:rPr spc="-55"/>
              <a:t>з</a:t>
            </a:r>
            <a:r>
              <a:rPr spc="-75"/>
              <a:t>у</a:t>
            </a:r>
            <a:r>
              <a:rPr spc="-5"/>
              <a:t>л</a:t>
            </a:r>
            <a:r>
              <a:rPr spc="-95"/>
              <a:t>ь</a:t>
            </a:r>
            <a:r>
              <a:rPr spc="40"/>
              <a:t>т</a:t>
            </a:r>
            <a:r>
              <a:rPr spc="-70"/>
              <a:t>а</a:t>
            </a:r>
            <a:r>
              <a:rPr spc="15"/>
              <a:t>т</a:t>
            </a:r>
            <a:r>
              <a:rPr/>
              <a:t>ы</a:t>
            </a:r>
            <a:endParaRPr/>
          </a:p>
        </p:txBody>
      </p:sp>
      <p:sp>
        <p:nvSpPr>
          <p:cNvPr id="3" name="object 3"/>
          <p:cNvSpPr txBox="1"/>
          <p:nvPr/>
        </p:nvSpPr>
        <p:spPr bwMode="auto">
          <a:xfrm flipH="0" flipV="0">
            <a:off x="2352681" y="879928"/>
            <a:ext cx="7450762" cy="40370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Проведен анализ предметной области, изучены существующие решения для оценки спроса (Ozon Seller, Moneyplace, MPStats).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Сформулированы требования к системе, разработано техническое задание на создание интеллектуальной системы.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диаграммы логической модели системы, включая функциональную схему IDEF0 и архитектуру микросервисов.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ru-RU" sz="2000" b="0" i="0" u="none" strike="noStrike" cap="none" spc="-9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18608" indent="-305908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Спроектирована микросервисная архитектура и схема базы данных, обеспечивающие гибкость и масштабируемость.</a:t>
            </a:r>
            <a:endParaRPr lang="ru-RU" sz="2000" b="0" i="0" u="none" strike="noStrike" cap="none" spc="-9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18607" indent="-305907" algn="just">
              <a:lnSpc>
                <a:spcPct val="100000"/>
              </a:lnSpc>
              <a:buFont typeface="Arial"/>
              <a:buChar char="•"/>
              <a:defRPr/>
            </a:pPr>
            <a:endParaRPr sz="2000">
              <a:latin typeface="Times New Roman"/>
              <a:cs typeface="Times New Roman"/>
            </a:endParaRPr>
          </a:p>
          <a:p>
            <a:pPr marL="318607" indent="-305907" algn="just">
              <a:lnSpc>
                <a:spcPct val="100000"/>
              </a:lnSpc>
              <a:buFont typeface="Arial"/>
              <a:buChar char="•"/>
              <a:defRPr/>
            </a:pPr>
            <a:r>
              <a:rPr lang="ru-RU" sz="2000" b="0" i="0" u="none" strike="noStrike" cap="none" spc="-9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Разработаны серверная и клиентская части системы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2409189" y="2693365"/>
            <a:ext cx="7442834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sz="4400" spc="-50"/>
              <a:t>СПАСИБО</a:t>
            </a:r>
            <a:r>
              <a:rPr sz="4400" spc="20"/>
              <a:t> </a:t>
            </a:r>
            <a:r>
              <a:rPr sz="4400" spc="-5"/>
              <a:t>ЗА</a:t>
            </a:r>
            <a:r>
              <a:rPr sz="4400" spc="-25"/>
              <a:t> </a:t>
            </a:r>
            <a:r>
              <a:rPr sz="4400" spc="-15"/>
              <a:t>ВНИМАНИЕ!</a:t>
            </a:r>
            <a:endParaRPr sz="4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5605017" y="647446"/>
            <a:ext cx="7296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/>
              <a:t>Це</a:t>
            </a:r>
            <a:r>
              <a:rPr spc="-10"/>
              <a:t>л</a:t>
            </a:r>
            <a:r>
              <a:rPr/>
              <a:t>ь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2</a:t>
            </a:fld>
            <a:endParaRPr/>
          </a:p>
        </p:txBody>
      </p:sp>
      <p:sp>
        <p:nvSpPr>
          <p:cNvPr id="3" name="object 3"/>
          <p:cNvSpPr txBox="1"/>
          <p:nvPr/>
        </p:nvSpPr>
        <p:spPr bwMode="auto">
          <a:xfrm>
            <a:off x="864360" y="1295397"/>
            <a:ext cx="10529646" cy="4185644"/>
          </a:xfrm>
          <a:prstGeom prst="rect">
            <a:avLst/>
          </a:prstGeom>
        </p:spPr>
        <p:txBody>
          <a:bodyPr vert="horz" wrap="square" lIns="0" tIns="148590" rIns="0" bIns="0" rtlCol="0">
            <a:spAutoFit/>
          </a:bodyPr>
          <a:lstStyle/>
          <a:p>
            <a:pPr marL="368935">
              <a:lnSpc>
                <a:spcPct val="100000"/>
              </a:lnSpc>
              <a:spcBef>
                <a:spcPts val="1170"/>
              </a:spcBef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Целью работы является разработка интеллектуальной системы для автоматизированной оценки спроса на продукт, основанной на анализе данных из разнородных источников с применением алгоритмов машинного обучения.</a:t>
            </a:r>
            <a:endParaRPr sz="2400">
              <a:latin typeface="Times New Roman"/>
              <a:cs typeface="Times New Roman"/>
            </a:endParaRPr>
          </a:p>
          <a:p>
            <a:pPr marL="32384" algn="ctr">
              <a:lnSpc>
                <a:spcPct val="100000"/>
              </a:lnSpc>
              <a:spcBef>
                <a:spcPts val="1305"/>
              </a:spcBef>
              <a:defRPr/>
            </a:pPr>
            <a:r>
              <a:rPr sz="2400" b="1" spc="-5">
                <a:latin typeface="Times New Roman"/>
                <a:cs typeface="Times New Roman"/>
              </a:rPr>
              <a:t>Задачи</a:t>
            </a:r>
            <a:endParaRPr lang="en-US" sz="2400" b="1" spc="-5">
              <a:latin typeface="Times New Roman"/>
              <a:cs typeface="Times New Roman"/>
            </a:endParaRPr>
          </a:p>
          <a:p>
            <a:pPr marL="305908" indent="-305908"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провести анализ предметной области и существующих решений;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спроектировать архитектуру системы;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выбрать средства и методы для разработки;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05958" lvl="1" indent="-305908">
              <a:lnSpc>
                <a:spcPct val="150000"/>
              </a:lnSpc>
              <a:buAutoNum type="arabicParenR"/>
              <a:defRPr/>
            </a:pPr>
            <a:r>
              <a:rPr lang="ru-RU" sz="2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разработать информационную систему</a:t>
            </a: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lnSpc>
                <a:spcPct val="150000"/>
              </a:lnSpc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  <a:p>
            <a:pPr marL="305907" indent="-305907">
              <a:lnSpc>
                <a:spcPct val="150000"/>
              </a:lnSpc>
              <a:buAutoNum type="arabicParenR"/>
              <a:defRPr/>
            </a:pPr>
            <a:endParaRPr lang="ru-RU" sz="2000" b="0" i="0" u="none" strike="noStrike" cap="none" spc="0">
              <a:solidFill>
                <a:schemeClr val="tx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>
            <a:off x="4189473" y="157052"/>
            <a:ext cx="390829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pc="-20"/>
              <a:t>Анализ предметной области</a:t>
            </a:r>
            <a:endParaRPr spc="-5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4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>
            <a:off x="910477" y="654843"/>
            <a:ext cx="10174402" cy="10694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020" marR="10160">
              <a:lnSpc>
                <a:spcPct val="114999"/>
              </a:lnSpc>
              <a:spcBef>
                <a:spcPts val="105"/>
              </a:spcBef>
              <a:defRPr/>
            </a:pPr>
            <a:r>
              <a:rPr lang="ru-RU"/>
              <a:t>Проанализировав несколько </a:t>
            </a:r>
            <a:r>
              <a:rPr lang="ru-RU"/>
              <a:t>интернет-ресурсов</a:t>
            </a:r>
            <a:r>
              <a:rPr lang="ru-RU"/>
              <a:t> имеющих похожую тематику, был выявлен следующий функционал:</a:t>
            </a:r>
            <a:endParaRPr/>
          </a:p>
          <a:p>
            <a:pPr marL="414020" marR="10160">
              <a:lnSpc>
                <a:spcPct val="150000"/>
              </a:lnSpc>
              <a:spcBef>
                <a:spcPts val="105"/>
              </a:spcBef>
              <a:defRPr/>
            </a:pPr>
            <a:endParaRPr lang="ru-RU"/>
          </a:p>
        </p:txBody>
      </p:sp>
      <p:graphicFrame>
        <p:nvGraphicFramePr>
          <p:cNvPr id="5" name="Таблица 4"/>
          <p:cNvGraphicFramePr>
            <a:graphicFrameLocks xmlns:a="http://schemas.openxmlformats.org/drawingml/2006/main" noGrp="1"/>
          </p:cNvGraphicFramePr>
          <p:nvPr/>
        </p:nvGraphicFramePr>
        <p:xfrm>
          <a:off x="489262" y="1417256"/>
          <a:ext cx="11403966" cy="47687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{5C22544A-7EE6-4342-B048-85BDC9FD1C3A}</a:tableStyleId>
              </a:tblPr>
              <a:tblGrid>
                <a:gridCol w="2970000"/>
                <a:gridCol w="2430000"/>
                <a:gridCol w="3060000"/>
                <a:gridCol w="2931265"/>
              </a:tblGrid>
              <a:tr h="732700">
                <a:tc>
                  <a:txBody>
                    <a:bodyPr/>
                    <a:p>
                      <a:pPr indent="0">
                        <a:defRPr/>
                      </a:pP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Название</a:t>
                      </a:r>
                      <a:r>
                        <a:rPr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>
                          <a:latin typeface="Times New Roman"/>
                          <a:ea typeface="Times New Roman"/>
                          <a:cs typeface="Times New Roman"/>
                        </a:rPr>
                        <a:t>веб-сервиса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Ozon Seller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Moneyplace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MPStats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745400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Функциональность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Отчеты о продажах, анализ конкурентов, рекомендации по закупкам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спроса, сравнение цен, прогноз остатков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продаж, анализ конкурентов, оптимизация рекламы, исследование товаров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544378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Интеграция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REST API для доступа к данным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API для получения аналитических данных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API для получения аналитических данных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 indent="0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Гибкость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Ограничена платформой Ozon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нескольких маркетплейсов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Поддержка Wildberries, Ozon, Яндекс.Маркет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Аналитика и статистика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Статистика продаж и конкурентов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Детализированная аналитика по товарам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Подробные отчеты по продажам, выручке, ценам, рейтингам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  <a:tr h="272189"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Дополнительные возможности</a:t>
                      </a:r>
                      <a:endParaRPr sz="1800" b="0" i="0" u="none" strike="noStrike" cap="none" spc="0">
                        <a:solidFill>
                          <a:schemeClr val="dk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Простота интерфейса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Анализ данных с разных платформ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  <a:tc>
                  <a:txBody>
                    <a:bodyPr/>
                    <a:p>
                      <a:pPr indent="0" algn="ctr"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</a:rPr>
                        <a:t>Расширение для браузеров, инструменты для продавцов</a:t>
                      </a:r>
                      <a:endParaRPr>
                        <a:latin typeface="Times New Roman"/>
                        <a:cs typeface="Times New Roman"/>
                      </a:endParaRPr>
                    </a:p>
                  </a:txBody>
                  <a:tcPr vert="horz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025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78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требований к интеллектуальной системе</a:t>
            </a:r>
            <a:endParaRPr/>
          </a:p>
        </p:txBody>
      </p:sp>
      <p:sp>
        <p:nvSpPr>
          <p:cNvPr id="476829821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7347AFFB-972C-A8BC-61A0-C0F9C4A37260}" type="slidenum">
              <a:rPr/>
              <a:t/>
            </a:fld>
            <a:endParaRPr/>
          </a:p>
        </p:txBody>
      </p:sp>
      <p:sp>
        <p:nvSpPr>
          <p:cNvPr id="1540963082" name="TextBox 11"/>
          <p:cNvSpPr txBox="1"/>
          <p:nvPr/>
        </p:nvSpPr>
        <p:spPr bwMode="auto">
          <a:xfrm>
            <a:off x="2951291" y="786171"/>
            <a:ext cx="6410662" cy="5273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Функциональные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Сбор данных: CRM, ERP, API, веб-скрапинг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Обработка данных для ML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Прогнозирование спроса (ML)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API для интеграции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Веб-интерфейс для прогнозов и аналитики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Нефункциональные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отклика API: ≤ 1 сек (до 100 пользователей)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Время прогноза: ≤ 5 мин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Безопасность: JWT, шифрование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Развертывание: Docker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Требования пользователей: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Удобный интерфейс для настройки и просмотра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Экспорт в PDF/Excel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Аппаратные требования: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Сервер: 2 ядра, 4 ГБ ОЗУ, 50 ГБ SSD</a:t>
            </a:r>
            <a:endParaRPr lang="ru-RU" sz="2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705958" lvl="1" indent="-305908">
              <a:buFont typeface="Arial"/>
              <a:buChar char="•"/>
              <a:defRPr/>
            </a:pPr>
            <a:r>
              <a:rPr lang="ru-RU" sz="2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ML: 4 ядра, 8 ГБ ОЗУ (или GPU 2 ГБ)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3866576" y="245454"/>
            <a:ext cx="4443733" cy="378819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defRPr/>
            </a:pPr>
            <a:r>
              <a:rPr spc="-20"/>
              <a:t>Технологии</a:t>
            </a:r>
            <a:r>
              <a:rPr spc="-45"/>
              <a:t> </a:t>
            </a:r>
            <a:r>
              <a:rPr spc="-5"/>
              <a:t>проектирования</a:t>
            </a:r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3</a:t>
            </a:fld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 bwMode="auto">
          <a:xfrm flipH="0" flipV="0">
            <a:off x="846559" y="1087818"/>
            <a:ext cx="10483766" cy="5650461"/>
          </a:xfrm>
          <a:prstGeom prst="rect">
            <a:avLst/>
          </a:prstGeom>
        </p:spPr>
        <p:txBody>
          <a:bodyPr vert="horz" wrap="square" lIns="0" tIns="13334" rIns="0" bIns="0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Для разработки системы были выбраны следующие средства: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Серверная часть: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 (Gin): язык для микросервисов с высокой производительностью и поддержкой конкурентности.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gRPC и Protobuf: для быстрого и эффективного взаимодействия между сервисами.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RabbitMQ: брокер сообщений для асинхронной коммуникации.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Клиентская часть: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React и TypeScript: для создания динамичных и адаптивных интерфейсов.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Tailwind CSS: фреймворк для быстрой стилизации интерфейсов.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СУБД: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PostgreSQL: реляционная БД для надежного хранения структурированных данных.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Redis: in-memory кэш для ускорения доступа к данным.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ML-модуль: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Python (scikit-learn, TensorFlow): для разработки моделей машинного обучения.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ONNX: для интеграции ML-моделей с Go.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Развертывание: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Docker: для контейнеризации и упрощения масштабирования.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Инструменты разработки: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GoLand: IDE для разработки на Go.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Visual Studio Code: IDE для фронтенда на React и TypeScript.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683929" lvl="1" indent="-283879">
              <a:lnSpc>
                <a:spcPct val="150000"/>
              </a:lnSpc>
              <a:spcBef>
                <a:spcPts val="104"/>
              </a:spcBef>
              <a:buFont typeface="Arial"/>
              <a:buChar char="•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PgAdmin: для управления PostgreSQL.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234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100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Проектирование функциональной схемы</a:t>
            </a:r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380"/>
              </a:lnSpc>
              <a:defRPr/>
            </a:pPr>
            <a:fld id="{81D60167-4931-47E6-BA6A-407CBD079E47}" type="slidenum">
              <a:rPr/>
              <a:t>5</a:t>
            </a:fld>
            <a:endParaRPr/>
          </a:p>
        </p:txBody>
      </p:sp>
      <p:sp>
        <p:nvSpPr>
          <p:cNvPr id="3" name="TextBox 2"/>
          <p:cNvSpPr txBox="1"/>
          <p:nvPr/>
        </p:nvSpPr>
        <p:spPr bwMode="auto">
          <a:xfrm>
            <a:off x="3647752" y="6323492"/>
            <a:ext cx="489865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Контекстная диаграмма функциональной схемы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46167496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29457" y="681819"/>
            <a:ext cx="7935241" cy="5611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1960753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86424"/>
            <a:ext cx="812309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>
              <a:defRPr/>
            </a:pPr>
            <a:r>
              <a:rPr/>
              <a:t>Проектирование </a:t>
            </a:r>
            <a:r>
              <a:rPr/>
              <a:t>архитектуры информационной системы</a:t>
            </a:r>
            <a:endParaRPr/>
          </a:p>
        </p:txBody>
      </p:sp>
      <p:sp>
        <p:nvSpPr>
          <p:cNvPr id="1796217923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0000D833-7BE9-434F-63A9-C04BB3F1CBC6}" type="slidenum">
              <a:rPr/>
              <a:t/>
            </a:fld>
            <a:endParaRPr/>
          </a:p>
        </p:txBody>
      </p:sp>
      <p:sp>
        <p:nvSpPr>
          <p:cNvPr id="280150066" name="TextBox 11"/>
          <p:cNvSpPr txBox="1"/>
          <p:nvPr/>
        </p:nvSpPr>
        <p:spPr bwMode="auto">
          <a:xfrm>
            <a:off x="4098122" y="6400528"/>
            <a:ext cx="4905912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>
                <a:latin typeface="Times New Roman"/>
                <a:ea typeface="Calibri"/>
                <a:cs typeface="Times New Roman"/>
              </a:rPr>
              <a:t>Архитектура системы (диаграмма компонентов)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1340160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804847" y="564571"/>
            <a:ext cx="8878921" cy="5787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8909961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1" y="74342"/>
            <a:ext cx="8128130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 системы</a:t>
            </a:r>
            <a:endParaRPr/>
          </a:p>
        </p:txBody>
      </p:sp>
      <p:sp>
        <p:nvSpPr>
          <p:cNvPr id="1438373548" name="object 7"/>
          <p:cNvSpPr txBox="1">
            <a:spLocks noGrp="1"/>
          </p:cNvSpPr>
          <p:nvPr>
            <p:ph type="sldNum" sz="quarter" idx="7"/>
          </p:nvPr>
        </p:nvSpPr>
        <p:spPr bwMode="auto"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534B68CA-F159-B26A-A075-2558FEF32F46}" type="slidenum">
              <a:rPr/>
              <a:t/>
            </a:fld>
            <a:endParaRPr/>
          </a:p>
        </p:txBody>
      </p:sp>
      <p:sp>
        <p:nvSpPr>
          <p:cNvPr id="595697949" name="TextBox 11"/>
          <p:cNvSpPr txBox="1"/>
          <p:nvPr/>
        </p:nvSpPr>
        <p:spPr bwMode="auto">
          <a:xfrm>
            <a:off x="4448772" y="6350856"/>
            <a:ext cx="3294455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Диаграмма последовательности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7573829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2101737" y="636237"/>
            <a:ext cx="7995357" cy="5528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379275" name="object 2"/>
          <p:cNvSpPr txBox="1">
            <a:spLocks noGrp="1"/>
          </p:cNvSpPr>
          <p:nvPr>
            <p:ph type="title"/>
          </p:nvPr>
        </p:nvSpPr>
        <p:spPr bwMode="auto">
          <a:xfrm flipH="0" flipV="0">
            <a:off x="2035352" y="275833"/>
            <a:ext cx="8130651" cy="378818"/>
          </a:xfrm>
          <a:prstGeom prst="rect">
            <a:avLst/>
          </a:prstGeom>
        </p:spPr>
        <p:txBody>
          <a:bodyPr vert="horz" wrap="square" lIns="0" tIns="12699" rIns="0" bIns="0" rtlCol="0">
            <a:spAutoFit/>
          </a:bodyPr>
          <a:lstStyle/>
          <a:p>
            <a:pPr marL="217170" algn="ctr">
              <a:lnSpc>
                <a:spcPct val="100000"/>
              </a:lnSpc>
              <a:spcBef>
                <a:spcPts val="99"/>
              </a:spcBef>
              <a:defRPr/>
            </a:pPr>
            <a:r>
              <a:rPr lang="ru-RU" sz="2400" b="1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Разработка диаграмм логической модели</a:t>
            </a:r>
            <a:r>
              <a:rPr lang="ru-RU"/>
              <a:t> системы</a:t>
            </a:r>
            <a:endParaRPr/>
          </a:p>
        </p:txBody>
      </p:sp>
      <p:sp>
        <p:nvSpPr>
          <p:cNvPr id="1252174746" name="object 7"/>
          <p:cNvSpPr txBox="1">
            <a:spLocks noGrp="1"/>
          </p:cNvSpPr>
          <p:nvPr>
            <p:ph type="sldNum" sz="quarter" idx="7"/>
          </p:nvPr>
        </p:nvSpPr>
        <p:spPr bwMode="auto">
          <a:xfrm flipH="0" flipV="0">
            <a:off x="10878807" y="6036516"/>
            <a:ext cx="558097" cy="3024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099">
              <a:lnSpc>
                <a:spcPts val="2379"/>
              </a:lnSpc>
              <a:defRPr/>
            </a:pPr>
            <a:fld id="{FFEEA851-E30D-72D0-5A37-66A15EB391C1}" type="slidenum">
              <a:rPr/>
              <a:t/>
            </a:fld>
            <a:endParaRPr/>
          </a:p>
        </p:txBody>
      </p:sp>
      <p:sp>
        <p:nvSpPr>
          <p:cNvPr id="2116184704" name="TextBox 11"/>
          <p:cNvSpPr txBox="1"/>
          <p:nvPr/>
        </p:nvSpPr>
        <p:spPr bwMode="auto">
          <a:xfrm>
            <a:off x="3909482" y="5942480"/>
            <a:ext cx="4373033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Схема связи страниц клиентской части ИС</a:t>
            </a:r>
            <a:endParaRPr lang="ru-RU">
              <a:latin typeface="Times New Roman"/>
              <a:cs typeface="Times New Roman"/>
            </a:endParaRPr>
          </a:p>
        </p:txBody>
      </p:sp>
      <p:pic>
        <p:nvPicPr>
          <p:cNvPr id="164989568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4460284" y="821252"/>
            <a:ext cx="3280785" cy="51212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ONLYOFFICE/8.3.0.97</Application>
  <DocSecurity>0</DocSecurity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Alexandr Slasher</dc:creator>
  <cp:keywords/>
  <dc:description/>
  <dc:identifier/>
  <dc:language/>
  <cp:lastModifiedBy/>
  <cp:revision>23</cp:revision>
  <dcterms:created xsi:type="dcterms:W3CDTF">2023-05-17T15:39:40Z</dcterms:created>
  <dcterms:modified xsi:type="dcterms:W3CDTF">2025-04-19T11:20:19Z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2022-12-11T00:00:00Z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2023-05-17T00:00:00Z</vt:filetime>
  </property>
</Properties>
</file>