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4" d="100"/>
          <a:sy n="84" d="100"/>
        </p:scale>
        <p:origin x="629" y="77"/>
      </p:cViewPr>
      <p:guideLst>
        <p:guide pos="2880" orient="horz"/>
        <p:guide pos="216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7552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2422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08504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610E1A-A2D0-EAA5-49D9-E19F992D480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0359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60610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06427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C07D-D550-6861-87CE-70D97ADB995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68655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221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61566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04D29B-B15E-6ADE-CD9E-7FF9F9CBF51A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8239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90043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79989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915EED-7537-5B4C-A01A-D79CABEB4286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68871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85677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3151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E90A4F-3BB6-F216-181D-6C6EFD0947D8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3389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90514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83508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B04B71-E252-2C76-931C-3330F48CA908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1881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48841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31896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998C49-BB09-724D-1657-05161B9738A6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5874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66860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36960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BE83BE-61C8-75B0-AEB5-361CF41299B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0800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25318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30323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851C26-655A-C0D2-93FF-640C049DD08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ABEA3-5C73-116C-356E-C0B42DE2F85A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291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6549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23421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91C347-00C0-4B8A-FF35-E94AF5AB7D3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701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17834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99183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F27FF9-E582-1161-F336-D60642B03C8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Only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Blank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512819" y="1352799"/>
            <a:ext cx="7485298" cy="160754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Федеральное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государственное</a:t>
            </a:r>
            <a:r>
              <a:rPr sz="1400" b="1" spc="10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бюджетное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образовательное</a:t>
            </a:r>
            <a:r>
              <a:rPr sz="1400" b="1" spc="15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учреждение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высшего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образования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1" spc="-5">
                <a:latin typeface="Times New Roman"/>
                <a:cs typeface="Times New Roman"/>
              </a:rPr>
              <a:t>«МИРЭА</a:t>
            </a:r>
            <a:r>
              <a:rPr sz="1400" b="1" spc="-3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–</a:t>
            </a:r>
            <a:r>
              <a:rPr sz="1400" b="1" spc="1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Российский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технологический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университет»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  <a:defRPr/>
            </a:pPr>
            <a:r>
              <a:rPr sz="1800" b="1" spc="5">
                <a:latin typeface="Times New Roman"/>
                <a:cs typeface="Times New Roman"/>
              </a:rPr>
              <a:t>РТУ</a:t>
            </a:r>
            <a:r>
              <a:rPr sz="1800" b="1" spc="-3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МИРЭА</a:t>
            </a:r>
            <a:endParaRPr sz="180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Институт</a:t>
            </a:r>
            <a:r>
              <a:rPr sz="1400" b="1" spc="4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информационных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технологий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  <a:defRPr/>
            </a:pPr>
            <a:r>
              <a:rPr sz="1400" b="1" spc="-20">
                <a:latin typeface="Times New Roman"/>
                <a:cs typeface="Times New Roman"/>
              </a:rPr>
              <a:t>Кафедра</a:t>
            </a:r>
            <a:r>
              <a:rPr sz="1400" b="1" spc="6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инструментального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и</a:t>
            </a:r>
            <a:r>
              <a:rPr sz="1400" b="1" spc="1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прикладного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программного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обеспечения</a:t>
            </a:r>
            <a:endParaRPr sz="1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  <a:defRPr/>
            </a:pPr>
            <a:r>
              <a:rPr sz="1400" b="1" spc="-10">
                <a:latin typeface="Times New Roman"/>
                <a:cs typeface="Times New Roman"/>
              </a:rPr>
              <a:t>Дисциплина</a:t>
            </a:r>
            <a:r>
              <a:rPr sz="1400" b="1" spc="7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«Производственная практика</a:t>
            </a:r>
            <a:r>
              <a:rPr sz="1400" b="1" spc="-15">
                <a:latin typeface="Times New Roman"/>
                <a:cs typeface="Times New Roman"/>
              </a:rPr>
              <a:t>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512818" y="3276595"/>
            <a:ext cx="7779325" cy="74457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25">
                <a:latin typeface="Times New Roman"/>
                <a:cs typeface="Times New Roman"/>
              </a:rPr>
              <a:t>     ТЕХНОЛОГИЧЕСКАЯ ПРАКТИКА</a:t>
            </a:r>
            <a:endParaRPr sz="24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Интеллектуальная система оценки спроса на продукт</a:t>
            </a:r>
            <a:endParaRPr lang="ru-RU" sz="2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 flipH="0" flipV="0">
            <a:off x="738627" y="4921929"/>
            <a:ext cx="4907919" cy="845543"/>
          </a:xfrm>
          <a:prstGeom prst="rect">
            <a:avLst/>
          </a:prstGeom>
        </p:spPr>
        <p:txBody>
          <a:bodyPr vert="horz" wrap="square" lIns="0" tIns="406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600" spc="-25">
                <a:latin typeface="Times New Roman"/>
                <a:cs typeface="Times New Roman"/>
              </a:rPr>
              <a:t>Студент:</a:t>
            </a:r>
            <a:r>
              <a:rPr sz="1600" spc="20">
                <a:latin typeface="Times New Roman"/>
                <a:cs typeface="Times New Roman"/>
              </a:rPr>
              <a:t> </a:t>
            </a:r>
            <a:r>
              <a:rPr lang="ru-RU" sz="1600" spc="10">
                <a:latin typeface="Times New Roman"/>
                <a:cs typeface="Times New Roman"/>
              </a:rPr>
              <a:t>Мухаметшин</a:t>
            </a:r>
            <a:r>
              <a:rPr lang="ru-RU" sz="1600" spc="10">
                <a:latin typeface="Times New Roman"/>
                <a:cs typeface="Times New Roman"/>
              </a:rPr>
              <a:t> А. Р</a:t>
            </a:r>
            <a:r>
              <a:rPr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Группа:</a:t>
            </a:r>
            <a:r>
              <a:rPr sz="1600" spc="-50">
                <a:latin typeface="Times New Roman"/>
                <a:cs typeface="Times New Roman"/>
              </a:rPr>
              <a:t> </a:t>
            </a:r>
            <a:r>
              <a:rPr sz="1600">
                <a:latin typeface="Times New Roman"/>
                <a:cs typeface="Times New Roman"/>
              </a:rPr>
              <a:t>ИКБО-</a:t>
            </a:r>
            <a:r>
              <a:rPr lang="ru-RU" sz="1600">
                <a:latin typeface="Times New Roman"/>
                <a:cs typeface="Times New Roman"/>
              </a:rPr>
              <a:t>20</a:t>
            </a:r>
            <a:r>
              <a:rPr sz="1600">
                <a:latin typeface="Times New Roman"/>
                <a:cs typeface="Times New Roman"/>
              </a:rPr>
              <a:t>-21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Руководитель: к.т.н., доцент Аждер Т.Б.</a:t>
            </a:r>
            <a:r>
              <a:rPr lang="ru-RU" sz="1600" b="0" i="0" u="none" strike="noStrike" cap="none" spc="4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5405118" y="6388098"/>
            <a:ext cx="1287313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Times New Roman"/>
                <a:cs typeface="Times New Roman"/>
              </a:rPr>
              <a:t>Москва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10">
                <a:latin typeface="Times New Roman"/>
                <a:cs typeface="Times New Roman"/>
              </a:rPr>
              <a:t>202</a:t>
            </a:r>
            <a:r>
              <a:rPr lang="ru-RU" sz="1800" spc="1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565509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1011" cy="74457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жизненного цикла информационной системы</a:t>
            </a:r>
            <a:endParaRPr/>
          </a:p>
        </p:txBody>
      </p:sp>
      <p:sp>
        <p:nvSpPr>
          <p:cNvPr id="1702475160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800187" y="5942481"/>
            <a:ext cx="549946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1C895171-8751-092E-7577-17C67D8A59F8}" type="slidenum">
              <a:rPr/>
              <a:t/>
            </a:fld>
            <a:endParaRPr/>
          </a:p>
        </p:txBody>
      </p:sp>
      <p:sp>
        <p:nvSpPr>
          <p:cNvPr id="609353589" name="TextBox 11"/>
          <p:cNvSpPr txBox="1"/>
          <p:nvPr/>
        </p:nvSpPr>
        <p:spPr bwMode="auto">
          <a:xfrm>
            <a:off x="3217550" y="6244972"/>
            <a:ext cx="5756898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Пример работы итерационной модели жизненного цикла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20937133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939663" y="1117355"/>
            <a:ext cx="4312673" cy="4990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схемы базы данных</a:t>
            </a:r>
            <a:endParaRPr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/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4574291" y="6346030"/>
            <a:ext cx="304341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Схема базы данных системы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1077095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406320" y="559753"/>
            <a:ext cx="7492748" cy="5685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017158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468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Архитектура серверной части системы</a:t>
            </a:r>
            <a:endParaRPr/>
          </a:p>
        </p:txBody>
      </p:sp>
      <p:sp>
        <p:nvSpPr>
          <p:cNvPr id="1535226540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8CF9A736-AE0F-EC1B-BBA2-695533FB1B38}" type="slidenum">
              <a:rPr/>
              <a:t/>
            </a:fld>
            <a:endParaRPr/>
          </a:p>
        </p:txBody>
      </p:sp>
      <p:sp>
        <p:nvSpPr>
          <p:cNvPr id="1737299675" name="TextBox 11"/>
          <p:cNvSpPr txBox="1"/>
          <p:nvPr/>
        </p:nvSpPr>
        <p:spPr bwMode="auto">
          <a:xfrm>
            <a:off x="4574291" y="5393529"/>
            <a:ext cx="393939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Пример архитектуры сервиса системы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5273957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831115" y="847587"/>
            <a:ext cx="3244196" cy="4545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311110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59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клиентской части системы</a:t>
            </a:r>
            <a:endParaRPr/>
          </a:p>
        </p:txBody>
      </p:sp>
      <p:sp>
        <p:nvSpPr>
          <p:cNvPr id="1614110864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FDD11193-4847-B98E-D7F6-514220BEC7BE}" type="slidenum">
              <a:rPr/>
              <a:t/>
            </a:fld>
            <a:endParaRPr/>
          </a:p>
        </p:txBody>
      </p:sp>
      <p:sp>
        <p:nvSpPr>
          <p:cNvPr id="2129888414" name="TextBox 11"/>
          <p:cNvSpPr txBox="1"/>
          <p:nvPr/>
        </p:nvSpPr>
        <p:spPr bwMode="auto">
          <a:xfrm>
            <a:off x="4574291" y="5759648"/>
            <a:ext cx="3164634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Главная страница приложения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6019158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728036" y="759732"/>
            <a:ext cx="8857142" cy="4893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45574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59451" cy="37881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клиентской части системы</a:t>
            </a:r>
            <a:endParaRPr/>
          </a:p>
        </p:txBody>
      </p:sp>
      <p:sp>
        <p:nvSpPr>
          <p:cNvPr id="682965234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9C0C84A8-F235-72EB-D00C-0AAD811DAB12}" type="slidenum">
              <a:rPr/>
              <a:t/>
            </a:fld>
            <a:endParaRPr/>
          </a:p>
        </p:txBody>
      </p:sp>
      <p:sp>
        <p:nvSpPr>
          <p:cNvPr id="1496159096" name="TextBox 11"/>
          <p:cNvSpPr txBox="1"/>
          <p:nvPr/>
        </p:nvSpPr>
        <p:spPr bwMode="auto">
          <a:xfrm>
            <a:off x="3922648" y="5878852"/>
            <a:ext cx="426487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Расширенный режим получения прогноза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369333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53791" y="647792"/>
            <a:ext cx="7802589" cy="5111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46377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59451" cy="37881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клиентской части системы</a:t>
            </a:r>
            <a:endParaRPr/>
          </a:p>
        </p:txBody>
      </p:sp>
      <p:sp>
        <p:nvSpPr>
          <p:cNvPr id="1849902312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21C5D7AC-0AFE-44DC-D570-B41352285086}" type="slidenum">
              <a:rPr/>
              <a:t/>
            </a:fld>
            <a:endParaRPr/>
          </a:p>
        </p:txBody>
      </p:sp>
      <p:sp>
        <p:nvSpPr>
          <p:cNvPr id="1310063849" name="TextBox 11"/>
          <p:cNvSpPr txBox="1"/>
          <p:nvPr/>
        </p:nvSpPr>
        <p:spPr bwMode="auto">
          <a:xfrm>
            <a:off x="1043915" y="4572000"/>
            <a:ext cx="307835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Страница входа пользователя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3333391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4732" y="1848303"/>
            <a:ext cx="5166187" cy="2539999"/>
          </a:xfrm>
          <a:prstGeom prst="rect">
            <a:avLst/>
          </a:prstGeom>
        </p:spPr>
      </p:pic>
      <p:pic>
        <p:nvPicPr>
          <p:cNvPr id="20759042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666977" y="1236568"/>
            <a:ext cx="5939789" cy="3763469"/>
          </a:xfrm>
          <a:prstGeom prst="rect">
            <a:avLst/>
          </a:prstGeom>
        </p:spPr>
      </p:pic>
      <p:sp>
        <p:nvSpPr>
          <p:cNvPr id="1727335035" name="TextBox 11"/>
          <p:cNvSpPr txBox="1"/>
          <p:nvPr/>
        </p:nvSpPr>
        <p:spPr bwMode="auto">
          <a:xfrm>
            <a:off x="7124203" y="5090519"/>
            <a:ext cx="30253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Страница истории прогнозов</a:t>
            </a: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758549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59" y="126546"/>
            <a:ext cx="8160530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7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Чек-лист тестирования</a:t>
            </a:r>
            <a:endParaRPr/>
          </a:p>
        </p:txBody>
      </p:sp>
      <p:sp>
        <p:nvSpPr>
          <p:cNvPr id="449859210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79"/>
            <a:ext cx="693447" cy="30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377"/>
              </a:lnSpc>
              <a:defRPr/>
            </a:pPr>
            <a:fld id="{EDC30550-457F-8620-BE55-26235B94EF14}" type="slidenum">
              <a:rPr/>
              <a:t/>
            </a:fld>
            <a:endParaRPr/>
          </a:p>
        </p:txBody>
      </p:sp>
      <p:graphicFrame>
        <p:nvGraphicFramePr>
          <p:cNvPr id="310271391" name=""/>
          <p:cNvGraphicFramePr>
            <a:graphicFrameLocks xmlns:a="http://schemas.openxmlformats.org/drawingml/2006/main"/>
          </p:cNvGraphicFramePr>
          <p:nvPr/>
        </p:nvGraphicFramePr>
        <p:xfrm>
          <a:off x="766100" y="809139"/>
          <a:ext cx="9572625" cy="564543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3186641"/>
                <a:gridCol w="3186641"/>
                <a:gridCol w="3186641"/>
              </a:tblGrid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Тестируемые функции</a:t>
                      </a:r>
                      <a:endParaRPr sz="1600" b="1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Google</a:t>
                      </a: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Chrome</a:t>
                      </a:r>
                      <a:endParaRPr sz="1600" b="1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Mozilla</a:t>
                      </a: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600" b="1">
                          <a:latin typeface="Times New Roman"/>
                          <a:ea typeface="Times New Roman"/>
                          <a:cs typeface="Times New Roman"/>
                        </a:rPr>
                        <a:t>Firefox</a:t>
                      </a:r>
                      <a:endParaRPr sz="1600" b="1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07007"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Регистрация и авторизация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Регистрация пользователя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Авторизация пользователя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Переключение тем оформления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12826"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Прогнозирование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Создание стандартного прогноза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159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Создание минимального прогноза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5159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Визуализация результатов прогноза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  <a:tr h="468207"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Аналитика и отчеты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68207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Просмотр истории пользователя</a:t>
                      </a: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Выполнено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456650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59" y="126546"/>
            <a:ext cx="8160890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7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Проверка тест-кейсов</a:t>
            </a:r>
            <a:endParaRPr/>
          </a:p>
        </p:txBody>
      </p:sp>
      <p:sp>
        <p:nvSpPr>
          <p:cNvPr id="582737566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79"/>
            <a:ext cx="693447" cy="30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377"/>
              </a:lnSpc>
              <a:defRPr/>
            </a:pPr>
            <a:fld id="{07BAAD75-88D2-3408-CA65-21A5BCF11376}" type="slidenum">
              <a:rPr/>
              <a:t/>
            </a:fld>
            <a:endParaRPr/>
          </a:p>
        </p:txBody>
      </p:sp>
      <p:graphicFrame>
        <p:nvGraphicFramePr>
          <p:cNvPr id="355015761" name=""/>
          <p:cNvGraphicFramePr>
            <a:graphicFrameLocks xmlns:a="http://schemas.openxmlformats.org/drawingml/2006/main"/>
          </p:cNvGraphicFramePr>
          <p:nvPr/>
        </p:nvGraphicFramePr>
        <p:xfrm>
          <a:off x="739406" y="749299"/>
          <a:ext cx="8408275" cy="2961394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812594"/>
                <a:gridCol w="3086"/>
                <a:gridCol w="4809507"/>
                <a:gridCol w="6173"/>
              </a:tblGrid>
              <a:tr h="405836">
                <a:tc gridSpan="4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Регистрация пользователя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4057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Шаги выполнения  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Ожидаемый результат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738809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Вести данные учетной записи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Нажать кнопку «Зарегистрироваться»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Данные пользователя добавлены в базу данных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Получен доступ к функционалу системы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05836">
                <a:tc gridSpan="4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Авторизация пользователя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0583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Шаги выполнения  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Ожидаемый результат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05836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Вести данные учетной записи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Нажать кнопку «Войти»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Получен доступ к функционалу системы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572322">
                <a:tc gridSpan="4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Переобучение модели прогнозов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0583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Шаги выполнения  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Ожидаемый результат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960791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Нажать кнопку «Модель обучена» или «Модель не обучена» (в зависимости от статуса обучения модели)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Дождаться всплывающего уведомления «Модель успешно переобучена»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Модель переобучена на актуальных данных и сохранена для использования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0583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Шаги выполнения  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Ожидаемый результат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627818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Нажать кнопку «Модель обучена»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Дождаться всплывающего уведомления «Модель успешно переобучена»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gridSpan="2"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Модель переобучена на актуальных данных и сохранена для использования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873605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59" y="126546"/>
            <a:ext cx="8172770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7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Тестирование при помощи 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SwaggerUI</a:t>
            </a:r>
            <a:endParaRPr/>
          </a:p>
        </p:txBody>
      </p:sp>
      <p:sp>
        <p:nvSpPr>
          <p:cNvPr id="1309955601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79"/>
            <a:ext cx="693447" cy="30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377"/>
              </a:lnSpc>
              <a:defRPr/>
            </a:pPr>
            <a:fld id="{83D0B0CE-84CD-18DD-38A9-905B96F2D209}" type="slidenum">
              <a:rPr/>
              <a:t/>
            </a:fld>
            <a:endParaRPr/>
          </a:p>
        </p:txBody>
      </p:sp>
      <p:pic>
        <p:nvPicPr>
          <p:cNvPr id="2269830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33499" y="814927"/>
            <a:ext cx="7633124" cy="4690032"/>
          </a:xfrm>
          <a:prstGeom prst="rect">
            <a:avLst/>
          </a:prstGeom>
        </p:spPr>
      </p:pic>
      <p:sp>
        <p:nvSpPr>
          <p:cNvPr id="1872082267" name=""/>
          <p:cNvSpPr txBox="1"/>
          <p:nvPr/>
        </p:nvSpPr>
        <p:spPr bwMode="auto">
          <a:xfrm flipH="0" flipV="0">
            <a:off x="2644405" y="5727605"/>
            <a:ext cx="437560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Пример выполнения запросов в </a:t>
            </a:r>
            <a:r>
              <a:rPr lang="en-US">
                <a:latin typeface="Times New Roman"/>
                <a:ea typeface="Times New Roman"/>
                <a:cs typeface="Times New Roman"/>
              </a:rPr>
              <a:t>SwaggerUI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221655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59" y="126546"/>
            <a:ext cx="8186810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7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Расчет вычислительной сложности</a:t>
            </a:r>
            <a:endParaRPr/>
          </a:p>
        </p:txBody>
      </p:sp>
      <p:sp>
        <p:nvSpPr>
          <p:cNvPr id="2132292017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79"/>
            <a:ext cx="693447" cy="30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7">
              <a:lnSpc>
                <a:spcPts val="2377"/>
              </a:lnSpc>
              <a:defRPr/>
            </a:pPr>
            <a:fld id="{3ED0C19F-4080-FB1B-5168-852293A8AB24}" type="slidenum">
              <a:rPr/>
              <a:t/>
            </a:fld>
            <a:endParaRPr/>
          </a:p>
        </p:txBody>
      </p:sp>
      <p:graphicFrame>
        <p:nvGraphicFramePr>
          <p:cNvPr id="560099050" name=""/>
          <p:cNvGraphicFramePr>
            <a:graphicFrameLocks xmlns:a="http://schemas.openxmlformats.org/drawingml/2006/main"/>
          </p:cNvGraphicFramePr>
          <p:nvPr/>
        </p:nvGraphicFramePr>
        <p:xfrm>
          <a:off x="275062" y="633736"/>
          <a:ext cx="8408275" cy="376904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776907"/>
                <a:gridCol w="2495161"/>
                <a:gridCol w="2495161"/>
                <a:gridCol w="2495161"/>
              </a:tblGrid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</a:rPr>
                        <a:t>Функция</a:t>
                      </a: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</a:rPr>
                        <a:t>Описание функции</a:t>
                      </a: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</a:rPr>
                        <a:t>Вычислительная сложность</a:t>
                      </a: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>
                          <a:latin typeface="Times New Roman"/>
                          <a:ea typeface="Times New Roman"/>
                          <a:cs typeface="Times New Roman"/>
                        </a:rPr>
                        <a:t>Емкостная сложность</a:t>
                      </a:r>
                      <a:endParaRPr sz="1400" b="1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72846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registerUser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Регистрация пользователя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loginUser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Авторизация пользователя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30244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validateToken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Проверка JWT-</a:t>
                      </a: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токена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99171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createPrediction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Создание прогноза (стандартный)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99171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createMinimalPrediction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Создание прогноза (минимальный)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99171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getUserStatistics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Получение статистики пользователя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processDataBatch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Обработка партии данных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 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calculateFeatures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Вычисление признаков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O(n²)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30244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removeDuplicates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Удаление дубликатов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 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98547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trainModels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Обучение моделей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O(d × n 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O(d ×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predictPrice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Прогнозирование цены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predictSales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Прогнозирование продаж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O(log n)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414619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cacheResponse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</a:rPr>
                        <a:t>Кэширование ответа API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O(1)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/>
              <a:t>Це</a:t>
            </a:r>
            <a:r>
              <a:rPr spc="-10"/>
              <a:t>л</a:t>
            </a:r>
            <a:r>
              <a:rPr/>
              <a:t>ь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864360" y="1295397"/>
            <a:ext cx="10529646" cy="418564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Целью работы является разработка интеллектуальной системы для автоматизированной оценки спроса на продукт, основанной на анализе данных из разнородных источников с применением алгоритмов машинного обучения.</a:t>
            </a:r>
            <a:endParaRPr sz="240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  <a:defRPr/>
            </a:pPr>
            <a:r>
              <a:rPr sz="2400" b="1" spc="-5">
                <a:latin typeface="Times New Roman"/>
                <a:cs typeface="Times New Roman"/>
              </a:rPr>
              <a:t>Задачи</a:t>
            </a:r>
            <a:endParaRPr lang="en-US" sz="2400" b="1" spc="-5">
              <a:latin typeface="Times New Roman"/>
              <a:cs typeface="Times New Roman"/>
            </a:endParaRPr>
          </a:p>
          <a:p>
            <a:pPr marL="305908" indent="-305908">
              <a:buAutoNum type="arabicParenR"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анализ предметной области и существующих решений;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спроектировать архитектуру системы;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выбрать средства и методы для разработки;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разработать информационную систему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275578" y="293763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5"/>
              <a:t>Р</a:t>
            </a:r>
            <a:r>
              <a:rPr spc="-10"/>
              <a:t>е</a:t>
            </a:r>
            <a:r>
              <a:rPr spc="-55"/>
              <a:t>з</a:t>
            </a:r>
            <a:r>
              <a:rPr spc="-75"/>
              <a:t>у</a:t>
            </a:r>
            <a:r>
              <a:rPr spc="-5"/>
              <a:t>л</a:t>
            </a:r>
            <a:r>
              <a:rPr spc="-95"/>
              <a:t>ь</a:t>
            </a:r>
            <a:r>
              <a:rPr spc="40"/>
              <a:t>т</a:t>
            </a:r>
            <a:r>
              <a:rPr spc="-70"/>
              <a:t>а</a:t>
            </a:r>
            <a:r>
              <a:rPr spc="15"/>
              <a:t>т</a:t>
            </a:r>
            <a:r>
              <a:rPr/>
              <a:t>ы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352681" y="879927"/>
            <a:ext cx="7471641" cy="46466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Проведен анализ предметной области, изучены существующие решения для оценки спроса (Ozon Seller, Moneyplace, MPStats).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Сформулированы требования к системе, разработано техническое задание на создание интеллектуальной системы.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Разработаны диаграммы логической модели системы, включая функциональную схему IDEF0 и архитектуру микросервисов.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8608" indent="-305908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Спроектирована микросервисная архитектура и схема базы данных, обеспечивающие гибкость и масштабируемость.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18607" indent="-305907" algn="just">
              <a:lnSpc>
                <a:spcPct val="100000"/>
              </a:lnSpc>
              <a:buFont typeface="Arial"/>
              <a:buChar char="•"/>
              <a:defRPr/>
            </a:pPr>
            <a:endParaRPr sz="2000">
              <a:latin typeface="Times New Roman"/>
              <a:cs typeface="Times New Roman"/>
            </a:endParaRPr>
          </a:p>
          <a:p>
            <a:pPr marL="318607" indent="-305907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Разработаны серверная и клиентская части системы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18606" indent="-305906" algn="just">
              <a:lnSpc>
                <a:spcPct val="100000"/>
              </a:lnSpc>
              <a:buFont typeface="Arial"/>
              <a:buChar char="•"/>
              <a:defRPr/>
            </a:pPr>
            <a:endParaRPr sz="2000">
              <a:latin typeface="Times New Roman"/>
              <a:cs typeface="Times New Roman"/>
            </a:endParaRPr>
          </a:p>
          <a:p>
            <a:pPr marL="318606" indent="-305906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Протестирована работа системы и оценена ее эффективность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/>
              <a:t>Проанализировав несколько </a:t>
            </a:r>
            <a:r>
              <a:rPr lang="ru-RU"/>
              <a:t>интернет-ресурсов</a:t>
            </a:r>
            <a:r>
              <a:rPr lang="ru-RU"/>
              <a:t> имеющих похожую тематику, был выявлен следующий функционал:</a:t>
            </a:r>
            <a:endParaRPr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/>
          </a:p>
        </p:txBody>
      </p:sp>
      <p:graphicFrame>
        <p:nvGraphicFramePr>
          <p:cNvPr id="5" name="Таблица 4"/>
          <p:cNvGraphicFramePr>
            <a:graphicFrameLocks xmlns:a="http://schemas.openxmlformats.org/drawingml/2006/main" noGrp="1"/>
          </p:cNvGraphicFramePr>
          <p:nvPr/>
        </p:nvGraphicFramePr>
        <p:xfrm>
          <a:off x="489262" y="1417256"/>
          <a:ext cx="11403966" cy="47687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970000"/>
                <a:gridCol w="2430000"/>
                <a:gridCol w="3060000"/>
                <a:gridCol w="2931265"/>
              </a:tblGrid>
              <a:tr h="732700">
                <a:tc>
                  <a:txBody>
                    <a:bodyPr/>
                    <a:p>
                      <a:pPr indent="0"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Название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</a:rPr>
                        <a:t>веб-сервиса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Ozon Seller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Moneyplace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MPStats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74540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Функциональность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Отчеты о продажах, анализ конкурентов, рекомендации по закупкам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 спроса, сравнение цен, прогноз остатков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Аналитика продаж, анализ конкурентов, оптимизация рекламы, исследование товаров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544378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Интеграция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 API для доступа к данным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API для получения аналитических данных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API для получения аналитических данных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Гибкость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Ограничена платформой Ozon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Поддержка нескольких маркетплейсов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Поддержка Wildberries, Ozon, Яндекс.Маркет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Аналитика и статистика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Статистика продаж и конкурентов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Детализированная аналитика по товарам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Подробные отчеты по продажам, выручке, ценам, рейтингам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Дополнительные возможности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Простота интерфейса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 данных с разных платформ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Расширение для браузеров, инструменты для продавцов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25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78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требований к интеллектуальной системе</a:t>
            </a:r>
            <a:endParaRPr/>
          </a:p>
        </p:txBody>
      </p:sp>
      <p:sp>
        <p:nvSpPr>
          <p:cNvPr id="476829821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7347AFFB-972C-A8BC-61A0-C0F9C4A37260}" type="slidenum">
              <a:rPr/>
              <a:t/>
            </a:fld>
            <a:endParaRPr/>
          </a:p>
        </p:txBody>
      </p:sp>
      <p:sp>
        <p:nvSpPr>
          <p:cNvPr id="1540963082" name="TextBox 11"/>
          <p:cNvSpPr txBox="1"/>
          <p:nvPr/>
        </p:nvSpPr>
        <p:spPr bwMode="auto">
          <a:xfrm>
            <a:off x="2951291" y="786171"/>
            <a:ext cx="6410662" cy="5273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Функциональные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Сбор данных: CRM, ERP, API, веб-скрапинг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Обработка данных для ML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Прогнозирование спроса (ML)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API для интеграции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Веб-интерфейс для прогнозов и аналитики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Нефункциональные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отклика API: ≤ 1 сек (до 100 пользователей)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прогноза: ≤ 5 мин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Безопасность: JWT, шифрование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Развертывание: Docker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пользователей: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Удобный интерфейс для настройки и просмотра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Экспорт в PDF/Excel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Аппаратные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Сервер: 2 ядра, 4 ГБ ОЗУ, 50 ГБ SSD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ML: 4 ядра, 8 ГБ ОЗУ (или GPU 2 ГБ)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3866576" y="245454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0"/>
              <a:t>Технологии</a:t>
            </a:r>
            <a:r>
              <a:rPr spc="-45"/>
              <a:t> </a:t>
            </a:r>
            <a:r>
              <a:rPr spc="-5"/>
              <a:t>проектирования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846559" y="1087818"/>
            <a:ext cx="10483766" cy="5650461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разработки системы были выбраны следующие средства: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Серверная часть: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 (Gin): язык для микросервисов с высокой производительностью и поддержкой конкурентности.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gRPC и Protobuf: для быстрого и эффективного взаимодействия между сервисами.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RabbitMQ: брокер сообщений для асинхронной коммуникации.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Клиентская часть: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React и TypeScript: для создания динамичных и адаптивных интерфейсов.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Tailwind CSS: фреймворк для быстрой стилизации интерфейсов.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СУБД: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PostgreSQL: реляционная БД для надежного хранения структурированных данных.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Redis: in-memory кэш для ускорения доступа к данным.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ML-модуль: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Python (scikit-learn, TensorFlow): для разработки моделей машинного обучения.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ONNX: для интеграции ML-моделей с Go.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Развертывание: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Docker: для контейнеризации и упрощения масштабирования.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Инструменты разработки: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GoLand: IDE для разработки на Go.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Visual Studio Code: IDE для фронтенда на React и TypeScript.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lnSpc>
                <a:spcPct val="150000"/>
              </a:lnSpc>
              <a:spcBef>
                <a:spcPts val="104"/>
              </a:spcBef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PgAdmin: для управления PostgreSQL.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23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функциональной схемы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3647752" y="6323492"/>
            <a:ext cx="489865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Контекстная диаграмма функциональной схемы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4616749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29457" y="681819"/>
            <a:ext cx="7935241" cy="561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86424"/>
            <a:ext cx="812309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defRPr/>
            </a:pPr>
            <a:r>
              <a:rPr/>
              <a:t>Проектирование </a:t>
            </a:r>
            <a:r>
              <a:rPr/>
              <a:t>архитектуры информационной системы</a:t>
            </a:r>
            <a:endParaRPr/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/>
            </a:fld>
            <a:endParaRPr/>
          </a:p>
        </p:txBody>
      </p:sp>
      <p:sp>
        <p:nvSpPr>
          <p:cNvPr id="280150066" name="TextBox 11"/>
          <p:cNvSpPr txBox="1"/>
          <p:nvPr/>
        </p:nvSpPr>
        <p:spPr bwMode="auto">
          <a:xfrm>
            <a:off x="4098122" y="6400528"/>
            <a:ext cx="490591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Архитектура системы (диаграмма компонентов)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7134016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804847" y="564571"/>
            <a:ext cx="8878921" cy="5787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9099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1" y="74342"/>
            <a:ext cx="8128130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 системы</a:t>
            </a:r>
            <a:endParaRPr/>
          </a:p>
        </p:txBody>
      </p:sp>
      <p:sp>
        <p:nvSpPr>
          <p:cNvPr id="1438373548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534B68CA-F159-B26A-A075-2558FEF32F46}" type="slidenum">
              <a:rPr/>
              <a:t/>
            </a:fld>
            <a:endParaRPr/>
          </a:p>
        </p:txBody>
      </p:sp>
      <p:sp>
        <p:nvSpPr>
          <p:cNvPr id="595697949" name="TextBox 11"/>
          <p:cNvSpPr txBox="1"/>
          <p:nvPr/>
        </p:nvSpPr>
        <p:spPr bwMode="auto">
          <a:xfrm>
            <a:off x="4448772" y="6350856"/>
            <a:ext cx="329445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последовательности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7573829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01737" y="636237"/>
            <a:ext cx="7995357" cy="5528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06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</a:t>
            </a:r>
            <a:r>
              <a:rPr lang="ru-RU"/>
              <a:t> системы</a:t>
            </a:r>
            <a:endParaRPr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878807" y="603651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/>
            </a:fld>
            <a:endParaRPr/>
          </a:p>
        </p:txBody>
      </p:sp>
      <p:sp>
        <p:nvSpPr>
          <p:cNvPr id="2116184704" name="TextBox 11"/>
          <p:cNvSpPr txBox="1"/>
          <p:nvPr/>
        </p:nvSpPr>
        <p:spPr bwMode="auto">
          <a:xfrm>
            <a:off x="3909482" y="5942480"/>
            <a:ext cx="4373033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Схема связи страниц клиентской части ИС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649895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460284" y="821252"/>
            <a:ext cx="3280785" cy="5121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ONLYOFFICE/8.3.0.97</Application>
  <DocSecurity>0</DocSecurity>
  <PresentationFormat>On-screen Show (4:3)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Alexandr Slasher</dc:creator>
  <cp:keywords/>
  <dc:description/>
  <dc:identifier/>
  <dc:language/>
  <cp:lastModifiedBy/>
  <cp:revision>24</cp:revision>
  <dcterms:created xsi:type="dcterms:W3CDTF">2023-05-17T15:39:40Z</dcterms:created>
  <dcterms:modified xsi:type="dcterms:W3CDTF">2025-05-15T21:26:37Z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