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4" d="100"/>
          <a:sy n="84" d="100"/>
        </p:scale>
        <p:origin x="629" y="77"/>
      </p:cViewPr>
      <p:guideLst>
        <p:guide pos="2880" orient="horz"/>
        <p:guide pos="216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E861D3-3E0C-BF76-AF19-E5A804E1E66F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675524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224223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608504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610E1A-A2D0-EAA5-49D9-E19F992D480A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53ABEA3-5C73-116C-356E-C0B42DE2F85A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4B2BDF-489E-293C-E883-56F4207BFD98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841D539-708E-0632-BA49-0B2AE60377CB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FEF5DBF-7313-7B2E-AA1B-E2B06F90929F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162914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165494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923421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491C347-00C0-4B8A-FF35-E94AF5AB7D37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06E361F-6205-55B0-D9A8-064614F0DC1C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769DAD-6F5B-A6AC-0287-F1FB10034F69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25089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8236952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947592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86BB100-CEA1-CB5C-FAB8-1F2E60428D0E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470160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117834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1991835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F27FF9-E582-1161-F336-D60642B03C86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950285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610669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0104300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07EA61-DAD5-8ABB-DCC4-6BD4531174B2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 bwMode="auto">
          <a:xfrm>
            <a:off x="4830318" y="647446"/>
            <a:ext cx="25313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 bwMode="auto"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 bwMode="auto"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" userDrawn="1">
  <p:cSld name="Title Only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" userDrawn="1">
  <p:cSld name="Blank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/>
          <a:stretch/>
        </p:blipFill>
        <p:spPr bwMode="auto">
          <a:xfrm>
            <a:off x="11119104" y="42671"/>
            <a:ext cx="865631" cy="9845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 bwMode="auto">
          <a:xfrm>
            <a:off x="4830318" y="647446"/>
            <a:ext cx="25313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>
          <a:xfrm>
            <a:off x="919479" y="1682068"/>
            <a:ext cx="10353040" cy="3806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11075161" y="5942482"/>
            <a:ext cx="23114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 bwMode="auto">
          <a:xfrm>
            <a:off x="2512819" y="1352799"/>
            <a:ext cx="7485298" cy="160754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  <a:defRPr/>
            </a:pPr>
            <a:r>
              <a:rPr sz="1400" b="1" spc="-15">
                <a:latin typeface="Times New Roman"/>
                <a:cs typeface="Times New Roman"/>
              </a:rPr>
              <a:t>Федеральное</a:t>
            </a:r>
            <a:r>
              <a:rPr sz="1400" b="1" spc="95">
                <a:latin typeface="Times New Roman"/>
                <a:cs typeface="Times New Roman"/>
              </a:rPr>
              <a:t> </a:t>
            </a:r>
            <a:r>
              <a:rPr sz="1400" b="1" spc="-25">
                <a:latin typeface="Times New Roman"/>
                <a:cs typeface="Times New Roman"/>
              </a:rPr>
              <a:t>государственное</a:t>
            </a:r>
            <a:r>
              <a:rPr sz="1400" b="1" spc="100">
                <a:latin typeface="Times New Roman"/>
                <a:cs typeface="Times New Roman"/>
              </a:rPr>
              <a:t> </a:t>
            </a:r>
            <a:r>
              <a:rPr sz="1400" b="1" spc="-25">
                <a:latin typeface="Times New Roman"/>
                <a:cs typeface="Times New Roman"/>
              </a:rPr>
              <a:t>бюджетное</a:t>
            </a:r>
            <a:r>
              <a:rPr sz="1400" b="1" spc="125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образовательное</a:t>
            </a:r>
            <a:r>
              <a:rPr sz="1400" b="1" spc="155">
                <a:latin typeface="Times New Roman"/>
                <a:cs typeface="Times New Roman"/>
              </a:rPr>
              <a:t> </a:t>
            </a:r>
            <a:r>
              <a:rPr sz="1400" b="1" spc="-10">
                <a:latin typeface="Times New Roman"/>
                <a:cs typeface="Times New Roman"/>
              </a:rPr>
              <a:t>учреждение</a:t>
            </a:r>
            <a:r>
              <a:rPr sz="1400" b="1" spc="50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высшего</a:t>
            </a:r>
            <a:r>
              <a:rPr sz="1400" b="1" spc="50">
                <a:latin typeface="Times New Roman"/>
                <a:cs typeface="Times New Roman"/>
              </a:rPr>
              <a:t> </a:t>
            </a:r>
            <a:r>
              <a:rPr sz="1400" b="1" spc="-25">
                <a:latin typeface="Times New Roman"/>
                <a:cs typeface="Times New Roman"/>
              </a:rPr>
              <a:t>образования</a:t>
            </a:r>
            <a:endParaRPr sz="1400">
              <a:latin typeface="Times New Roman"/>
              <a:cs typeface="Times New Roman"/>
            </a:endParaRPr>
          </a:p>
          <a:p>
            <a:pPr marL="902969">
              <a:lnSpc>
                <a:spcPct val="100000"/>
              </a:lnSpc>
              <a:spcBef>
                <a:spcPts val="95"/>
              </a:spcBef>
              <a:defRPr/>
            </a:pPr>
            <a:r>
              <a:rPr sz="1400" b="1" spc="-5">
                <a:latin typeface="Times New Roman"/>
                <a:cs typeface="Times New Roman"/>
              </a:rPr>
              <a:t>«МИРЭА</a:t>
            </a:r>
            <a:r>
              <a:rPr sz="1400" b="1" spc="-35">
                <a:latin typeface="Times New Roman"/>
                <a:cs typeface="Times New Roman"/>
              </a:rPr>
              <a:t> </a:t>
            </a:r>
            <a:r>
              <a:rPr sz="1400" b="1" spc="-5">
                <a:latin typeface="Times New Roman"/>
                <a:cs typeface="Times New Roman"/>
              </a:rPr>
              <a:t>–</a:t>
            </a:r>
            <a:r>
              <a:rPr sz="1400" b="1" spc="15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Российский</a:t>
            </a:r>
            <a:r>
              <a:rPr sz="1400" b="1" spc="85">
                <a:latin typeface="Times New Roman"/>
                <a:cs typeface="Times New Roman"/>
              </a:rPr>
              <a:t> </a:t>
            </a:r>
            <a:r>
              <a:rPr sz="1400" b="1" spc="-15">
                <a:latin typeface="Times New Roman"/>
                <a:cs typeface="Times New Roman"/>
              </a:rPr>
              <a:t>технологический</a:t>
            </a:r>
            <a:r>
              <a:rPr sz="1400" b="1" spc="125">
                <a:latin typeface="Times New Roman"/>
                <a:cs typeface="Times New Roman"/>
              </a:rPr>
              <a:t> </a:t>
            </a:r>
            <a:r>
              <a:rPr sz="1400" b="1" spc="-15">
                <a:latin typeface="Times New Roman"/>
                <a:cs typeface="Times New Roman"/>
              </a:rPr>
              <a:t>университет»</a:t>
            </a:r>
            <a:endParaRPr sz="14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490"/>
              </a:spcBef>
              <a:defRPr/>
            </a:pPr>
            <a:r>
              <a:rPr sz="1800" b="1" spc="5">
                <a:latin typeface="Times New Roman"/>
                <a:cs typeface="Times New Roman"/>
              </a:rPr>
              <a:t>РТУ</a:t>
            </a:r>
            <a:r>
              <a:rPr sz="1800" b="1" spc="-30">
                <a:latin typeface="Times New Roman"/>
                <a:cs typeface="Times New Roman"/>
              </a:rPr>
              <a:t> </a:t>
            </a:r>
            <a:r>
              <a:rPr sz="1800" b="1">
                <a:latin typeface="Times New Roman"/>
                <a:cs typeface="Times New Roman"/>
              </a:rPr>
              <a:t>МИРЭА</a:t>
            </a:r>
            <a:endParaRPr sz="1800">
              <a:latin typeface="Times New Roman"/>
              <a:cs typeface="Times New Roman"/>
            </a:endParaRPr>
          </a:p>
          <a:p>
            <a:pPr marL="652145" algn="ctr">
              <a:lnSpc>
                <a:spcPct val="100000"/>
              </a:lnSpc>
              <a:spcBef>
                <a:spcPts val="115"/>
              </a:spcBef>
              <a:defRPr/>
            </a:pPr>
            <a:r>
              <a:rPr sz="1400" b="1" spc="-15">
                <a:latin typeface="Times New Roman"/>
                <a:cs typeface="Times New Roman"/>
              </a:rPr>
              <a:t>Институт</a:t>
            </a:r>
            <a:r>
              <a:rPr sz="1400" b="1" spc="45">
                <a:latin typeface="Times New Roman"/>
                <a:cs typeface="Times New Roman"/>
              </a:rPr>
              <a:t> </a:t>
            </a:r>
            <a:r>
              <a:rPr sz="1400" b="1" spc="-15">
                <a:latin typeface="Times New Roman"/>
                <a:cs typeface="Times New Roman"/>
              </a:rPr>
              <a:t>информационных</a:t>
            </a:r>
            <a:r>
              <a:rPr sz="1400" b="1" spc="85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технологий</a:t>
            </a:r>
            <a:endParaRPr sz="1400">
              <a:latin typeface="Times New Roman"/>
              <a:cs typeface="Times New Roman"/>
            </a:endParaRPr>
          </a:p>
          <a:p>
            <a:pPr marL="902969">
              <a:lnSpc>
                <a:spcPct val="100000"/>
              </a:lnSpc>
              <a:spcBef>
                <a:spcPts val="120"/>
              </a:spcBef>
              <a:defRPr/>
            </a:pPr>
            <a:r>
              <a:rPr sz="1400" b="1" spc="-20">
                <a:latin typeface="Times New Roman"/>
                <a:cs typeface="Times New Roman"/>
              </a:rPr>
              <a:t>Кафедра</a:t>
            </a:r>
            <a:r>
              <a:rPr sz="1400" b="1" spc="65">
                <a:latin typeface="Times New Roman"/>
                <a:cs typeface="Times New Roman"/>
              </a:rPr>
              <a:t> </a:t>
            </a:r>
            <a:r>
              <a:rPr sz="1400" b="1" spc="-15">
                <a:latin typeface="Times New Roman"/>
                <a:cs typeface="Times New Roman"/>
              </a:rPr>
              <a:t>инструментального</a:t>
            </a:r>
            <a:r>
              <a:rPr sz="1400" b="1" spc="114">
                <a:latin typeface="Times New Roman"/>
                <a:cs typeface="Times New Roman"/>
              </a:rPr>
              <a:t> </a:t>
            </a:r>
            <a:r>
              <a:rPr sz="1400" b="1" spc="-5">
                <a:latin typeface="Times New Roman"/>
                <a:cs typeface="Times New Roman"/>
              </a:rPr>
              <a:t>и</a:t>
            </a:r>
            <a:r>
              <a:rPr sz="1400" b="1" spc="10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прикладного</a:t>
            </a:r>
            <a:r>
              <a:rPr sz="1400" b="1" spc="114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программного</a:t>
            </a:r>
            <a:r>
              <a:rPr sz="1400" b="1" spc="95">
                <a:latin typeface="Times New Roman"/>
                <a:cs typeface="Times New Roman"/>
              </a:rPr>
              <a:t> </a:t>
            </a:r>
            <a:r>
              <a:rPr sz="1400" b="1" spc="-10">
                <a:latin typeface="Times New Roman"/>
                <a:cs typeface="Times New Roman"/>
              </a:rPr>
              <a:t>обеспечения</a:t>
            </a:r>
            <a:endParaRPr sz="14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1080"/>
              </a:spcBef>
              <a:defRPr/>
            </a:pPr>
            <a:r>
              <a:rPr sz="1400" b="1" spc="-10">
                <a:latin typeface="Times New Roman"/>
                <a:cs typeface="Times New Roman"/>
              </a:rPr>
              <a:t>Дисциплина</a:t>
            </a:r>
            <a:r>
              <a:rPr sz="1400" b="1" spc="70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«Производственная практика</a:t>
            </a:r>
            <a:r>
              <a:rPr sz="1400" b="1" spc="-15">
                <a:latin typeface="Times New Roman"/>
                <a:cs typeface="Times New Roman"/>
              </a:rPr>
              <a:t>»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 bwMode="auto">
          <a:xfrm flipH="0" flipV="0">
            <a:off x="2512818" y="3276596"/>
            <a:ext cx="7772126" cy="74457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R="62103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sz="2400" b="1" spc="-25">
                <a:latin typeface="Times New Roman"/>
                <a:cs typeface="Times New Roman"/>
              </a:rPr>
              <a:t>     ПРОЕКТНАЯ ПРАКТИКА</a:t>
            </a:r>
            <a:endParaRPr sz="2400"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Интеллектуальная система оценки спроса на продукт</a:t>
            </a:r>
            <a:endParaRPr lang="ru-RU" sz="2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 bwMode="auto">
          <a:xfrm flipH="0" flipV="0">
            <a:off x="738627" y="4921929"/>
            <a:ext cx="4907919" cy="845543"/>
          </a:xfrm>
          <a:prstGeom prst="rect">
            <a:avLst/>
          </a:prstGeom>
        </p:spPr>
        <p:txBody>
          <a:bodyPr vert="horz" wrap="square" lIns="0" tIns="406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  <a:defRPr/>
            </a:pPr>
            <a:r>
              <a:rPr sz="1600" spc="-25">
                <a:latin typeface="Times New Roman"/>
                <a:cs typeface="Times New Roman"/>
              </a:rPr>
              <a:t>Студент:</a:t>
            </a:r>
            <a:r>
              <a:rPr sz="1600" spc="20">
                <a:latin typeface="Times New Roman"/>
                <a:cs typeface="Times New Roman"/>
              </a:rPr>
              <a:t> </a:t>
            </a:r>
            <a:r>
              <a:rPr lang="ru-RU" sz="1600" spc="10">
                <a:latin typeface="Times New Roman"/>
                <a:cs typeface="Times New Roman"/>
              </a:rPr>
              <a:t>Мухаметшин</a:t>
            </a:r>
            <a:r>
              <a:rPr lang="ru-RU" sz="1600" spc="10">
                <a:latin typeface="Times New Roman"/>
                <a:cs typeface="Times New Roman"/>
              </a:rPr>
              <a:t> А. Р</a:t>
            </a:r>
            <a:r>
              <a:rPr sz="1600" spc="-5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defRPr/>
            </a:pPr>
            <a:r>
              <a:rPr sz="1600" spc="-15">
                <a:latin typeface="Times New Roman"/>
                <a:cs typeface="Times New Roman"/>
              </a:rPr>
              <a:t>Группа:</a:t>
            </a:r>
            <a:r>
              <a:rPr sz="1600" spc="-50">
                <a:latin typeface="Times New Roman"/>
                <a:cs typeface="Times New Roman"/>
              </a:rPr>
              <a:t> </a:t>
            </a:r>
            <a:r>
              <a:rPr sz="1600">
                <a:latin typeface="Times New Roman"/>
                <a:cs typeface="Times New Roman"/>
              </a:rPr>
              <a:t>ИКБО-</a:t>
            </a:r>
            <a:r>
              <a:rPr lang="ru-RU" sz="1600">
                <a:latin typeface="Times New Roman"/>
                <a:cs typeface="Times New Roman"/>
              </a:rPr>
              <a:t>20</a:t>
            </a:r>
            <a:r>
              <a:rPr sz="1600">
                <a:latin typeface="Times New Roman"/>
                <a:cs typeface="Times New Roman"/>
              </a:rPr>
              <a:t>-21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  <a:defRPr/>
            </a:pPr>
            <a:r>
              <a:rPr sz="1600" spc="-15">
                <a:latin typeface="Times New Roman"/>
                <a:cs typeface="Times New Roman"/>
              </a:rPr>
              <a:t>Руководитель: к.т.н., доцент Аждер Т.Б.</a:t>
            </a:r>
            <a:r>
              <a:rPr lang="ru-RU" sz="1600" b="0" i="0" u="none" strike="noStrike" cap="none" spc="4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 bwMode="auto">
          <a:xfrm>
            <a:off x="5405118" y="6388098"/>
            <a:ext cx="1287313" cy="287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10">
                <a:latin typeface="Times New Roman"/>
                <a:cs typeface="Times New Roman"/>
              </a:rPr>
              <a:t>Москва</a:t>
            </a:r>
            <a:r>
              <a:rPr sz="1800" spc="-45">
                <a:latin typeface="Times New Roman"/>
                <a:cs typeface="Times New Roman"/>
              </a:rPr>
              <a:t> </a:t>
            </a:r>
            <a:r>
              <a:rPr sz="1800" spc="10">
                <a:latin typeface="Times New Roman"/>
                <a:cs typeface="Times New Roman"/>
              </a:rPr>
              <a:t>202</a:t>
            </a:r>
            <a:r>
              <a:rPr lang="ru-RU" sz="1800" spc="1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/>
          <a:stretch/>
        </p:blipFill>
        <p:spPr bwMode="auto">
          <a:xfrm>
            <a:off x="5635752" y="179831"/>
            <a:ext cx="920496" cy="1018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4565509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035352" y="275833"/>
            <a:ext cx="8131011" cy="74457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Проектирование жизненного цикла информационной системы</a:t>
            </a:r>
            <a:endParaRPr/>
          </a:p>
        </p:txBody>
      </p:sp>
      <p:sp>
        <p:nvSpPr>
          <p:cNvPr id="1702475160" name="object 7"/>
          <p:cNvSpPr txBox="1">
            <a:spLocks noGrp="1"/>
          </p:cNvSpPr>
          <p:nvPr>
            <p:ph type="sldNum" sz="quarter" idx="7"/>
          </p:nvPr>
        </p:nvSpPr>
        <p:spPr bwMode="auto">
          <a:xfrm flipH="0" flipV="0">
            <a:off x="10800187" y="5942481"/>
            <a:ext cx="549946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1C895171-8751-092E-7577-17C67D8A59F8}" type="slidenum">
              <a:rPr/>
              <a:t/>
            </a:fld>
            <a:endParaRPr/>
          </a:p>
        </p:txBody>
      </p:sp>
      <p:sp>
        <p:nvSpPr>
          <p:cNvPr id="609353589" name="TextBox 11"/>
          <p:cNvSpPr txBox="1"/>
          <p:nvPr/>
        </p:nvSpPr>
        <p:spPr bwMode="auto">
          <a:xfrm>
            <a:off x="3217550" y="6244972"/>
            <a:ext cx="5756898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Пример работы итерационной модели жизненного цикла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209371330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939663" y="1117355"/>
            <a:ext cx="4312673" cy="4990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1975361" y="19391"/>
            <a:ext cx="813137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Проектирование схемы базы данных</a:t>
            </a:r>
            <a:endParaRPr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 flipH="0" flipV="0">
            <a:off x="10765908" y="5942481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/>
            </a:fld>
            <a:endParaRPr/>
          </a:p>
        </p:txBody>
      </p:sp>
      <p:sp>
        <p:nvSpPr>
          <p:cNvPr id="744994821" name="TextBox 11"/>
          <p:cNvSpPr txBox="1"/>
          <p:nvPr/>
        </p:nvSpPr>
        <p:spPr bwMode="auto">
          <a:xfrm>
            <a:off x="4574291" y="6346030"/>
            <a:ext cx="3043415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Схема базы данных системы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1993917938" name=""/>
          <p:cNvPicPr>
            <a:picLocks noChangeAspect="1"/>
          </p:cNvPicPr>
          <p:nvPr/>
        </p:nvPicPr>
        <p:blipFill>
          <a:blip r:embed="rId3"/>
          <a:srcRect l="5246" t="4966" r="6093" b="5620"/>
          <a:stretch/>
        </p:blipFill>
        <p:spPr bwMode="auto">
          <a:xfrm rot="0" flipH="0" flipV="0">
            <a:off x="3486577" y="390826"/>
            <a:ext cx="5218842" cy="59636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5275578" y="293763"/>
            <a:ext cx="16084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55"/>
              <a:t>Р</a:t>
            </a:r>
            <a:r>
              <a:rPr spc="-10"/>
              <a:t>е</a:t>
            </a:r>
            <a:r>
              <a:rPr spc="-55"/>
              <a:t>з</a:t>
            </a:r>
            <a:r>
              <a:rPr spc="-75"/>
              <a:t>у</a:t>
            </a:r>
            <a:r>
              <a:rPr spc="-5"/>
              <a:t>л</a:t>
            </a:r>
            <a:r>
              <a:rPr spc="-95"/>
              <a:t>ь</a:t>
            </a:r>
            <a:r>
              <a:rPr spc="40"/>
              <a:t>т</a:t>
            </a:r>
            <a:r>
              <a:rPr spc="-70"/>
              <a:t>а</a:t>
            </a:r>
            <a:r>
              <a:rPr spc="15"/>
              <a:t>т</a:t>
            </a:r>
            <a:r>
              <a:rPr/>
              <a:t>ы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 flipH="0" flipV="0">
            <a:off x="2352681" y="879929"/>
            <a:ext cx="7413323" cy="3427454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05908" indent="-305908">
              <a:buFont typeface="Arial"/>
              <a:buChar char="•"/>
              <a:defRPr/>
            </a:pPr>
            <a:r>
              <a:rPr lang="ru-RU" sz="2000" b="0" i="0" u="none" strike="noStrike" cap="none" spc="-9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Проведен анализ предметной области, изучены существующие решения для оценки спроса (Ozon Seller, Moneyplace, MPStats).</a:t>
            </a:r>
            <a:endParaRPr lang="ru-RU" sz="2000" b="0" i="0" u="none" strike="noStrike" cap="none" spc="-9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ru-RU" sz="2000" b="0" i="0" u="none" strike="noStrike" cap="none" spc="-9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lang="ru-RU" sz="2000" b="0" i="0" u="none" strike="noStrike" cap="none" spc="-9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Сформулированы требования к системе, разработано техническое задание на создание интеллектуальной системы.</a:t>
            </a:r>
            <a:endParaRPr lang="ru-RU" sz="2000" b="0" i="0" u="none" strike="noStrike" cap="none" spc="-9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ru-RU" sz="2000" b="0" i="0" u="none" strike="noStrike" cap="none" spc="-9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lang="ru-RU" sz="2000" b="0" i="0" u="none" strike="noStrike" cap="none" spc="-9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Разработаны диаграммы логической модели системы, включая функциональную схему IDEF0 и архитектуру микросервисов.</a:t>
            </a:r>
            <a:endParaRPr lang="ru-RU" sz="2000" b="0" i="0" u="none" strike="noStrike" cap="none" spc="-9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ru-RU" sz="2000" b="0" i="0" u="none" strike="noStrike" cap="none" spc="-9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18608" indent="-305908" algn="just">
              <a:lnSpc>
                <a:spcPct val="100000"/>
              </a:lnSpc>
              <a:buFont typeface="Arial"/>
              <a:buChar char="•"/>
              <a:defRPr/>
            </a:pPr>
            <a:r>
              <a:rPr lang="ru-RU" sz="2000" b="0" i="0" u="none" strike="noStrike" cap="none" spc="-9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Спроектирована микросервисная архитектура и схема базы данных, обеспечивающие гибкость и масштабируемость.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2409189" y="2693365"/>
            <a:ext cx="744283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4400" spc="-50"/>
              <a:t>СПАСИБО</a:t>
            </a:r>
            <a:r>
              <a:rPr sz="4400" spc="20"/>
              <a:t> </a:t>
            </a:r>
            <a:r>
              <a:rPr sz="4400" spc="-5"/>
              <a:t>ЗА</a:t>
            </a:r>
            <a:r>
              <a:rPr sz="4400" spc="-25"/>
              <a:t> </a:t>
            </a:r>
            <a:r>
              <a:rPr sz="4400" spc="-15"/>
              <a:t>ВНИМАНИЕ!</a:t>
            </a:r>
            <a:endParaRPr sz="4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5605017" y="647446"/>
            <a:ext cx="729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/>
              <a:t>Це</a:t>
            </a:r>
            <a:r>
              <a:rPr spc="-10"/>
              <a:t>л</a:t>
            </a:r>
            <a:r>
              <a:rPr/>
              <a:t>ь</a:t>
            </a:r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2</a:t>
            </a:fld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864360" y="1295397"/>
            <a:ext cx="10523887" cy="4642844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68935">
              <a:lnSpc>
                <a:spcPct val="100000"/>
              </a:lnSpc>
              <a:spcBef>
                <a:spcPts val="1170"/>
              </a:spcBef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Целью работы является разработка интеллектуальной системы для автоматизированной оценки спроса на продукт, основанной на анализе данных из разнородных источников с применением алгоритмов машинного обучения.</a:t>
            </a:r>
            <a:endParaRPr sz="2400">
              <a:latin typeface="Times New Roman"/>
              <a:cs typeface="Times New Roman"/>
            </a:endParaRPr>
          </a:p>
          <a:p>
            <a:pPr marL="32384" algn="ctr">
              <a:lnSpc>
                <a:spcPct val="100000"/>
              </a:lnSpc>
              <a:spcBef>
                <a:spcPts val="1305"/>
              </a:spcBef>
              <a:defRPr/>
            </a:pPr>
            <a:r>
              <a:rPr sz="2400" b="1" spc="-5">
                <a:latin typeface="Times New Roman"/>
                <a:cs typeface="Times New Roman"/>
              </a:rPr>
              <a:t>Задачи</a:t>
            </a:r>
            <a:endParaRPr lang="en-US" sz="2400" b="1" spc="-5">
              <a:latin typeface="Times New Roman"/>
              <a:cs typeface="Times New Roman"/>
            </a:endParaRPr>
          </a:p>
          <a:p>
            <a:pPr marL="305908" indent="-305908">
              <a:buAutoNum type="arabicParenR"/>
              <a:defRPr/>
            </a:pPr>
            <a:endParaRPr lang="ru-RU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05908" indent="-305908">
              <a:lnSpc>
                <a:spcPct val="150000"/>
              </a:lnSpc>
              <a:buAutoNum type="arabicParenR"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провести анализ предметной области и существующих решений;</a:t>
            </a:r>
            <a:endParaRPr lang="ru-RU" sz="2000" b="0" i="0" u="none" strike="noStrike" cap="none" spc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305907" indent="-305907">
              <a:lnSpc>
                <a:spcPct val="150000"/>
              </a:lnSpc>
              <a:buAutoNum type="arabicParenR"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провести выбор инструментов и методов создания информационной системы;</a:t>
            </a:r>
            <a:endParaRPr lang="ru-RU" sz="2000" b="0" i="0" u="none" strike="noStrike" cap="none" spc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305907" indent="-305907">
              <a:lnSpc>
                <a:spcPct val="150000"/>
              </a:lnSpc>
              <a:buAutoNum type="arabicParenR"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провести проектирование функциональной схемы</a:t>
            </a:r>
            <a:endParaRPr lang="ru-RU" sz="2000" b="0" i="0" u="none" strike="noStrike" cap="none" spc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305907" indent="-305907">
              <a:lnSpc>
                <a:spcPct val="150000"/>
              </a:lnSpc>
              <a:buAutoNum type="arabicParenR"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провести проектирование архитектуры информационной системы</a:t>
            </a:r>
            <a:endParaRPr lang="ru-RU" sz="2000" b="0" i="0" u="none" strike="noStrike" cap="none" spc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endParaRPr lang="ru-RU" sz="2000" b="0" i="0" u="none" strike="noStrike" cap="none" spc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305907" indent="-305907">
              <a:lnSpc>
                <a:spcPct val="150000"/>
              </a:lnSpc>
              <a:buAutoNum type="arabicParenR"/>
              <a:defRPr/>
            </a:pPr>
            <a:endParaRPr lang="ru-RU" sz="2000" b="0" i="0" u="none" strike="noStrike" cap="none" spc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4189473" y="157052"/>
            <a:ext cx="39082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pc="-20"/>
              <a:t>Анализ предметной области</a:t>
            </a:r>
            <a:endParaRPr spc="-5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4</a:t>
            </a:fld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 bwMode="auto">
          <a:xfrm>
            <a:off x="910477" y="654843"/>
            <a:ext cx="10174402" cy="1069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4020" marR="10160">
              <a:lnSpc>
                <a:spcPct val="114999"/>
              </a:lnSpc>
              <a:spcBef>
                <a:spcPts val="105"/>
              </a:spcBef>
              <a:defRPr/>
            </a:pPr>
            <a:r>
              <a:rPr lang="ru-RU"/>
              <a:t>Проанализировав несколько </a:t>
            </a:r>
            <a:r>
              <a:rPr lang="ru-RU"/>
              <a:t>интернет-ресурсов</a:t>
            </a:r>
            <a:r>
              <a:rPr lang="ru-RU"/>
              <a:t> имеющих похожую тематику, был выявлен следующий функционал:</a:t>
            </a:r>
            <a:endParaRPr/>
          </a:p>
          <a:p>
            <a:pPr marL="414020" marR="10160">
              <a:lnSpc>
                <a:spcPct val="150000"/>
              </a:lnSpc>
              <a:spcBef>
                <a:spcPts val="105"/>
              </a:spcBef>
              <a:defRPr/>
            </a:pPr>
            <a:endParaRPr lang="ru-RU"/>
          </a:p>
        </p:txBody>
      </p:sp>
      <p:graphicFrame>
        <p:nvGraphicFramePr>
          <p:cNvPr id="5" name="Таблица 4"/>
          <p:cNvGraphicFramePr>
            <a:graphicFrameLocks xmlns:a="http://schemas.openxmlformats.org/drawingml/2006/main" noGrp="1"/>
          </p:cNvGraphicFramePr>
          <p:nvPr/>
        </p:nvGraphicFramePr>
        <p:xfrm>
          <a:off x="489262" y="1417256"/>
          <a:ext cx="11403966" cy="476875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2970000"/>
                <a:gridCol w="2430000"/>
                <a:gridCol w="3060000"/>
                <a:gridCol w="2931265"/>
              </a:tblGrid>
              <a:tr h="732700">
                <a:tc>
                  <a:txBody>
                    <a:bodyPr/>
                    <a:p>
                      <a:pPr indent="0">
                        <a:defRPr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</a:rPr>
                        <a:t>Название</a:t>
                      </a:r>
                      <a:r>
                        <a:rPr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</a:rPr>
                        <a:t>веб-сервиса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1" i="0" u="none" strike="noStrike" cap="none" spc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Ozon Seller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1" i="0" u="none" strike="noStrike" cap="none" spc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Moneyplace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1" i="0" u="none" strike="noStrike" cap="none" spc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MPStats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  <a:tr h="74540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Функциональность</a:t>
                      </a:r>
                      <a:endParaRPr sz="1800" b="0" i="0" u="none" strike="noStrike" cap="none" spc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Отчеты о продажах, анализ конкурентов, рекомендации по закупкам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Анализ спроса, сравнение цен, прогноз остатков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Аналитика продаж, анализ конкурентов, оптимизация рекламы, исследование товаров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  <a:tr h="544378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Интеграция</a:t>
                      </a:r>
                      <a:endParaRPr sz="1800" b="0" i="0" u="none" strike="noStrike" cap="none" spc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REST API для доступа к данным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API для получения аналитических данных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API для получения аналитических данных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  <a:tr h="272189">
                <a:tc>
                  <a:txBody>
                    <a:bodyPr/>
                    <a:p>
                      <a:pPr indent="0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Гибкость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Ограничена платформой Ozon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Поддержка нескольких маркетплейсов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Поддержка Wildberries, Ozon, Яндекс.Маркет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  <a:tr h="27218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Аналитика и статистика</a:t>
                      </a:r>
                      <a:endParaRPr sz="1800" b="0" i="0" u="none" strike="noStrike" cap="none" spc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Статистика продаж и конкурентов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Детализированная аналитика по товарам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Подробные отчеты по продажам, выручке, ценам, рейтингам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  <a:tr h="27218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Дополнительные возможности</a:t>
                      </a:r>
                      <a:endParaRPr sz="1800" b="0" i="0" u="none" strike="noStrike" cap="none" spc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Простота интерфейса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Анализ данных с разных платформ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Расширение для браузеров, инструменты для продавцов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802561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035352" y="275833"/>
            <a:ext cx="813785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требований к интеллектуальной системе</a:t>
            </a:r>
            <a:endParaRPr/>
          </a:p>
        </p:txBody>
      </p:sp>
      <p:sp>
        <p:nvSpPr>
          <p:cNvPr id="476829821" name="object 7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7347AFFB-972C-A8BC-61A0-C0F9C4A37260}" type="slidenum">
              <a:rPr/>
              <a:t/>
            </a:fld>
            <a:endParaRPr/>
          </a:p>
        </p:txBody>
      </p:sp>
      <p:sp>
        <p:nvSpPr>
          <p:cNvPr id="1540963082" name="TextBox 11"/>
          <p:cNvSpPr txBox="1"/>
          <p:nvPr/>
        </p:nvSpPr>
        <p:spPr bwMode="auto">
          <a:xfrm>
            <a:off x="2951291" y="786171"/>
            <a:ext cx="6410662" cy="5273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5908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Функциональные требования: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Сбор данных: CRM, ERP, API, веб-скрапинг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Обработка данных для ML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Прогнозирование спроса (ML)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API для интеграции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Веб-интерфейс для прогнозов и аналитики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Нефункциональные требования: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Время отклика API: ≤ 1 сек (до 100 пользователей)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Время прогноза: ≤ 5 мин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Безопасность: JWT, шифрование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Развертывание: Docker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Требования пользователей: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Удобный интерфейс для настройки и просмотра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Экспорт в PDF/Excel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Аппаратные требования: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Сервер: 2 ядра, 4 ГБ ОЗУ, 50 ГБ SSD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ML: 4 ядра, 8 ГБ ОЗУ (или GPU 2 ГБ)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3866576" y="245454"/>
            <a:ext cx="4443733" cy="3788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20"/>
              <a:t>Технологии</a:t>
            </a:r>
            <a:r>
              <a:rPr spc="-45"/>
              <a:t> </a:t>
            </a:r>
            <a:r>
              <a:rPr spc="-5"/>
              <a:t>проектирования</a:t>
            </a:r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3</a:t>
            </a:fld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 bwMode="auto">
          <a:xfrm flipH="0" flipV="0">
            <a:off x="846559" y="1087818"/>
            <a:ext cx="10483766" cy="5650461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Для разработки системы были выбраны следующие средства: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Серверная часть: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Go (Gin): язык для микросервисов с высокой производительностью и поддержкой конкурентности.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gRPC и Protobuf: для быстрого и эффективного взаимодействия между сервисами.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RabbitMQ: брокер сообщений для асинхронной коммуникации.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Клиентская часть: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React и TypeScript: для создания динамичных и адаптивных интерфейсов.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Tailwind CSS: фреймворк для быстрой стилизации интерфейсов.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СУБД: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PostgreSQL: реляционная БД для надежного хранения структурированных данных.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Redis: in-memory кэш для ускорения доступа к данным.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ML-модуль: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Python (scikit-learn, TensorFlow): для разработки моделей машинного обучения.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ONNX: для интеграции ML-моделей с Go.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Развертывание: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Docker: для контейнеризации и упрощения масштабирования.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Инструменты разработки: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GoLand: IDE для разработки на Go.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Visual Studio Code: IDE для фронтенда на React и TypeScript.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lnSpc>
                <a:spcPct val="150000"/>
              </a:lnSpc>
              <a:spcBef>
                <a:spcPts val="104"/>
              </a:spcBef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PgAdmin: для управления PostgreSQL.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035352" y="275833"/>
            <a:ext cx="812345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Проектирование функциональной схемы</a:t>
            </a:r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5</a:t>
            </a:fld>
            <a:endParaRPr/>
          </a:p>
        </p:txBody>
      </p:sp>
      <p:sp>
        <p:nvSpPr>
          <p:cNvPr id="3" name="TextBox 2"/>
          <p:cNvSpPr txBox="1"/>
          <p:nvPr/>
        </p:nvSpPr>
        <p:spPr bwMode="auto">
          <a:xfrm>
            <a:off x="3647752" y="6323492"/>
            <a:ext cx="4898652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Контекстная диаграмма функциональной схемы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46167496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2129457" y="681819"/>
            <a:ext cx="7935241" cy="5611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1960753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035352" y="86424"/>
            <a:ext cx="812309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>
              <a:defRPr/>
            </a:pPr>
            <a:r>
              <a:rPr/>
              <a:t>Проектирование </a:t>
            </a:r>
            <a:r>
              <a:rPr/>
              <a:t>архитектуры информационной системы</a:t>
            </a:r>
            <a:endParaRPr/>
          </a:p>
        </p:txBody>
      </p:sp>
      <p:sp>
        <p:nvSpPr>
          <p:cNvPr id="1796217923" name="object 7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0000D833-7BE9-434F-63A9-C04BB3F1CBC6}" type="slidenum">
              <a:rPr/>
              <a:t/>
            </a:fld>
            <a:endParaRPr/>
          </a:p>
        </p:txBody>
      </p:sp>
      <p:sp>
        <p:nvSpPr>
          <p:cNvPr id="280150066" name="TextBox 11"/>
          <p:cNvSpPr txBox="1"/>
          <p:nvPr/>
        </p:nvSpPr>
        <p:spPr bwMode="auto">
          <a:xfrm>
            <a:off x="4098122" y="6400528"/>
            <a:ext cx="4905912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>
                <a:latin typeface="Times New Roman"/>
                <a:ea typeface="Calibri"/>
                <a:cs typeface="Times New Roman"/>
              </a:rPr>
              <a:t>Архитектура системы (диаграмма компонентов)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106431736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682818" y="607433"/>
            <a:ext cx="8828159" cy="5793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8909961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035351" y="74342"/>
            <a:ext cx="8128130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диаграмм логической модели системы</a:t>
            </a:r>
            <a:endParaRPr/>
          </a:p>
        </p:txBody>
      </p:sp>
      <p:sp>
        <p:nvSpPr>
          <p:cNvPr id="1438373548" name="object 7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534B68CA-F159-B26A-A075-2558FEF32F46}" type="slidenum">
              <a:rPr/>
              <a:t/>
            </a:fld>
            <a:endParaRPr/>
          </a:p>
        </p:txBody>
      </p:sp>
      <p:sp>
        <p:nvSpPr>
          <p:cNvPr id="595697949" name="TextBox 11"/>
          <p:cNvSpPr txBox="1"/>
          <p:nvPr/>
        </p:nvSpPr>
        <p:spPr bwMode="auto">
          <a:xfrm>
            <a:off x="4448772" y="6350856"/>
            <a:ext cx="3294455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Диаграмма последовательности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156160315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2844677" y="928826"/>
            <a:ext cx="6502644" cy="52164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3379275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035352" y="275833"/>
            <a:ext cx="813065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диаграмм логической модели</a:t>
            </a:r>
            <a:r>
              <a:rPr lang="ru-RU"/>
              <a:t> системы</a:t>
            </a:r>
            <a:endParaRPr/>
          </a:p>
        </p:txBody>
      </p:sp>
      <p:sp>
        <p:nvSpPr>
          <p:cNvPr id="1252174746" name="object 7"/>
          <p:cNvSpPr txBox="1">
            <a:spLocks noGrp="1"/>
          </p:cNvSpPr>
          <p:nvPr>
            <p:ph type="sldNum" sz="quarter" idx="7"/>
          </p:nvPr>
        </p:nvSpPr>
        <p:spPr bwMode="auto">
          <a:xfrm flipH="0" flipV="0">
            <a:off x="10878807" y="6036516"/>
            <a:ext cx="558097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FFEEA851-E30D-72D0-5A37-66A15EB391C1}" type="slidenum">
              <a:rPr/>
              <a:t/>
            </a:fld>
            <a:endParaRPr/>
          </a:p>
        </p:txBody>
      </p:sp>
      <p:sp>
        <p:nvSpPr>
          <p:cNvPr id="2116184704" name="TextBox 11"/>
          <p:cNvSpPr txBox="1"/>
          <p:nvPr/>
        </p:nvSpPr>
        <p:spPr bwMode="auto">
          <a:xfrm>
            <a:off x="3909482" y="5942480"/>
            <a:ext cx="4373033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Схема связи страниц клиентской части ИС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113428654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465817" y="1190624"/>
            <a:ext cx="5260365" cy="43891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ONLYOFFICE/8.3.0.97</Application>
  <DocSecurity>0</DocSecurity>
  <PresentationFormat>On-screen Show (4:3)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Alexandr Slasher</dc:creator>
  <cp:keywords/>
  <dc:description/>
  <dc:identifier/>
  <dc:language/>
  <cp:lastModifiedBy/>
  <cp:revision>22</cp:revision>
  <dcterms:created xsi:type="dcterms:W3CDTF">2023-05-17T15:39:40Z</dcterms:created>
  <dcterms:modified xsi:type="dcterms:W3CDTF">2025-03-20T15:52:56Z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2023-05-17T00:00:00Z</vt:filetime>
  </property>
</Properties>
</file>