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77" r:id="rId2"/>
    <p:sldId id="257" r:id="rId3"/>
    <p:sldId id="278" r:id="rId4"/>
    <p:sldId id="258" r:id="rId5"/>
    <p:sldId id="279" r:id="rId6"/>
    <p:sldId id="260" r:id="rId7"/>
    <p:sldId id="261" r:id="rId8"/>
    <p:sldId id="262" r:id="rId9"/>
    <p:sldId id="264" r:id="rId10"/>
    <p:sldId id="266" r:id="rId11"/>
    <p:sldId id="270" r:id="rId12"/>
    <p:sldId id="283" r:id="rId13"/>
    <p:sldId id="284" r:id="rId14"/>
    <p:sldId id="274" r:id="rId15"/>
    <p:sldId id="282" r:id="rId16"/>
    <p:sldId id="285" r:id="rId17"/>
    <p:sldId id="281" r:id="rId18"/>
    <p:sldId id="268" r:id="rId1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82" d="100"/>
          <a:sy n="82" d="100"/>
        </p:scale>
        <p:origin x="677" y="7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0836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7962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9949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9889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1518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33809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6922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8327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7104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302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08985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82369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4759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BB100-CEA1-CB5C-FAB8-1F2E60428D0E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502858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1961066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4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07EA61-DAD5-8ABB-DCC4-6BD4531174B2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obj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/>
          <p:nvPr/>
        </p:nvPicPr>
        <p:blipFill>
          <a:blip r:embed="rId3"/>
          <a:stretch/>
        </p:blipFill>
        <p:spPr bwMode="auto">
          <a:xfrm>
            <a:off x="5650865" y="261505"/>
            <a:ext cx="890270" cy="100901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 bwMode="auto">
          <a:xfrm rot="10800000" flipV="1">
            <a:off x="1803348" y="1270520"/>
            <a:ext cx="8184714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ctr">
              <a:spcAft>
                <a:spcPts val="0"/>
              </a:spcAft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МИНОБРНАУКИ РОССИИ</a:t>
            </a:r>
            <a:endParaRPr dirty="0"/>
          </a:p>
          <a:p>
            <a:pPr indent="450215" algn="ctr">
              <a:spcAft>
                <a:spcPts val="0"/>
              </a:spcAft>
              <a:defRPr/>
            </a:pPr>
            <a:r>
              <a:rPr lang="ru-RU" sz="1400" spc="-10" dirty="0">
                <a:latin typeface="Times New Roman"/>
                <a:ea typeface="Times New Roman"/>
                <a:cs typeface="Times New Roman"/>
              </a:rPr>
              <a:t>Федеральное государственное бюджетное образовательное учреждение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spc="-10" dirty="0">
                <a:latin typeface="Times New Roman"/>
                <a:ea typeface="Times New Roman"/>
                <a:cs typeface="Times New Roman"/>
              </a:rPr>
              <a:t>высшего образования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b="1" dirty="0">
                <a:latin typeface="Times New Roman"/>
                <a:ea typeface="Times New Roman"/>
                <a:cs typeface="Times New Roman"/>
              </a:rPr>
              <a:t>«МИРЭА – Российский технологический университет»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spcAft>
                <a:spcPts val="0"/>
              </a:spcAft>
              <a:defRPr/>
            </a:pPr>
            <a:r>
              <a:rPr lang="ru-RU" sz="1400" b="1" spc="-30" dirty="0">
                <a:latin typeface="Times New Roman"/>
                <a:ea typeface="Times New Roman"/>
                <a:cs typeface="Times New Roman"/>
              </a:rPr>
              <a:t>РТУ МИРЭА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 indent="450215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1400" dirty="0">
                <a:latin typeface="Times New Roman"/>
                <a:ea typeface="Times New Roman"/>
                <a:cs typeface="Times New Roman"/>
              </a:rPr>
              <a:t>Институт информационных технологий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  <a:p>
            <a:pPr>
              <a:defRPr/>
            </a:pPr>
            <a:r>
              <a:rPr lang="ru-RU" sz="1400" dirty="0">
                <a:latin typeface="Times New Roman"/>
                <a:ea typeface="Times New Roman"/>
              </a:rPr>
              <a:t>                                  Кафедра инструментального и прикладного программного обеспечения </a:t>
            </a:r>
            <a:endParaRPr lang="ru-RU" sz="1400" dirty="0"/>
          </a:p>
        </p:txBody>
      </p:sp>
      <p:cxnSp>
        <p:nvCxnSpPr>
          <p:cNvPr id="9" name="Прямая соединительная линия 8"/>
          <p:cNvCxnSpPr>
            <a:cxnSpLocks/>
          </p:cNvCxnSpPr>
          <p:nvPr/>
        </p:nvCxnSpPr>
        <p:spPr bwMode="auto">
          <a:xfrm>
            <a:off x="2928000" y="2974285"/>
            <a:ext cx="63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cxnSpLocks/>
          </p:cNvCxnSpPr>
          <p:nvPr/>
        </p:nvCxnSpPr>
        <p:spPr bwMode="auto">
          <a:xfrm>
            <a:off x="2928000" y="2440885"/>
            <a:ext cx="633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 bwMode="auto">
          <a:xfrm>
            <a:off x="3240593" y="3233449"/>
            <a:ext cx="5610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165" algn="ctr">
              <a:spcAft>
                <a:spcPts val="0"/>
              </a:spcAft>
              <a:defRPr/>
            </a:pPr>
            <a:r>
              <a:rPr lang="ru-RU" b="1" dirty="0">
                <a:latin typeface="Times New Roman"/>
                <a:ea typeface="Times New Roman"/>
              </a:rPr>
              <a:t>ВЫПУСКНАЯ КВАЛИФИКАЦИОННАЯ РАБОТА</a:t>
            </a:r>
            <a:endParaRPr lang="ru-RU" sz="1400" dirty="0">
              <a:latin typeface="Times New Roman"/>
              <a:ea typeface="Times New Roman"/>
            </a:endParaRPr>
          </a:p>
        </p:txBody>
      </p:sp>
      <p:sp>
        <p:nvSpPr>
          <p:cNvPr id="12" name="Прямоугольник 11"/>
          <p:cNvSpPr/>
          <p:nvPr/>
        </p:nvSpPr>
        <p:spPr bwMode="auto">
          <a:xfrm>
            <a:off x="609599" y="3687380"/>
            <a:ext cx="10972800" cy="504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165" algn="ctr">
              <a:lnSpc>
                <a:spcPct val="150000"/>
              </a:lnSpc>
              <a:spcAft>
                <a:spcPts val="0"/>
              </a:spcAft>
              <a:defRPr/>
            </a:pPr>
            <a:r>
              <a:rPr lang="ru-RU" sz="2000" b="1" dirty="0">
                <a:latin typeface="Times New Roman"/>
                <a:ea typeface="Times New Roman"/>
              </a:rPr>
              <a:t>На тему: </a:t>
            </a:r>
            <a:r>
              <a:rPr lang="ru-RU" sz="2000" dirty="0">
                <a:latin typeface="Times New Roman"/>
                <a:ea typeface="Times New Roman"/>
              </a:rPr>
              <a:t>«Интеллектуальная система оценки спроса на продукт»</a:t>
            </a:r>
            <a:endParaRPr dirty="0"/>
          </a:p>
        </p:txBody>
      </p:sp>
      <p:sp>
        <p:nvSpPr>
          <p:cNvPr id="13" name="Прямоугольник 12"/>
          <p:cNvSpPr/>
          <p:nvPr/>
        </p:nvSpPr>
        <p:spPr bwMode="auto">
          <a:xfrm>
            <a:off x="5188696" y="5411743"/>
            <a:ext cx="6811714" cy="802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Руководитель</a:t>
            </a:r>
            <a:r>
              <a:rPr lang="en-US" sz="1400" b="1" dirty="0">
                <a:latin typeface="Times New Roman"/>
                <a:ea typeface="Calibri"/>
                <a:cs typeface="Times New Roman"/>
              </a:rPr>
              <a:t> </a:t>
            </a:r>
            <a:r>
              <a:rPr lang="ru-RU" sz="1400" b="1" dirty="0">
                <a:latin typeface="Times New Roman"/>
                <a:ea typeface="Calibri"/>
                <a:cs typeface="Times New Roman"/>
              </a:rPr>
              <a:t>ВКР: к.т.н., доцент Т.Б. </a:t>
            </a:r>
            <a:r>
              <a:rPr lang="ru-RU" sz="1400" b="1" dirty="0" err="1">
                <a:latin typeface="Times New Roman"/>
                <a:ea typeface="Calibri"/>
                <a:cs typeface="Times New Roman"/>
              </a:rPr>
              <a:t>Аждер</a:t>
            </a:r>
            <a:endParaRPr dirty="0"/>
          </a:p>
          <a:p>
            <a:pPr indent="450215" algn="just">
              <a:lnSpc>
                <a:spcPct val="150000"/>
              </a:lnSpc>
              <a:spcAft>
                <a:spcPts val="800"/>
              </a:spcAft>
              <a:defRPr/>
            </a:pPr>
            <a:r>
              <a:rPr lang="ru-RU" sz="1400" b="1" dirty="0">
                <a:latin typeface="Times New Roman"/>
                <a:ea typeface="Calibri"/>
                <a:cs typeface="Times New Roman"/>
              </a:rPr>
              <a:t>Консультант по экономической части ВКР: к.э.н., доцент И.В. </a:t>
            </a:r>
            <a:r>
              <a:rPr lang="ru-RU" sz="1400" b="1" dirty="0" err="1">
                <a:latin typeface="Times New Roman"/>
                <a:ea typeface="Calibri"/>
                <a:cs typeface="Times New Roman"/>
              </a:rPr>
              <a:t>Чижанькова</a:t>
            </a:r>
            <a:endParaRPr lang="ru-RU" sz="1400" dirty="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1968433" y="4872727"/>
            <a:ext cx="8255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ru-RU" b="1" dirty="0">
                <a:latin typeface="Times New Roman"/>
                <a:cs typeface="Times New Roman"/>
              </a:rPr>
              <a:t>Выполнил студент группы ИКБО-20-21 Мухаметшин Александр </a:t>
            </a:r>
            <a:r>
              <a:rPr lang="ru-RU" b="1" dirty="0" err="1">
                <a:latin typeface="Times New Roman"/>
                <a:cs typeface="Times New Roman"/>
              </a:rPr>
              <a:t>Ринатович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7875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828800" y="189168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схемы базы данных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10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3810000" y="6382676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9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Схема базы данных системы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EF3530-D706-4012-8CB6-901338C96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885" y="734755"/>
            <a:ext cx="7315200" cy="566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11</a:t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7981147" y="4661218"/>
            <a:ext cx="3087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11 – С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траница входа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D1D2310-771F-4C32-BB25-F126EB00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81200"/>
            <a:ext cx="5181600" cy="254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6C86750-F5EE-4AC2-B875-786970BC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90600"/>
            <a:ext cx="6731505" cy="4379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758364" y="5498068"/>
            <a:ext cx="5367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10 – Главная страница с подборкой товаров</a:t>
            </a:r>
          </a:p>
        </p:txBody>
      </p:sp>
    </p:spTree>
    <p:extLst>
      <p:ext uri="{BB962C8B-B14F-4D97-AF65-F5344CB8AC3E}">
        <p14:creationId xmlns:p14="http://schemas.microsoft.com/office/powerpoint/2010/main" val="156394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3899273" y="6093727"/>
            <a:ext cx="428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</a:t>
            </a:r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ru-RU" dirty="0">
                <a:latin typeface="Times New Roman"/>
                <a:cs typeface="Times New Roman"/>
              </a:rPr>
              <a:t> – Страница прогнозирования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C7940E-8329-40F2-86A4-9003CC3F2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6246" y="578377"/>
            <a:ext cx="8513154" cy="548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1154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Разработанные страницы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5489E4-1FD7-48C0-B3CE-888654D609A3}"/>
              </a:ext>
            </a:extLst>
          </p:cNvPr>
          <p:cNvSpPr txBox="1"/>
          <p:nvPr/>
        </p:nvSpPr>
        <p:spPr bwMode="auto">
          <a:xfrm>
            <a:off x="818003" y="4953000"/>
            <a:ext cx="4394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13 – Страница истории прогнозов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5D18DA5-2D9A-4109-BA44-373E1E60C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79" y="1143000"/>
            <a:ext cx="54864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DC8F4167-C271-468F-A930-DFE28E921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03" y="1828800"/>
            <a:ext cx="59436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614F73-5087-4467-9E01-4844914E0A10}"/>
              </a:ext>
            </a:extLst>
          </p:cNvPr>
          <p:cNvSpPr txBox="1"/>
          <p:nvPr/>
        </p:nvSpPr>
        <p:spPr bwMode="auto">
          <a:xfrm>
            <a:off x="7586445" y="4698480"/>
            <a:ext cx="2773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14 – Смена темы</a:t>
            </a:r>
          </a:p>
        </p:txBody>
      </p:sp>
    </p:spTree>
    <p:extLst>
      <p:ext uri="{BB962C8B-B14F-4D97-AF65-F5344CB8AC3E}">
        <p14:creationId xmlns:p14="http://schemas.microsoft.com/office/powerpoint/2010/main" val="2267104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75360" y="304800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Тестирование в </a:t>
            </a:r>
            <a:r>
              <a:rPr lang="en-US" dirty="0"/>
              <a:t>Swagger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14</a:t>
            </a:fld>
            <a:endParaRPr/>
          </a:p>
        </p:txBody>
      </p:sp>
      <p:sp>
        <p:nvSpPr>
          <p:cNvPr id="6" name="TextBox 11"/>
          <p:cNvSpPr txBox="1"/>
          <p:nvPr/>
        </p:nvSpPr>
        <p:spPr bwMode="auto">
          <a:xfrm>
            <a:off x="3810000" y="6084795"/>
            <a:ext cx="505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</a:t>
            </a:r>
            <a:r>
              <a:rPr lang="en-US" dirty="0">
                <a:latin typeface="Times New Roman"/>
                <a:cs typeface="Times New Roman"/>
              </a:rPr>
              <a:t>5</a:t>
            </a:r>
            <a:r>
              <a:rPr lang="ru-RU" dirty="0">
                <a:latin typeface="Times New Roman"/>
                <a:cs typeface="Times New Roman"/>
              </a:rPr>
              <a:t> – Запрос на вход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35B1992-F303-400E-8E6A-20A40E4B6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599" y="914400"/>
            <a:ext cx="8354131" cy="5127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140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2030314" y="129947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Расчет вычислительной и емкостной сложности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201400" y="6333127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15</a:t>
            </a:fld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52401" y="512102"/>
            <a:ext cx="540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Таблица 3 – Вычислительная и емкостная сложность</a:t>
            </a: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7150724F-0A01-405E-8E05-16D9D8C67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8160692"/>
              </p:ext>
            </p:extLst>
          </p:nvPr>
        </p:nvGraphicFramePr>
        <p:xfrm>
          <a:off x="152401" y="881434"/>
          <a:ext cx="10210800" cy="5747965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7629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826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26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Функция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Описание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функции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Вычислительная</a:t>
                      </a:r>
                      <a:r>
                        <a:rPr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сложность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Емкостная сложность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476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registerUser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2608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loginUser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Авторизация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пользователя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validateToken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JWT-токена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processDataBatch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Обработка партии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calculateFeatures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Вычисление признаков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O(n²)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removeDuplicates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 дубликатов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6247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Обучение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моделей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O(d × n 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O(d ×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Прогнозирование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цены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predictSales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Прогнозирование</a:t>
                      </a:r>
                      <a:r>
                        <a:rPr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продаж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lang="ru-RU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getTopProducts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ru-RU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Расчет топа товаров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574596"/>
                  </a:ext>
                </a:extLst>
              </a:tr>
              <a:tr h="473922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cacheResponse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Кэширование ответа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051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2030314" y="129947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Стоимость работ и структура затрат</a:t>
            </a:r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201400" y="6333127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16</a:t>
            </a:fld>
            <a:endParaRPr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76200" y="1883283"/>
            <a:ext cx="5408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Таблица 4 – Вычислительная и емкостная сложность</a:t>
            </a:r>
            <a:endParaRPr lang="ru-RU" dirty="0"/>
          </a:p>
        </p:txBody>
      </p:sp>
      <p:graphicFrame>
        <p:nvGraphicFramePr>
          <p:cNvPr id="7" name="Объект 1">
            <a:extLst>
              <a:ext uri="{FF2B5EF4-FFF2-40B4-BE49-F238E27FC236}">
                <a16:creationId xmlns:a16="http://schemas.microsoft.com/office/drawing/2014/main" id="{438F6570-EC7D-496A-BEBF-71D7C506D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4038609"/>
              </p:ext>
            </p:extLst>
          </p:nvPr>
        </p:nvGraphicFramePr>
        <p:xfrm>
          <a:off x="152400" y="2252615"/>
          <a:ext cx="6400800" cy="2749171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7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352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№ п/п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Номенклатура статей расходов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Затраты (руб.)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Доля затрат (%)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50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Сырье и материалы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4140,00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1,2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50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Основная заработная плата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121116,00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35,9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306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Дополнительная заработная плата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24223,20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7,2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50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Страховые взносы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43892,40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13,0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46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Амортизация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22688,90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6,7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509"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Прочие расходы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121116,00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35,9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509">
                <a:tc gridSpan="2"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Итого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337176,5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100,0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321AB9-48E5-47FA-8482-AFA39F48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320" y="1143000"/>
            <a:ext cx="4818529" cy="4191000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E93A4B9B-A7EE-4DBB-AAD1-9F6A761CABC5}"/>
              </a:ext>
            </a:extLst>
          </p:cNvPr>
          <p:cNvSpPr txBox="1"/>
          <p:nvPr/>
        </p:nvSpPr>
        <p:spPr bwMode="auto">
          <a:xfrm>
            <a:off x="6762652" y="5367036"/>
            <a:ext cx="544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16 – Круговая диаграмма структуры затрат</a:t>
            </a:r>
          </a:p>
        </p:txBody>
      </p:sp>
    </p:spTree>
    <p:extLst>
      <p:ext uri="{BB962C8B-B14F-4D97-AF65-F5344CB8AC3E}">
        <p14:creationId xmlns:p14="http://schemas.microsoft.com/office/powerpoint/2010/main" val="3075090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>
            <a:off x="1981200" y="450226"/>
            <a:ext cx="8131371" cy="382155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dirty="0"/>
              <a:t>Результаты</a:t>
            </a:r>
            <a:endParaRPr dirty="0"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>17</a:t>
            </a:fld>
            <a:endParaRPr/>
          </a:p>
        </p:txBody>
      </p:sp>
      <p:sp>
        <p:nvSpPr>
          <p:cNvPr id="6" name="Объект 2"/>
          <p:cNvSpPr txBox="1">
            <a:spLocks/>
          </p:cNvSpPr>
          <p:nvPr/>
        </p:nvSpPr>
        <p:spPr bwMode="auto">
          <a:xfrm>
            <a:off x="838200" y="1446373"/>
            <a:ext cx="9873343" cy="4906167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 marL="0">
              <a:defRPr sz="18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Был проведен аналитический обзор готовых решений, использующихся на рынке, а также проведено сравнение аналогов.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Составлены требования к системе</a:t>
            </a:r>
            <a:r>
              <a:rPr lang="en-US" sz="2200" dirty="0"/>
              <a:t>.</a:t>
            </a:r>
            <a:endParaRPr lang="ru-RU" sz="2200" dirty="0"/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Спроектирована архитектура системы. 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r>
              <a:rPr lang="ru-RU" sz="2200" dirty="0"/>
              <a:t>Выполнена реализация и тестирование системы, которая улучшает и устраняет недостатки конкурентных решений оценки спроса на продукт.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endParaRPr lang="ru-RU" sz="2400" dirty="0"/>
          </a:p>
          <a:p>
            <a:pPr algn="just">
              <a:lnSpc>
                <a:spcPct val="120000"/>
              </a:lnSpc>
              <a:defRPr/>
            </a:pPr>
            <a:r>
              <a:rPr lang="ru-RU" sz="2400" b="1" dirty="0"/>
              <a:t>Цель по разработке и проектированию </a:t>
            </a:r>
            <a:r>
              <a:rPr lang="ru-RU" sz="2400" dirty="0">
                <a:solidFill>
                  <a:srgbClr val="000000"/>
                </a:solidFill>
              </a:rPr>
              <a:t>интеллектуальной системы оценки спроса на продукт </a:t>
            </a:r>
            <a:r>
              <a:rPr lang="ru-RU" sz="2400" dirty="0"/>
              <a:t>достигнута.</a:t>
            </a:r>
          </a:p>
          <a:p>
            <a:pPr marL="457200" indent="-457200" algn="just">
              <a:lnSpc>
                <a:spcPct val="120000"/>
              </a:lnSpc>
              <a:buFontTx/>
              <a:buAutoNum type="arabicPeriod"/>
              <a:defRPr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23170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02203" y="381000"/>
            <a:ext cx="4648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dirty="0" err="1"/>
              <a:t>Це</a:t>
            </a:r>
            <a:r>
              <a:rPr spc="-10" dirty="0" err="1"/>
              <a:t>л</a:t>
            </a:r>
            <a:r>
              <a:rPr dirty="0" err="1"/>
              <a:t>ь</a:t>
            </a:r>
            <a:r>
              <a:rPr lang="ru-RU" dirty="0"/>
              <a:t>, актуальность и задачи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1AB59-4B80-E7D4-1452-4F68CC46501B}"/>
              </a:ext>
            </a:extLst>
          </p:cNvPr>
          <p:cNvSpPr txBox="1"/>
          <p:nvPr/>
        </p:nvSpPr>
        <p:spPr bwMode="auto">
          <a:xfrm>
            <a:off x="721895" y="990600"/>
            <a:ext cx="1058440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ru-RU" sz="2400" b="1" dirty="0">
                <a:latin typeface="Times New Roman"/>
                <a:cs typeface="Times New Roman"/>
              </a:rPr>
              <a:t>Цель:</a:t>
            </a:r>
            <a:r>
              <a:rPr lang="ru-RU" sz="2400" dirty="0">
                <a:latin typeface="Times New Roman"/>
                <a:cs typeface="Times New Roman"/>
              </a:rPr>
              <a:t> Р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азработка интеллектуальной системы для автоматизированной оценки спроса на продукт, основанной на анализе данных из разнородных источников с применением алгоритмов машинного обучения.</a:t>
            </a:r>
          </a:p>
          <a:p>
            <a:pPr algn="just">
              <a:lnSpc>
                <a:spcPct val="100000"/>
              </a:lnSpc>
              <a:defRPr/>
            </a:pPr>
            <a:endParaRPr lang="ru-RU" sz="2400" b="1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ru-RU" sz="2400" b="1" dirty="0">
                <a:latin typeface="Times New Roman"/>
                <a:cs typeface="Times New Roman"/>
              </a:rPr>
              <a:t>Актуальность:</a:t>
            </a: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r>
              <a:rPr lang="ru-RU" sz="2400" dirty="0">
                <a:latin typeface="Times New Roman"/>
                <a:cs typeface="Times New Roman"/>
              </a:rPr>
              <a:t>Интеграция данных из разнородных источников;</a:t>
            </a: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r>
              <a:rPr lang="ru-RU" sz="2400" dirty="0">
                <a:latin typeface="Times New Roman"/>
                <a:cs typeface="Times New Roman"/>
              </a:rPr>
              <a:t>Применение технологий машинного обучения.</a:t>
            </a: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b="1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defRPr/>
            </a:pPr>
            <a:r>
              <a:rPr lang="ru-RU" sz="2400" b="1" dirty="0">
                <a:latin typeface="Times New Roman"/>
                <a:cs typeface="Times New Roman"/>
              </a:rPr>
              <a:t>Задачи: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области, рассмотреть конкурентные решения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приложения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систему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  <a:defRPr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тестирование компонентов системы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3600" dirty="0"/>
          </a:p>
          <a:p>
            <a:pPr algn="just">
              <a:lnSpc>
                <a:spcPct val="100000"/>
              </a:lnSpc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02203" y="381000"/>
            <a:ext cx="4648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dirty="0"/>
              <a:t>Объект и предмет исследования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1AB59-4B80-E7D4-1452-4F68CC46501B}"/>
              </a:ext>
            </a:extLst>
          </p:cNvPr>
          <p:cNvSpPr txBox="1"/>
          <p:nvPr/>
        </p:nvSpPr>
        <p:spPr bwMode="auto">
          <a:xfrm>
            <a:off x="721895" y="990600"/>
            <a:ext cx="10584406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Объектом исследования 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является интеллектуальная система оценки спроса на продукт, включающая модули сбора, предобработки и анализа данных с использованием технологий машинного обучения для прогнозирования рыночных потребностей.</a:t>
            </a:r>
            <a:endParaRPr lang="ru-RU" sz="2400" dirty="0">
              <a:latin typeface="Times New Roman"/>
              <a:cs typeface="Times New Roman"/>
            </a:endParaRPr>
          </a:p>
          <a:p>
            <a:pPr algn="just">
              <a:defRPr/>
            </a:pPr>
            <a:endParaRPr lang="ru-RU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Предметом исследования </a:t>
            </a:r>
            <a:r>
              <a:rPr lang="ru-RU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являются процессы автоматизированного сбора, предобработки и анализа данных из разнородных источников с использованием технологий машинного обучения для прогнозирования спроса на продукт в интеллектуальной системе.</a:t>
            </a:r>
          </a:p>
          <a:p>
            <a:pPr algn="just">
              <a:defRPr/>
            </a:pPr>
            <a:endParaRPr lang="ru-RU" sz="3600" dirty="0"/>
          </a:p>
          <a:p>
            <a:pPr algn="just">
              <a:lnSpc>
                <a:spcPct val="100000"/>
              </a:lnSpc>
              <a:defRPr/>
            </a:pPr>
            <a:endParaRPr lang="ru-RU" sz="2400" dirty="0">
              <a:latin typeface="Times New Roman"/>
              <a:cs typeface="Times New Roman"/>
            </a:endParaRPr>
          </a:p>
          <a:p>
            <a:pPr marL="514350" indent="-514350" algn="just">
              <a:lnSpc>
                <a:spcPct val="100000"/>
              </a:lnSpc>
              <a:buAutoNum type="arabicPeriod"/>
              <a:defRPr/>
            </a:pPr>
            <a:endParaRPr lang="ru-RU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68600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 dirty="0"/>
              <a:t>Проанализировав несколько </a:t>
            </a:r>
            <a:r>
              <a:rPr lang="ru-RU" dirty="0" err="1"/>
              <a:t>интернет-ресурсов</a:t>
            </a:r>
            <a:r>
              <a:rPr lang="ru-RU" dirty="0"/>
              <a:t> имеющих похожую тематику, был выявлен следующий функционал:</a:t>
            </a:r>
            <a:endParaRPr dirty="0"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 dirty="0"/>
          </a:p>
        </p:txBody>
      </p:sp>
      <p:graphicFrame>
        <p:nvGraphicFramePr>
          <p:cNvPr id="8" name="Объект 2">
            <a:extLst>
              <a:ext uri="{FF2B5EF4-FFF2-40B4-BE49-F238E27FC236}">
                <a16:creationId xmlns:a16="http://schemas.microsoft.com/office/drawing/2014/main" id="{422C8F96-436E-3056-41AD-4262E6F1B8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0009897"/>
              </p:ext>
            </p:extLst>
          </p:nvPr>
        </p:nvGraphicFramePr>
        <p:xfrm>
          <a:off x="381000" y="1782106"/>
          <a:ext cx="10363199" cy="4855938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35334205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88961876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687968785"/>
                    </a:ext>
                  </a:extLst>
                </a:gridCol>
                <a:gridCol w="3124199">
                  <a:extLst>
                    <a:ext uri="{9D8B030D-6E8A-4147-A177-3AD203B41FA5}">
                      <a16:colId xmlns:a16="http://schemas.microsoft.com/office/drawing/2014/main" val="2765687997"/>
                    </a:ext>
                  </a:extLst>
                </a:gridCol>
              </a:tblGrid>
              <a:tr h="58973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Критерий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Ozon Seller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</a:rPr>
                        <a:t>Moneyplace</a:t>
                      </a:r>
                      <a:endParaRPr lang="en-US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</a:rPr>
                        <a:t>MPStats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3752373450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Функциональность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Отчеты о продажах, анализ конкурентов, рекомендации по закупкам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Анализ спроса, сравнение цен, прогноз остатков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Аналитика продаж, анализ конкурентов, оптимизация рекламы, исследование товаров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2709315390"/>
                  </a:ext>
                </a:extLst>
              </a:tr>
              <a:tr h="543188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Интеграция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REST API для доступа к данным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API для получения аналитических данных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API для получения аналитических данных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037270474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Гибкость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Ограничена платформой 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</a:rPr>
                        <a:t>Ozon</a:t>
                      </a:r>
                      <a:endParaRPr lang="en-US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Поддержка нескольких маркетплейсов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Поддержка </a:t>
                      </a:r>
                      <a:r>
                        <a:rPr lang="en-US" sz="1800" dirty="0" err="1">
                          <a:solidFill>
                            <a:srgbClr val="000000"/>
                          </a:solidFill>
                          <a:effectLst/>
                        </a:rPr>
                        <a:t>Wildberries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</a:rPr>
                        <a:t>, Ozon, </a:t>
                      </a:r>
                      <a:r>
                        <a:rPr lang="ru-RU" sz="1800" dirty="0" err="1">
                          <a:solidFill>
                            <a:srgbClr val="000000"/>
                          </a:solidFill>
                          <a:effectLst/>
                        </a:rPr>
                        <a:t>Яндекс.Маркет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4284311863"/>
                  </a:ext>
                </a:extLst>
              </a:tr>
              <a:tr h="814784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Аналитика и статистика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>
                          <a:solidFill>
                            <a:srgbClr val="000000"/>
                          </a:solidFill>
                          <a:effectLst/>
                        </a:rPr>
                        <a:t>Статистика продаж и конкурентов</a:t>
                      </a:r>
                      <a:endParaRPr lang="ru-RU" sz="28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Детализированная аналитика по товарам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800" dirty="0">
                          <a:solidFill>
                            <a:srgbClr val="000000"/>
                          </a:solidFill>
                          <a:effectLst/>
                        </a:rPr>
                        <a:t>Подробные отчеты по продажам, выручке, ценам, рейтингам</a:t>
                      </a:r>
                      <a:endParaRPr lang="ru-RU" sz="28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1601636743"/>
                  </a:ext>
                </a:extLst>
              </a:tr>
              <a:tr h="898660"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Дополнительные возможности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Простота интерфейса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>
                          <a:solidFill>
                            <a:srgbClr val="000000"/>
                          </a:solidFill>
                          <a:effectLst/>
                        </a:rPr>
                        <a:t>Анализ данных с разных платформ</a:t>
                      </a:r>
                      <a:endParaRPr lang="ru-RU" sz="2400">
                        <a:effectLst/>
                      </a:endParaRPr>
                    </a:p>
                  </a:txBody>
                  <a:tcPr marL="68390" marR="68390" marT="0" marB="0" anchor="ctr"/>
                </a:tc>
                <a:tc>
                  <a:txBody>
                    <a:bodyPr/>
                    <a:lstStyle/>
                    <a:p>
                      <a:pPr algn="just"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ru-RU" sz="1600" dirty="0">
                          <a:solidFill>
                            <a:srgbClr val="000000"/>
                          </a:solidFill>
                          <a:effectLst/>
                        </a:rPr>
                        <a:t>Расширение для браузеров</a:t>
                      </a:r>
                      <a:endParaRPr lang="ru-RU" sz="2400" dirty="0">
                        <a:effectLst/>
                      </a:endParaRPr>
                    </a:p>
                  </a:txBody>
                  <a:tcPr marL="68390" marR="68390" marT="0" marB="0" anchor="ctr"/>
                </a:tc>
                <a:extLst>
                  <a:ext uri="{0D108BD9-81ED-4DB2-BD59-A6C34878D82A}">
                    <a16:rowId xmlns:a16="http://schemas.microsoft.com/office/drawing/2014/main" val="85389702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80293-5682-8699-99B1-3678D909AA34}"/>
              </a:ext>
            </a:extLst>
          </p:cNvPr>
          <p:cNvSpPr txBox="1"/>
          <p:nvPr/>
        </p:nvSpPr>
        <p:spPr bwMode="auto">
          <a:xfrm>
            <a:off x="304800" y="1412774"/>
            <a:ext cx="6111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</a:rPr>
              <a:t>Таблица 1 – Сравнительный анализ 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 dirty="0"/>
              <a:t>Анализ предметной области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6" name="Прямоугольник 5"/>
          <p:cNvSpPr/>
          <p:nvPr/>
        </p:nvSpPr>
        <p:spPr>
          <a:xfrm>
            <a:off x="1295400" y="990600"/>
            <a:ext cx="9062721" cy="53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Требования к системе:</a:t>
            </a: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ибкость настройки: Возможность подключения различных источников данных и адаптации под нужды конкретного бизнеса;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интеграция: Предоставление REST API для легкой интеграции с существующими системами компаний;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аналитика: Использование ML-моделей для глубокого анализа и точного прогнозирования спроса, а также визуализация результатов через веб-интерфейс.</a:t>
            </a:r>
            <a:endParaRPr lang="ru-RU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Times New Roman"/>
              <a:cs typeface="Times New Roman"/>
            </a:endParaRP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ru-RU" sz="1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91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3866576" y="245454"/>
            <a:ext cx="44437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 dirty="0"/>
              <a:t>Выбор средств разработки</a:t>
            </a:r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6</a:t>
            </a:fld>
            <a:endParaRPr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016B07E8-1424-813C-59F9-7CFD2D539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983141"/>
              </p:ext>
            </p:extLst>
          </p:nvPr>
        </p:nvGraphicFramePr>
        <p:xfrm>
          <a:off x="796563" y="1347141"/>
          <a:ext cx="10799625" cy="2108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99875">
                  <a:extLst>
                    <a:ext uri="{9D8B030D-6E8A-4147-A177-3AD203B41FA5}">
                      <a16:colId xmlns:a16="http://schemas.microsoft.com/office/drawing/2014/main" val="159836343"/>
                    </a:ext>
                  </a:extLst>
                </a:gridCol>
                <a:gridCol w="3599875">
                  <a:extLst>
                    <a:ext uri="{9D8B030D-6E8A-4147-A177-3AD203B41FA5}">
                      <a16:colId xmlns:a16="http://schemas.microsoft.com/office/drawing/2014/main" val="2002670084"/>
                    </a:ext>
                  </a:extLst>
                </a:gridCol>
                <a:gridCol w="3599875">
                  <a:extLst>
                    <a:ext uri="{9D8B030D-6E8A-4147-A177-3AD203B41FA5}">
                      <a16:colId xmlns:a16="http://schemas.microsoft.com/office/drawing/2014/main" val="29299947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Клиентская часть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Серверная часть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Хранилища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594052"/>
                  </a:ext>
                </a:extLst>
              </a:tr>
              <a:tr h="330544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</a:t>
                      </a:r>
                    </a:p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Axios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Redux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JavaScript(Typescript)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</a:p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VS</a:t>
                      </a:r>
                      <a:r>
                        <a:rPr lang="en-US" sz="1800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Code IDE</a:t>
                      </a:r>
                      <a:endParaRPr lang="ru-R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 (</a:t>
                      </a:r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LightGBM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r>
                        <a:rPr lang="en-US" baseline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RabbitMQ</a:t>
                      </a:r>
                      <a:b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800" b="0" i="0" u="none" strike="noStrike" cap="none" spc="0" dirty="0" err="1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GoLand</a:t>
                      </a:r>
                      <a:r>
                        <a:rPr lang="en-US" sz="1800" b="0" i="0" u="none" strike="noStrike" cap="none" spc="0" dirty="0">
                          <a:solidFill>
                            <a:schemeClr val="tx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 IDE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PostgreSQL</a:t>
                      </a:r>
                    </a:p>
                    <a:p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PgAdmin</a:t>
                      </a:r>
                      <a:r>
                        <a:rPr lang="en-US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141929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79B80C8-3DB0-5CCA-E7B3-540FE1F7F3D8}"/>
              </a:ext>
            </a:extLst>
          </p:cNvPr>
          <p:cNvSpPr txBox="1"/>
          <p:nvPr/>
        </p:nvSpPr>
        <p:spPr bwMode="auto">
          <a:xfrm>
            <a:off x="691011" y="98635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Таблица 2 – Средства разработки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Объект 6"/>
          <p:cNvSpPr txBox="1"/>
          <p:nvPr/>
        </p:nvSpPr>
        <p:spPr bwMode="auto">
          <a:xfrm>
            <a:off x="4452484" y="5630083"/>
            <a:ext cx="3487784" cy="57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  <a:defRPr/>
            </a:pPr>
            <a:endParaRPr lang="ru-RU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-84540" y="5820183"/>
            <a:ext cx="39511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1 – Библиотека </a:t>
            </a:r>
            <a:r>
              <a:rPr lang="en-US" dirty="0">
                <a:latin typeface="Times New Roman"/>
                <a:cs typeface="Times New Roman"/>
              </a:rPr>
              <a:t>React</a:t>
            </a:r>
            <a:endParaRPr lang="ru-RU" dirty="0"/>
          </a:p>
        </p:txBody>
      </p:sp>
      <p:pic>
        <p:nvPicPr>
          <p:cNvPr id="9" name="Picture 4" descr="Picture background">
            <a:extLst>
              <a:ext uri="{FF2B5EF4-FFF2-40B4-BE49-F238E27FC236}">
                <a16:creationId xmlns:a16="http://schemas.microsoft.com/office/drawing/2014/main" id="{6E9709AA-345F-5807-23EC-DF603A224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01" y="3949807"/>
            <a:ext cx="2202108" cy="220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1981FD-05ED-22DF-C7EF-C745824C31F8}"/>
              </a:ext>
            </a:extLst>
          </p:cNvPr>
          <p:cNvSpPr txBox="1"/>
          <p:nvPr/>
        </p:nvSpPr>
        <p:spPr bwMode="auto">
          <a:xfrm>
            <a:off x="1677177" y="5164907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2 – </a:t>
            </a:r>
            <a:r>
              <a:rPr lang="en-US" dirty="0">
                <a:latin typeface="Times New Roman"/>
                <a:cs typeface="Times New Roman"/>
              </a:rPr>
              <a:t>PostgreSQL</a:t>
            </a:r>
            <a:endParaRPr lang="ru-RU" dirty="0"/>
          </a:p>
        </p:txBody>
      </p:sp>
      <p:pic>
        <p:nvPicPr>
          <p:cNvPr id="1034" name="Picture 10" descr="Picture background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83" t="8260" r="32075"/>
          <a:stretch/>
        </p:blipFill>
        <p:spPr bwMode="auto">
          <a:xfrm>
            <a:off x="6676911" y="3828333"/>
            <a:ext cx="1263357" cy="183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1981FD-05ED-22DF-C7EF-C745824C31F8}"/>
              </a:ext>
            </a:extLst>
          </p:cNvPr>
          <p:cNvSpPr txBox="1"/>
          <p:nvPr/>
        </p:nvSpPr>
        <p:spPr bwMode="auto">
          <a:xfrm>
            <a:off x="6950358" y="5212829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</a:t>
            </a:r>
            <a:r>
              <a:rPr lang="en-US" dirty="0">
                <a:latin typeface="Times New Roman"/>
                <a:cs typeface="Times New Roman"/>
              </a:rPr>
              <a:t>4</a:t>
            </a:r>
            <a:r>
              <a:rPr lang="ru-RU" dirty="0">
                <a:latin typeface="Times New Roman"/>
                <a:cs typeface="Times New Roman"/>
              </a:rPr>
              <a:t> – </a:t>
            </a:r>
            <a:r>
              <a:rPr lang="en-US" dirty="0">
                <a:latin typeface="Times New Roman"/>
                <a:cs typeface="Times New Roman"/>
              </a:rPr>
              <a:t>Python</a:t>
            </a:r>
            <a:endParaRPr lang="ru-RU" dirty="0"/>
          </a:p>
        </p:txBody>
      </p:sp>
      <p:pic>
        <p:nvPicPr>
          <p:cNvPr id="1036" name="Picture 12" descr="Picture background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2" t="21141" r="35958" b="25139"/>
          <a:stretch/>
        </p:blipFill>
        <p:spPr bwMode="auto">
          <a:xfrm>
            <a:off x="3953003" y="3765206"/>
            <a:ext cx="1314060" cy="1478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54925B-F6F7-43BE-936B-2BB119B2DD30}"/>
              </a:ext>
            </a:extLst>
          </p:cNvPr>
          <p:cNvSpPr txBox="1"/>
          <p:nvPr/>
        </p:nvSpPr>
        <p:spPr bwMode="auto">
          <a:xfrm>
            <a:off x="4412235" y="582018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dirty="0">
                <a:latin typeface="Times New Roman"/>
                <a:cs typeface="Times New Roman"/>
              </a:rPr>
              <a:t>Рисунок 3 – </a:t>
            </a:r>
            <a:r>
              <a:rPr lang="en-US" dirty="0" err="1">
                <a:latin typeface="Times New Roman"/>
                <a:cs typeface="Times New Roman"/>
              </a:rPr>
              <a:t>Golang</a:t>
            </a:r>
            <a:endParaRPr lang="ru-RU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B28BA86-4988-4661-A5D3-22AA7B4A19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2882" y="3812466"/>
            <a:ext cx="2832460" cy="14162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275833"/>
            <a:ext cx="8123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функциональной схемы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7</a:t>
            </a:fld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3429000" y="6282303"/>
            <a:ext cx="7308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</a:t>
            </a:r>
            <a:r>
              <a:rPr lang="en-US" dirty="0">
                <a:latin typeface="Times New Roman"/>
                <a:cs typeface="Times New Roman"/>
              </a:rPr>
              <a:t>5</a:t>
            </a:r>
            <a:r>
              <a:rPr lang="ru-RU" dirty="0">
                <a:latin typeface="Times New Roman"/>
                <a:cs typeface="Times New Roman"/>
              </a:rPr>
              <a:t>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Декомпозиция функциональной схемы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2C098C1-96B8-46B8-B1EB-276A385535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655297"/>
            <a:ext cx="7974095" cy="563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960753" name="object 2"/>
          <p:cNvSpPr txBox="1">
            <a:spLocks noGrp="1"/>
          </p:cNvSpPr>
          <p:nvPr>
            <p:ph type="title"/>
          </p:nvPr>
        </p:nvSpPr>
        <p:spPr bwMode="auto">
          <a:xfrm>
            <a:off x="2035352" y="86424"/>
            <a:ext cx="812309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defRPr/>
            </a:pPr>
            <a:r>
              <a:t>Проектирование архитектуры информационной системы</a:t>
            </a:r>
          </a:p>
        </p:txBody>
      </p:sp>
      <p:sp>
        <p:nvSpPr>
          <p:cNvPr id="1796217923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0000D833-7BE9-434F-63A9-C04BB3F1CBC6}" type="slidenum">
              <a:rPr/>
              <a:t>8</a:t>
            </a:fld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2781300" y="6236915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6 – </a:t>
            </a:r>
            <a:r>
              <a:rPr lang="ru-RU" dirty="0">
                <a:latin typeface="Times New Roman"/>
                <a:ea typeface="Calibri"/>
                <a:cs typeface="Times New Roman"/>
              </a:rPr>
              <a:t>Архитектура системы (диаграмма компонентов)</a:t>
            </a:r>
            <a:endParaRPr lang="ru-RU" dirty="0">
              <a:latin typeface="Times New Roman"/>
              <a:cs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A437C4-5FEA-4411-B739-B59DC0AD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617165"/>
            <a:ext cx="86106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79275" name="object 2"/>
          <p:cNvSpPr txBox="1">
            <a:spLocks noGrp="1"/>
          </p:cNvSpPr>
          <p:nvPr>
            <p:ph type="title"/>
          </p:nvPr>
        </p:nvSpPr>
        <p:spPr bwMode="auto">
          <a:xfrm>
            <a:off x="2030674" y="228600"/>
            <a:ext cx="8130651" cy="751487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</a:t>
            </a:r>
            <a:r>
              <a:rPr lang="ru-RU" dirty="0"/>
              <a:t> системы и структуры модулей</a:t>
            </a:r>
            <a:endParaRPr dirty="0"/>
          </a:p>
        </p:txBody>
      </p:sp>
      <p:sp>
        <p:nvSpPr>
          <p:cNvPr id="1252174746" name="object 7"/>
          <p:cNvSpPr txBox="1">
            <a:spLocks noGrp="1"/>
          </p:cNvSpPr>
          <p:nvPr>
            <p:ph type="sldNum" sz="quarter" idx="7"/>
          </p:nvPr>
        </p:nvSpPr>
        <p:spPr bwMode="auto">
          <a:xfrm>
            <a:off x="11125200" y="6109196"/>
            <a:ext cx="558097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FEEA851-E30D-72D0-5A37-66A15EB391C1}" type="slidenum">
              <a:rPr/>
              <a:t>9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0" y="5946283"/>
            <a:ext cx="662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7 – </a:t>
            </a:r>
            <a:r>
              <a:rPr lang="ru-RU" dirty="0">
                <a:latin typeface="Times New Roman"/>
                <a:ea typeface="Times New Roman"/>
                <a:cs typeface="Times New Roman"/>
              </a:rPr>
              <a:t>Схема связи страниц клиентской части ИС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0961E-1011-9045-5261-2C398BFC4D2C}"/>
              </a:ext>
            </a:extLst>
          </p:cNvPr>
          <p:cNvSpPr txBox="1"/>
          <p:nvPr/>
        </p:nvSpPr>
        <p:spPr bwMode="auto">
          <a:xfrm>
            <a:off x="5843256" y="5946283"/>
            <a:ext cx="54343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dirty="0">
                <a:latin typeface="Times New Roman"/>
                <a:cs typeface="Times New Roman"/>
              </a:rPr>
              <a:t>Рисунок 8 – Структура разработанных модулей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37A9F6D-1105-4C38-904D-4AFF3D5E4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65087"/>
            <a:ext cx="5554133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8883BF7-86C0-4A66-91F3-DE7BF13BE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4028" y="1216282"/>
            <a:ext cx="3352800" cy="4699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873</TotalTime>
  <Words>860</Words>
  <Application>Microsoft Office PowerPoint</Application>
  <DocSecurity>0</DocSecurity>
  <PresentationFormat>Широкоэкранный</PresentationFormat>
  <Paragraphs>229</Paragraphs>
  <Slides>18</Slides>
  <Notes>18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Презентация PowerPoint</vt:lpstr>
      <vt:lpstr>Цель, актуальность и задачи</vt:lpstr>
      <vt:lpstr>Объект и предмет исследования</vt:lpstr>
      <vt:lpstr>Анализ предметной области</vt:lpstr>
      <vt:lpstr>Анализ предметной области</vt:lpstr>
      <vt:lpstr>Выбор средств разработки</vt:lpstr>
      <vt:lpstr>Проектирование функциональной схемы</vt:lpstr>
      <vt:lpstr>Проектирование архитектуры информационной системы</vt:lpstr>
      <vt:lpstr>Разработка диаграмм логической модели системы и структуры модулей</vt:lpstr>
      <vt:lpstr>Проектирование схемы базы данных</vt:lpstr>
      <vt:lpstr>Разработанные страницы</vt:lpstr>
      <vt:lpstr>Разработанные страницы</vt:lpstr>
      <vt:lpstr>Разработанные страницы</vt:lpstr>
      <vt:lpstr>Тестирование в Swagger</vt:lpstr>
      <vt:lpstr>Расчет вычислительной и емкостной сложности</vt:lpstr>
      <vt:lpstr>Стоимость работ и структура затрат</vt:lpstr>
      <vt:lpstr>Результаты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Парусов Павел</dc:creator>
  <cp:keywords/>
  <dc:description/>
  <cp:lastModifiedBy>Alexandr Slasher</cp:lastModifiedBy>
  <cp:revision>59</cp:revision>
  <dcterms:created xsi:type="dcterms:W3CDTF">2023-05-17T15:39:40Z</dcterms:created>
  <dcterms:modified xsi:type="dcterms:W3CDTF">2025-05-28T21:31:36Z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