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notesSlides/notesSlide19.xml" ContentType="application/vnd.openxmlformats-officedocument.presentationml.notes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4" d="100"/>
          <a:sy n="84" d="100"/>
        </p:scale>
        <p:origin x="629" y="77"/>
      </p:cViewPr>
      <p:guideLst>
        <p:guide pos="2880" orient="horz"/>
        <p:guide pos="216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E861D3-3E0C-BF76-AF19-E5A804E1E66F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675524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224223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608504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610E1A-A2D0-EAA5-49D9-E19F992D480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203594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260610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606427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61C07D-D550-6861-87CE-70D97ADB9955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686557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221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861566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04D29B-B15E-6ADE-CD9E-7FF9F9CBF51A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82397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290043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079989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915EED-7537-5B4C-A01A-D79CABEB4286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68871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785677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33151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E90A4F-3BB6-F216-181D-6C6EFD0947D8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3389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790514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283508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B04B71-E252-2C76-931C-3330F48CA908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918819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448841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331896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998C49-BB09-724D-1657-05161B9738A6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65874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566860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336960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BE83BE-61C8-75B0-AEB5-361CF41299BB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708005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1253183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530323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851C26-655A-C0D2-93FF-640C049DD082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41D539-708E-0632-BA49-0B2AE60377CB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3ABEA3-5C73-116C-356E-C0B42DE2F85A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4B2BDF-489E-293C-E883-56F4207BFD9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EF5DBF-7313-7B2E-AA1B-E2B06F90929F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16291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165494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923421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91C347-00C0-4B8A-FF35-E94AF5AB7D37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6E361F-6205-55B0-D9A8-064614F0DC1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769DAD-6F5B-A6AC-0287-F1FB10034F6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25089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823695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47592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6BB100-CEA1-CB5C-FAB8-1F2E60428D0E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47016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17834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199183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F27FF9-E582-1161-F336-D60642B03C86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95028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10669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010430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07EA61-DAD5-8ABB-DCC4-6BD4531174B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" userDrawn="1">
  <p:cSld name="Title Only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" userDrawn="1">
  <p:cSld name="Blank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/>
          <a:stretch/>
        </p:blipFill>
        <p:spPr bwMode="auto">
          <a:xfrm>
            <a:off x="11119104" y="42671"/>
            <a:ext cx="865631" cy="9845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919479" y="1682068"/>
            <a:ext cx="10353040" cy="3806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11075161" y="5942482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2512819" y="1352799"/>
            <a:ext cx="7485298" cy="160754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  <a:defRPr/>
            </a:pPr>
            <a:r>
              <a:rPr sz="1400" b="1" spc="-15">
                <a:latin typeface="Times New Roman"/>
                <a:cs typeface="Times New Roman"/>
              </a:rPr>
              <a:t>Федеральное</a:t>
            </a:r>
            <a:r>
              <a:rPr sz="1400" b="1" spc="95">
                <a:latin typeface="Times New Roman"/>
                <a:cs typeface="Times New Roman"/>
              </a:rPr>
              <a:t> </a:t>
            </a:r>
            <a:r>
              <a:rPr sz="1400" b="1" spc="-25">
                <a:latin typeface="Times New Roman"/>
                <a:cs typeface="Times New Roman"/>
              </a:rPr>
              <a:t>государственное</a:t>
            </a:r>
            <a:r>
              <a:rPr sz="1400" b="1" spc="100">
                <a:latin typeface="Times New Roman"/>
                <a:cs typeface="Times New Roman"/>
              </a:rPr>
              <a:t> </a:t>
            </a:r>
            <a:r>
              <a:rPr sz="1400" b="1" spc="-25">
                <a:latin typeface="Times New Roman"/>
                <a:cs typeface="Times New Roman"/>
              </a:rPr>
              <a:t>бюджетное</a:t>
            </a:r>
            <a:r>
              <a:rPr sz="1400" b="1" spc="125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образовательное</a:t>
            </a:r>
            <a:r>
              <a:rPr sz="1400" b="1" spc="155">
                <a:latin typeface="Times New Roman"/>
                <a:cs typeface="Times New Roman"/>
              </a:rPr>
              <a:t> </a:t>
            </a:r>
            <a:r>
              <a:rPr sz="1400" b="1" spc="-10">
                <a:latin typeface="Times New Roman"/>
                <a:cs typeface="Times New Roman"/>
              </a:rPr>
              <a:t>учреждение</a:t>
            </a:r>
            <a:r>
              <a:rPr sz="1400" b="1" spc="50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высшего</a:t>
            </a:r>
            <a:r>
              <a:rPr sz="1400" b="1" spc="50">
                <a:latin typeface="Times New Roman"/>
                <a:cs typeface="Times New Roman"/>
              </a:rPr>
              <a:t> </a:t>
            </a:r>
            <a:r>
              <a:rPr sz="1400" b="1" spc="-25">
                <a:latin typeface="Times New Roman"/>
                <a:cs typeface="Times New Roman"/>
              </a:rPr>
              <a:t>образования</a:t>
            </a:r>
            <a:endParaRPr sz="1400">
              <a:latin typeface="Times New Roman"/>
              <a:cs typeface="Times New Roman"/>
            </a:endParaRPr>
          </a:p>
          <a:p>
            <a:pPr marL="902969">
              <a:lnSpc>
                <a:spcPct val="100000"/>
              </a:lnSpc>
              <a:spcBef>
                <a:spcPts val="95"/>
              </a:spcBef>
              <a:defRPr/>
            </a:pPr>
            <a:r>
              <a:rPr sz="1400" b="1" spc="-5">
                <a:latin typeface="Times New Roman"/>
                <a:cs typeface="Times New Roman"/>
              </a:rPr>
              <a:t>«МИРЭА</a:t>
            </a:r>
            <a:r>
              <a:rPr sz="1400" b="1" spc="-35">
                <a:latin typeface="Times New Roman"/>
                <a:cs typeface="Times New Roman"/>
              </a:rPr>
              <a:t> </a:t>
            </a:r>
            <a:r>
              <a:rPr sz="1400" b="1" spc="-5">
                <a:latin typeface="Times New Roman"/>
                <a:cs typeface="Times New Roman"/>
              </a:rPr>
              <a:t>–</a:t>
            </a:r>
            <a:r>
              <a:rPr sz="1400" b="1" spc="15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Российский</a:t>
            </a:r>
            <a:r>
              <a:rPr sz="1400" b="1" spc="8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технологический</a:t>
            </a:r>
            <a:r>
              <a:rPr sz="1400" b="1" spc="12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университет»</a:t>
            </a:r>
            <a:endParaRPr sz="14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490"/>
              </a:spcBef>
              <a:defRPr/>
            </a:pPr>
            <a:r>
              <a:rPr sz="1800" b="1" spc="5">
                <a:latin typeface="Times New Roman"/>
                <a:cs typeface="Times New Roman"/>
              </a:rPr>
              <a:t>РТУ</a:t>
            </a:r>
            <a:r>
              <a:rPr sz="1800" b="1" spc="-30">
                <a:latin typeface="Times New Roman"/>
                <a:cs typeface="Times New Roman"/>
              </a:rPr>
              <a:t> </a:t>
            </a:r>
            <a:r>
              <a:rPr sz="1800" b="1">
                <a:latin typeface="Times New Roman"/>
                <a:cs typeface="Times New Roman"/>
              </a:rPr>
              <a:t>МИРЭА</a:t>
            </a:r>
            <a:endParaRPr sz="1800">
              <a:latin typeface="Times New Roman"/>
              <a:cs typeface="Times New Roman"/>
            </a:endParaRPr>
          </a:p>
          <a:p>
            <a:pPr marL="652145" algn="ctr">
              <a:lnSpc>
                <a:spcPct val="100000"/>
              </a:lnSpc>
              <a:spcBef>
                <a:spcPts val="115"/>
              </a:spcBef>
              <a:defRPr/>
            </a:pPr>
            <a:r>
              <a:rPr sz="1400" b="1" spc="-15">
                <a:latin typeface="Times New Roman"/>
                <a:cs typeface="Times New Roman"/>
              </a:rPr>
              <a:t>Институт</a:t>
            </a:r>
            <a:r>
              <a:rPr sz="1400" b="1" spc="4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информационных</a:t>
            </a:r>
            <a:r>
              <a:rPr sz="1400" b="1" spc="85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технологий</a:t>
            </a:r>
            <a:endParaRPr sz="1400">
              <a:latin typeface="Times New Roman"/>
              <a:cs typeface="Times New Roman"/>
            </a:endParaRPr>
          </a:p>
          <a:p>
            <a:pPr marL="902969">
              <a:lnSpc>
                <a:spcPct val="100000"/>
              </a:lnSpc>
              <a:spcBef>
                <a:spcPts val="120"/>
              </a:spcBef>
              <a:defRPr/>
            </a:pPr>
            <a:r>
              <a:rPr sz="1400" b="1" spc="-20">
                <a:latin typeface="Times New Roman"/>
                <a:cs typeface="Times New Roman"/>
              </a:rPr>
              <a:t>Кафедра</a:t>
            </a:r>
            <a:r>
              <a:rPr sz="1400" b="1" spc="6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инструментального</a:t>
            </a:r>
            <a:r>
              <a:rPr sz="1400" b="1" spc="114">
                <a:latin typeface="Times New Roman"/>
                <a:cs typeface="Times New Roman"/>
              </a:rPr>
              <a:t> </a:t>
            </a:r>
            <a:r>
              <a:rPr sz="1400" b="1" spc="-5">
                <a:latin typeface="Times New Roman"/>
                <a:cs typeface="Times New Roman"/>
              </a:rPr>
              <a:t>и</a:t>
            </a:r>
            <a:r>
              <a:rPr sz="1400" b="1" spc="10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прикладного</a:t>
            </a:r>
            <a:r>
              <a:rPr sz="1400" b="1" spc="114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программного</a:t>
            </a:r>
            <a:r>
              <a:rPr sz="1400" b="1" spc="95">
                <a:latin typeface="Times New Roman"/>
                <a:cs typeface="Times New Roman"/>
              </a:rPr>
              <a:t> </a:t>
            </a:r>
            <a:r>
              <a:rPr sz="1400" b="1" spc="-10">
                <a:latin typeface="Times New Roman"/>
                <a:cs typeface="Times New Roman"/>
              </a:rPr>
              <a:t>обеспечения</a:t>
            </a:r>
            <a:endParaRPr sz="14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080"/>
              </a:spcBef>
              <a:defRPr/>
            </a:pPr>
            <a:r>
              <a:rPr sz="1400" b="1" spc="-10">
                <a:latin typeface="Times New Roman"/>
                <a:cs typeface="Times New Roman"/>
              </a:rPr>
              <a:t>Дисциплина</a:t>
            </a:r>
            <a:r>
              <a:rPr sz="1400" b="1" spc="70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«Производственная практика</a:t>
            </a:r>
            <a:r>
              <a:rPr sz="1400" b="1" spc="-15">
                <a:latin typeface="Times New Roman"/>
                <a:cs typeface="Times New Roman"/>
              </a:rPr>
              <a:t>»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 flipH="0" flipV="0">
            <a:off x="2512818" y="3276594"/>
            <a:ext cx="7784364" cy="74457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R="62103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2400" b="1" spc="-25">
                <a:latin typeface="Times New Roman"/>
                <a:cs typeface="Times New Roman"/>
              </a:rPr>
              <a:t>     ПРЕДДИПЛОМНАЯ ПРАКТИКА</a:t>
            </a:r>
            <a:endParaRPr sz="2400"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Интеллектуальная система оценки спроса на продукт</a:t>
            </a:r>
            <a:endParaRPr lang="ru-RU" sz="2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 flipH="0" flipV="0">
            <a:off x="738627" y="4921929"/>
            <a:ext cx="4907919" cy="845543"/>
          </a:xfrm>
          <a:prstGeom prst="rect">
            <a:avLst/>
          </a:prstGeom>
        </p:spPr>
        <p:txBody>
          <a:bodyPr vert="horz" wrap="square" lIns="0" tIns="406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defRPr/>
            </a:pPr>
            <a:r>
              <a:rPr sz="1600" spc="-25">
                <a:latin typeface="Times New Roman"/>
                <a:cs typeface="Times New Roman"/>
              </a:rPr>
              <a:t>Студент:</a:t>
            </a:r>
            <a:r>
              <a:rPr sz="1600" spc="20">
                <a:latin typeface="Times New Roman"/>
                <a:cs typeface="Times New Roman"/>
              </a:rPr>
              <a:t> </a:t>
            </a:r>
            <a:r>
              <a:rPr lang="ru-RU" sz="1600" spc="10">
                <a:latin typeface="Times New Roman"/>
                <a:cs typeface="Times New Roman"/>
              </a:rPr>
              <a:t>Мухаметшин</a:t>
            </a:r>
            <a:r>
              <a:rPr lang="ru-RU" sz="1600" spc="10">
                <a:latin typeface="Times New Roman"/>
                <a:cs typeface="Times New Roman"/>
              </a:rPr>
              <a:t> А. Р</a:t>
            </a:r>
            <a:r>
              <a:rPr sz="1600" spc="-5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defRPr/>
            </a:pPr>
            <a:r>
              <a:rPr sz="1600" spc="-15">
                <a:latin typeface="Times New Roman"/>
                <a:cs typeface="Times New Roman"/>
              </a:rPr>
              <a:t>Группа:</a:t>
            </a:r>
            <a:r>
              <a:rPr sz="1600" spc="-50">
                <a:latin typeface="Times New Roman"/>
                <a:cs typeface="Times New Roman"/>
              </a:rPr>
              <a:t> </a:t>
            </a:r>
            <a:r>
              <a:rPr sz="1600">
                <a:latin typeface="Times New Roman"/>
                <a:cs typeface="Times New Roman"/>
              </a:rPr>
              <a:t>ИКБО-</a:t>
            </a:r>
            <a:r>
              <a:rPr lang="ru-RU" sz="1600">
                <a:latin typeface="Times New Roman"/>
                <a:cs typeface="Times New Roman"/>
              </a:rPr>
              <a:t>20</a:t>
            </a:r>
            <a:r>
              <a:rPr sz="1600">
                <a:latin typeface="Times New Roman"/>
                <a:cs typeface="Times New Roman"/>
              </a:rPr>
              <a:t>-21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defRPr/>
            </a:pPr>
            <a:r>
              <a:rPr sz="1600" spc="-15">
                <a:latin typeface="Times New Roman"/>
                <a:cs typeface="Times New Roman"/>
              </a:rPr>
              <a:t>Руководитель: к.т.н., доцент Аждер Т.Б.</a:t>
            </a:r>
            <a:r>
              <a:rPr lang="ru-RU" sz="1600" b="0" i="0" u="none" strike="noStrike" cap="none" spc="4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5405118" y="6388098"/>
            <a:ext cx="1287313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10">
                <a:latin typeface="Times New Roman"/>
                <a:cs typeface="Times New Roman"/>
              </a:rPr>
              <a:t>Москва</a:t>
            </a:r>
            <a:r>
              <a:rPr sz="1800" spc="-45">
                <a:latin typeface="Times New Roman"/>
                <a:cs typeface="Times New Roman"/>
              </a:rPr>
              <a:t> </a:t>
            </a:r>
            <a:r>
              <a:rPr sz="1800" spc="10">
                <a:latin typeface="Times New Roman"/>
                <a:cs typeface="Times New Roman"/>
              </a:rPr>
              <a:t>202</a:t>
            </a:r>
            <a:r>
              <a:rPr lang="ru-RU" sz="1800" spc="1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/>
          <a:stretch/>
        </p:blipFill>
        <p:spPr bwMode="auto">
          <a:xfrm>
            <a:off x="5635752" y="179831"/>
            <a:ext cx="920496" cy="1018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4565509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2" y="275833"/>
            <a:ext cx="8131011" cy="74457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Проектирование жизненного цикла информационной системы</a:t>
            </a:r>
            <a:endParaRPr/>
          </a:p>
        </p:txBody>
      </p:sp>
      <p:sp>
        <p:nvSpPr>
          <p:cNvPr id="1702475160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800187" y="5942481"/>
            <a:ext cx="549946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1C895171-8751-092E-7577-17C67D8A59F8}" type="slidenum">
              <a:rPr/>
              <a:t/>
            </a:fld>
            <a:endParaRPr/>
          </a:p>
        </p:txBody>
      </p:sp>
      <p:sp>
        <p:nvSpPr>
          <p:cNvPr id="609353589" name="TextBox 11"/>
          <p:cNvSpPr txBox="1"/>
          <p:nvPr/>
        </p:nvSpPr>
        <p:spPr bwMode="auto">
          <a:xfrm>
            <a:off x="3217550" y="6244972"/>
            <a:ext cx="5756898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Пример работы итерационной модели жизненного цикла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20937133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939663" y="1117355"/>
            <a:ext cx="4312673" cy="4990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1975361" y="19391"/>
            <a:ext cx="813137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Проектирование схемы базы данных</a:t>
            </a:r>
            <a:endParaRPr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/>
            </a:fld>
            <a:endParaRPr/>
          </a:p>
        </p:txBody>
      </p:sp>
      <p:sp>
        <p:nvSpPr>
          <p:cNvPr id="744994821" name="TextBox 11"/>
          <p:cNvSpPr txBox="1"/>
          <p:nvPr/>
        </p:nvSpPr>
        <p:spPr bwMode="auto">
          <a:xfrm>
            <a:off x="4574291" y="6346030"/>
            <a:ext cx="3043415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Схема базы данных системы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110770951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406320" y="559753"/>
            <a:ext cx="7492748" cy="5685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0017158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1975360" y="19390"/>
            <a:ext cx="814685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8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Архитектура серверной части системы</a:t>
            </a:r>
            <a:endParaRPr/>
          </a:p>
        </p:txBody>
      </p:sp>
      <p:sp>
        <p:nvSpPr>
          <p:cNvPr id="1535226540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765908" y="5942480"/>
            <a:ext cx="693448" cy="302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2378"/>
              </a:lnSpc>
              <a:defRPr/>
            </a:pPr>
            <a:fld id="{8CF9A736-AE0F-EC1B-BBA2-695533FB1B38}" type="slidenum">
              <a:rPr/>
              <a:t/>
            </a:fld>
            <a:endParaRPr/>
          </a:p>
        </p:txBody>
      </p:sp>
      <p:sp>
        <p:nvSpPr>
          <p:cNvPr id="1737299675" name="TextBox 11"/>
          <p:cNvSpPr txBox="1"/>
          <p:nvPr/>
        </p:nvSpPr>
        <p:spPr bwMode="auto">
          <a:xfrm>
            <a:off x="4574291" y="5393529"/>
            <a:ext cx="393939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Пример архитектуры сервиса системы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152739576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831115" y="847587"/>
            <a:ext cx="3244196" cy="45459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0311110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1975360" y="19390"/>
            <a:ext cx="815945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8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клиентской части системы</a:t>
            </a:r>
            <a:endParaRPr/>
          </a:p>
        </p:txBody>
      </p:sp>
      <p:sp>
        <p:nvSpPr>
          <p:cNvPr id="1614110864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765908" y="5942480"/>
            <a:ext cx="693448" cy="302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2378"/>
              </a:lnSpc>
              <a:defRPr/>
            </a:pPr>
            <a:fld id="{FDD11193-4847-B98E-D7F6-514220BEC7BE}" type="slidenum">
              <a:rPr/>
              <a:t/>
            </a:fld>
            <a:endParaRPr/>
          </a:p>
        </p:txBody>
      </p:sp>
      <p:sp>
        <p:nvSpPr>
          <p:cNvPr id="2129888414" name="TextBox 11"/>
          <p:cNvSpPr txBox="1"/>
          <p:nvPr/>
        </p:nvSpPr>
        <p:spPr bwMode="auto">
          <a:xfrm>
            <a:off x="4574291" y="5759648"/>
            <a:ext cx="3164634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Главная страница приложения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160191586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728036" y="759732"/>
            <a:ext cx="8857142" cy="4893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145574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1975360" y="19390"/>
            <a:ext cx="8159451" cy="378817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8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клиентской части системы</a:t>
            </a:r>
            <a:endParaRPr/>
          </a:p>
        </p:txBody>
      </p:sp>
      <p:sp>
        <p:nvSpPr>
          <p:cNvPr id="682965234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765908" y="5942480"/>
            <a:ext cx="693448" cy="302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2378"/>
              </a:lnSpc>
              <a:defRPr/>
            </a:pPr>
            <a:fld id="{9C0C84A8-F235-72EB-D00C-0AAD811DAB12}" type="slidenum">
              <a:rPr/>
              <a:t/>
            </a:fld>
            <a:endParaRPr/>
          </a:p>
        </p:txBody>
      </p:sp>
      <p:sp>
        <p:nvSpPr>
          <p:cNvPr id="1496159096" name="TextBox 11"/>
          <p:cNvSpPr txBox="1"/>
          <p:nvPr/>
        </p:nvSpPr>
        <p:spPr bwMode="auto">
          <a:xfrm>
            <a:off x="3922648" y="5878852"/>
            <a:ext cx="4264875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Расширенный режим получения прогноза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3693331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153791" y="647792"/>
            <a:ext cx="7802589" cy="5111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8463771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1975360" y="19390"/>
            <a:ext cx="8159451" cy="378817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8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клиентской части системы</a:t>
            </a:r>
            <a:endParaRPr/>
          </a:p>
        </p:txBody>
      </p:sp>
      <p:sp>
        <p:nvSpPr>
          <p:cNvPr id="1849902312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765908" y="5942480"/>
            <a:ext cx="693448" cy="302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2378"/>
              </a:lnSpc>
              <a:defRPr/>
            </a:pPr>
            <a:fld id="{21C5D7AC-0AFE-44DC-D570-B41352285086}" type="slidenum">
              <a:rPr/>
              <a:t/>
            </a:fld>
            <a:endParaRPr/>
          </a:p>
        </p:txBody>
      </p:sp>
      <p:sp>
        <p:nvSpPr>
          <p:cNvPr id="1310063849" name="TextBox 11"/>
          <p:cNvSpPr txBox="1"/>
          <p:nvPr/>
        </p:nvSpPr>
        <p:spPr bwMode="auto">
          <a:xfrm>
            <a:off x="1043915" y="4572000"/>
            <a:ext cx="307835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Страница входа пользователя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33333918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24732" y="1848303"/>
            <a:ext cx="5166187" cy="2539999"/>
          </a:xfrm>
          <a:prstGeom prst="rect">
            <a:avLst/>
          </a:prstGeom>
        </p:spPr>
      </p:pic>
      <p:pic>
        <p:nvPicPr>
          <p:cNvPr id="207590423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5666977" y="1236568"/>
            <a:ext cx="5939789" cy="3763469"/>
          </a:xfrm>
          <a:prstGeom prst="rect">
            <a:avLst/>
          </a:prstGeom>
        </p:spPr>
      </p:pic>
      <p:sp>
        <p:nvSpPr>
          <p:cNvPr id="1727335035" name="TextBox 11"/>
          <p:cNvSpPr txBox="1"/>
          <p:nvPr/>
        </p:nvSpPr>
        <p:spPr bwMode="auto">
          <a:xfrm>
            <a:off x="7124203" y="5090519"/>
            <a:ext cx="30253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Страница истории прогнозов</a:t>
            </a:r>
            <a:endParaRPr lang="ru-RU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4758549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1975359" y="126546"/>
            <a:ext cx="8160529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7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Чек-лист тестирования</a:t>
            </a:r>
            <a:endParaRPr/>
          </a:p>
        </p:txBody>
      </p:sp>
      <p:sp>
        <p:nvSpPr>
          <p:cNvPr id="449859210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765908" y="5942479"/>
            <a:ext cx="693447" cy="302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377"/>
              </a:lnSpc>
              <a:defRPr/>
            </a:pPr>
            <a:fld id="{EDC30550-457F-8620-BE55-26235B94EF14}" type="slidenum">
              <a:rPr/>
              <a:t/>
            </a:fld>
            <a:endParaRPr/>
          </a:p>
        </p:txBody>
      </p:sp>
      <p:graphicFrame>
        <p:nvGraphicFramePr>
          <p:cNvPr id="310271391" name=""/>
          <p:cNvGraphicFramePr>
            <a:graphicFrameLocks xmlns:a="http://schemas.openxmlformats.org/drawingml/2006/main"/>
          </p:cNvGraphicFramePr>
          <p:nvPr/>
        </p:nvGraphicFramePr>
        <p:xfrm>
          <a:off x="766100" y="809138"/>
          <a:ext cx="9572625" cy="5645431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3186641"/>
                <a:gridCol w="3186641"/>
                <a:gridCol w="3186641"/>
              </a:tblGrid>
              <a:tr h="46820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</a:rPr>
                        <a:t>Тестируемые функции</a:t>
                      </a:r>
                      <a:endParaRPr sz="1600" b="1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</a:rPr>
                        <a:t>Google</a:t>
                      </a: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</a:rPr>
                        <a:t>Chrome</a:t>
                      </a:r>
                      <a:endParaRPr sz="1600" b="1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</a:rPr>
                        <a:t>Mozilla</a:t>
                      </a: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</a:rPr>
                        <a:t>Firefox</a:t>
                      </a:r>
                      <a:endParaRPr sz="1600" b="1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507007">
                <a:tc gridSpan="3"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</a:rPr>
                        <a:t>Регистрация и авторизация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6820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</a:rPr>
                        <a:t>Регистрация пользователя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</a:rPr>
                        <a:t>Выполнено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</a:rPr>
                        <a:t>Выполнено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46820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</a:rPr>
                        <a:t>Авторизация пользователя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</a:rPr>
                        <a:t>Выполнено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</a:rPr>
                        <a:t>Выполнено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46820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Переключение тем оформления</a:t>
                      </a:r>
                      <a:endParaRPr sz="1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Выполнено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Выполнено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512826">
                <a:tc gridSpan="3"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Прогнозирование</a:t>
                      </a:r>
                      <a:endParaRPr sz="1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6820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Создание стандартного прогноза</a:t>
                      </a:r>
                      <a:endParaRPr sz="1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Выполнено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Выполнено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51595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Создание минимального прогноза</a:t>
                      </a:r>
                      <a:endParaRPr sz="1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Выполнено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Выполнено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51595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Визуализация результатов прогноза</a:t>
                      </a:r>
                      <a:endParaRPr sz="1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Выполнено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Выполнено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468207">
                <a:tc gridSpan="3"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Аналитика и отчеты</a:t>
                      </a:r>
                      <a:endParaRPr sz="1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6820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Просмотр истории пользователя</a:t>
                      </a:r>
                      <a:endParaRPr sz="1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Выполнено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Выполнено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6456650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1975359" y="126546"/>
            <a:ext cx="8160890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7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Проверка тест-кейсов</a:t>
            </a:r>
            <a:endParaRPr/>
          </a:p>
        </p:txBody>
      </p:sp>
      <p:sp>
        <p:nvSpPr>
          <p:cNvPr id="582737566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765908" y="5942479"/>
            <a:ext cx="693447" cy="302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377"/>
              </a:lnSpc>
              <a:defRPr/>
            </a:pPr>
            <a:fld id="{07BAAD75-88D2-3408-CA65-21A5BCF11376}" type="slidenum">
              <a:rPr/>
              <a:t/>
            </a:fld>
            <a:endParaRPr/>
          </a:p>
        </p:txBody>
      </p:sp>
      <p:graphicFrame>
        <p:nvGraphicFramePr>
          <p:cNvPr id="355015761" name=""/>
          <p:cNvGraphicFramePr>
            <a:graphicFrameLocks xmlns:a="http://schemas.openxmlformats.org/drawingml/2006/main"/>
          </p:cNvGraphicFramePr>
          <p:nvPr/>
        </p:nvGraphicFramePr>
        <p:xfrm>
          <a:off x="739406" y="749299"/>
          <a:ext cx="8408275" cy="2961394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4812594"/>
                <a:gridCol w="3086"/>
                <a:gridCol w="4809507"/>
                <a:gridCol w="6173"/>
              </a:tblGrid>
              <a:tr h="405836">
                <a:tc gridSpan="4">
                  <a:txBody>
                    <a:bodyPr/>
                    <a:p>
                      <a:pPr algn="ctr"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Регистрация пользователя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4057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Шаги выполнения  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Ожидаемый результат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738809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Вести данные учетной записи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Нажать кнопку «Зарегистрироваться»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gridSpan="2"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Данные пользователя добавлены в базу данных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Получен доступ к функционалу системы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405836">
                <a:tc gridSpan="4">
                  <a:txBody>
                    <a:bodyPr/>
                    <a:p>
                      <a:pPr algn="ctr"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Авторизация пользователя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0583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Шаги выполнения  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Ожидаемый результат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405836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Вести данные учетной записи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Нажать кнопку «Войти»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gridSpan="2"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Получен доступ к функционалу системы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572322">
                <a:tc gridSpan="4">
                  <a:txBody>
                    <a:bodyPr/>
                    <a:p>
                      <a:pPr algn="ctr"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Переобучение модели прогнозов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0583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Шаги выполнения  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Ожидаемый результат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960791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Нажать кнопку «Модель обучена» или «Модель не обучена» (в зависимости от статуса обучения модели)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Дождаться всплывающего уведомления «Модель успешно переобучена»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gridSpan="2"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Модель переобучена на актуальных данных и сохранена для использования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40583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Шаги выполнения  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Ожидаемый результат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627818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Нажать кнопку «Модель обучена»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Дождаться всплывающего уведомления «Модель успешно переобучена»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gridSpan="2"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Модель переобучена на актуальных данных и сохранена для использования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5873605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1975359" y="126546"/>
            <a:ext cx="8172770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7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Тестирование при помощи </a:t>
            </a:r>
            <a:r>
              <a:rPr lang="en-US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SwaggerUI</a:t>
            </a:r>
            <a:endParaRPr/>
          </a:p>
        </p:txBody>
      </p:sp>
      <p:sp>
        <p:nvSpPr>
          <p:cNvPr id="1309955601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765908" y="5942479"/>
            <a:ext cx="693447" cy="302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377"/>
              </a:lnSpc>
              <a:defRPr/>
            </a:pPr>
            <a:fld id="{83D0B0CE-84CD-18DD-38A9-905B96F2D209}" type="slidenum">
              <a:rPr/>
              <a:t/>
            </a:fld>
            <a:endParaRPr/>
          </a:p>
        </p:txBody>
      </p:sp>
      <p:pic>
        <p:nvPicPr>
          <p:cNvPr id="2269830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333499" y="814927"/>
            <a:ext cx="7633124" cy="4690032"/>
          </a:xfrm>
          <a:prstGeom prst="rect">
            <a:avLst/>
          </a:prstGeom>
        </p:spPr>
      </p:pic>
      <p:sp>
        <p:nvSpPr>
          <p:cNvPr id="1872082267" name=""/>
          <p:cNvSpPr txBox="1"/>
          <p:nvPr/>
        </p:nvSpPr>
        <p:spPr bwMode="auto">
          <a:xfrm flipH="0" flipV="0">
            <a:off x="2644405" y="5727605"/>
            <a:ext cx="437560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Пример выполнения запросов в </a:t>
            </a:r>
            <a:r>
              <a:rPr lang="en-US">
                <a:latin typeface="Times New Roman"/>
                <a:ea typeface="Times New Roman"/>
                <a:cs typeface="Times New Roman"/>
              </a:rPr>
              <a:t>SwaggerUI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2221655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1975359" y="126546"/>
            <a:ext cx="8186810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7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Расчет вычислительной сложности</a:t>
            </a:r>
            <a:endParaRPr/>
          </a:p>
        </p:txBody>
      </p:sp>
      <p:sp>
        <p:nvSpPr>
          <p:cNvPr id="2132292017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765908" y="5942479"/>
            <a:ext cx="693447" cy="302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377"/>
              </a:lnSpc>
              <a:defRPr/>
            </a:pPr>
            <a:fld id="{3ED0C19F-4080-FB1B-5168-852293A8AB24}" type="slidenum">
              <a:rPr/>
              <a:t/>
            </a:fld>
            <a:endParaRPr/>
          </a:p>
        </p:txBody>
      </p:sp>
      <p:graphicFrame>
        <p:nvGraphicFramePr>
          <p:cNvPr id="560099050" name=""/>
          <p:cNvGraphicFramePr>
            <a:graphicFrameLocks xmlns:a="http://schemas.openxmlformats.org/drawingml/2006/main"/>
          </p:cNvGraphicFramePr>
          <p:nvPr/>
        </p:nvGraphicFramePr>
        <p:xfrm>
          <a:off x="275062" y="633736"/>
          <a:ext cx="8408275" cy="3769047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2776907"/>
                <a:gridCol w="2495161"/>
                <a:gridCol w="2495161"/>
                <a:gridCol w="2495161"/>
              </a:tblGrid>
              <a:tr h="414619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</a:rPr>
                        <a:t>Функция</a:t>
                      </a:r>
                      <a:endParaRPr sz="1400" b="1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</a:rPr>
                        <a:t>Описание функции</a:t>
                      </a:r>
                      <a:endParaRPr sz="1400" b="1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</a:rPr>
                        <a:t>Вычислительная сложность</a:t>
                      </a:r>
                      <a:endParaRPr sz="1400" b="1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</a:rPr>
                        <a:t>Емкостная сложность</a:t>
                      </a:r>
                      <a:endParaRPr sz="1400" b="1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472846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registerUser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Регистрация пользователя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O(1)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O(1)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414619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loginUser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Авторизация пользователя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O(1)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O(1)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30244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validateToken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Проверка JWT-</a:t>
                      </a: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токена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O(1)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O(1)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499171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createPrediction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Создание прогноза (стандартный)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O(1)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O(1)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499171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createMinimalPrediction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Создание прогноза (минимальный)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O(log n)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O(1)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499171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getUserStatistics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Получение статистики пользователя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O(n)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O(n)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414619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processDataBatch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Обработка партии данных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O(n log n)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O(n)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414619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calculateFeatures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Вычисление признаков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O(n²)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O(n)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30244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removeDuplicates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Удаление дубликатов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O(n log n)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O(n)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298547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trainModels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Обучение моделей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O(d × n log n)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O(d × n)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414619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predictPrice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Прогнозирование цены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O(log n)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O(1)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414619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predictSales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Прогнозирование продаж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O(log n)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O(1)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414619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cacheResponse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Кэширование ответа API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O(1)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O(1)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5605017" y="647446"/>
            <a:ext cx="729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/>
              <a:t>Це</a:t>
            </a:r>
            <a:r>
              <a:rPr spc="-10"/>
              <a:t>л</a:t>
            </a:r>
            <a:r>
              <a:rPr/>
              <a:t>ь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2</a:t>
            </a:fld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864360" y="1295397"/>
            <a:ext cx="10529646" cy="4185644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170"/>
              </a:spcBef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Целью работы является разработка интеллектуальной системы для автоматизированной оценки спроса на продукт, основанной на анализе данных из разнородных источников с применением алгоритмов машинного обучения.</a:t>
            </a:r>
            <a:endParaRPr sz="2400">
              <a:latin typeface="Times New Roman"/>
              <a:cs typeface="Times New Roman"/>
            </a:endParaRPr>
          </a:p>
          <a:p>
            <a:pPr marL="32384" algn="ctr">
              <a:lnSpc>
                <a:spcPct val="100000"/>
              </a:lnSpc>
              <a:spcBef>
                <a:spcPts val="1305"/>
              </a:spcBef>
              <a:defRPr/>
            </a:pPr>
            <a:r>
              <a:rPr sz="2400" b="1" spc="-5">
                <a:latin typeface="Times New Roman"/>
                <a:cs typeface="Times New Roman"/>
              </a:rPr>
              <a:t>Задачи</a:t>
            </a:r>
            <a:endParaRPr lang="en-US" sz="2400" b="1" spc="-5">
              <a:latin typeface="Times New Roman"/>
              <a:cs typeface="Times New Roman"/>
            </a:endParaRPr>
          </a:p>
          <a:p>
            <a:pPr marL="305908" indent="-305908">
              <a:buAutoNum type="arabicParenR"/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05958" lvl="1" indent="-305908">
              <a:buAutoNum type="arabicParenR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провести анализ предметной области и существующих решений;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05958" lvl="1" indent="-305908">
              <a:buAutoNum type="arabicParenR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спроектировать архитектуру системы;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05958" lvl="1" indent="-305908">
              <a:buAutoNum type="arabicParenR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выбрать средства и методы для разработки;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05958" lvl="1" indent="-305908">
              <a:lnSpc>
                <a:spcPct val="150000"/>
              </a:lnSpc>
              <a:buAutoNum type="arabicParenR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разработать информационную систему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305907" indent="-305907">
              <a:lnSpc>
                <a:spcPct val="150000"/>
              </a:lnSpc>
              <a:buAutoNum type="arabicParenR"/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5275578" y="293763"/>
            <a:ext cx="16084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55"/>
              <a:t>Р</a:t>
            </a:r>
            <a:r>
              <a:rPr spc="-10"/>
              <a:t>е</a:t>
            </a:r>
            <a:r>
              <a:rPr spc="-55"/>
              <a:t>з</a:t>
            </a:r>
            <a:r>
              <a:rPr spc="-75"/>
              <a:t>у</a:t>
            </a:r>
            <a:r>
              <a:rPr spc="-5"/>
              <a:t>л</a:t>
            </a:r>
            <a:r>
              <a:rPr spc="-95"/>
              <a:t>ь</a:t>
            </a:r>
            <a:r>
              <a:rPr spc="40"/>
              <a:t>т</a:t>
            </a:r>
            <a:r>
              <a:rPr spc="-70"/>
              <a:t>а</a:t>
            </a:r>
            <a:r>
              <a:rPr spc="15"/>
              <a:t>т</a:t>
            </a:r>
            <a:r>
              <a:rPr/>
              <a:t>ы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 flipH="0" flipV="0">
            <a:off x="2352681" y="879927"/>
            <a:ext cx="7471641" cy="464665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Проведен анализ предметной области, изучены существующие решения для оценки спроса (Ozon Seller, Moneyplace, MPStats).</a:t>
            </a:r>
            <a:endParaRPr lang="ru-RU" sz="2000" b="0" i="0" u="none" strike="noStrike" cap="none" spc="-9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ru-RU" sz="2000" b="0" i="0" u="none" strike="noStrike" cap="none" spc="-9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Сформулированы требования к системе, разработано техническое задание на создание интеллектуальной системы.</a:t>
            </a:r>
            <a:endParaRPr lang="ru-RU" sz="2000" b="0" i="0" u="none" strike="noStrike" cap="none" spc="-9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ru-RU" sz="2000" b="0" i="0" u="none" strike="noStrike" cap="none" spc="-9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Разработаны диаграммы логической модели системы, включая функциональную схему IDEF0 и архитектуру микросервисов.</a:t>
            </a:r>
            <a:endParaRPr lang="ru-RU" sz="2000" b="0" i="0" u="none" strike="noStrike" cap="none" spc="-9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ru-RU" sz="2000" b="0" i="0" u="none" strike="noStrike" cap="none" spc="-9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8608" indent="-305908" algn="just">
              <a:lnSpc>
                <a:spcPct val="100000"/>
              </a:lnSpc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Спроектирована микросервисная архитектура и схема базы данных, обеспечивающие гибкость и масштабируемость.</a:t>
            </a:r>
            <a:endParaRPr lang="ru-RU" sz="2000" b="0" i="0" u="none" strike="noStrike" cap="none" spc="-9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318607" indent="-305907" algn="just">
              <a:lnSpc>
                <a:spcPct val="100000"/>
              </a:lnSpc>
              <a:buFont typeface="Arial"/>
              <a:buChar char="•"/>
              <a:defRPr/>
            </a:pPr>
            <a:endParaRPr sz="2000">
              <a:latin typeface="Times New Roman"/>
              <a:cs typeface="Times New Roman"/>
            </a:endParaRPr>
          </a:p>
          <a:p>
            <a:pPr marL="318607" indent="-305907" algn="just">
              <a:lnSpc>
                <a:spcPct val="100000"/>
              </a:lnSpc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Разработаны серверная и клиентская части системы</a:t>
            </a:r>
            <a:endParaRPr lang="ru-RU" sz="2000" b="0" i="0" u="none" strike="noStrike" cap="none" spc="-9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318606" indent="-305906" algn="just">
              <a:lnSpc>
                <a:spcPct val="100000"/>
              </a:lnSpc>
              <a:buFont typeface="Arial"/>
              <a:buChar char="•"/>
              <a:defRPr/>
            </a:pPr>
            <a:endParaRPr sz="2000">
              <a:latin typeface="Times New Roman"/>
              <a:cs typeface="Times New Roman"/>
            </a:endParaRPr>
          </a:p>
          <a:p>
            <a:pPr marL="318606" indent="-305906" algn="just">
              <a:lnSpc>
                <a:spcPct val="100000"/>
              </a:lnSpc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Протестирована работа системы и оценена ее эффективность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409189" y="2693365"/>
            <a:ext cx="744283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400" spc="-50"/>
              <a:t>СПАСИБО</a:t>
            </a:r>
            <a:r>
              <a:rPr sz="4400" spc="20"/>
              <a:t> </a:t>
            </a:r>
            <a:r>
              <a:rPr sz="4400" spc="-5"/>
              <a:t>ЗА</a:t>
            </a:r>
            <a:r>
              <a:rPr sz="4400" spc="-25"/>
              <a:t> </a:t>
            </a:r>
            <a:r>
              <a:rPr sz="4400" spc="-15"/>
              <a:t>ВНИМАНИЕ!</a:t>
            </a:r>
            <a:endParaRPr sz="4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189473" y="157052"/>
            <a:ext cx="39082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pc="-20"/>
              <a:t>Анализ предметной области</a:t>
            </a:r>
            <a:endParaRPr spc="-5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4</a:t>
            </a:fld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xfrm>
            <a:off x="910477" y="654843"/>
            <a:ext cx="10174402" cy="1069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020" marR="10160">
              <a:lnSpc>
                <a:spcPct val="114999"/>
              </a:lnSpc>
              <a:spcBef>
                <a:spcPts val="105"/>
              </a:spcBef>
              <a:defRPr/>
            </a:pPr>
            <a:r>
              <a:rPr lang="ru-RU"/>
              <a:t>Проанализировав несколько </a:t>
            </a:r>
            <a:r>
              <a:rPr lang="ru-RU"/>
              <a:t>интернет-ресурсов</a:t>
            </a:r>
            <a:r>
              <a:rPr lang="ru-RU"/>
              <a:t> имеющих похожую тематику, был выявлен следующий функционал:</a:t>
            </a:r>
            <a:endParaRPr/>
          </a:p>
          <a:p>
            <a:pPr marL="414020" marR="10160">
              <a:lnSpc>
                <a:spcPct val="150000"/>
              </a:lnSpc>
              <a:spcBef>
                <a:spcPts val="105"/>
              </a:spcBef>
              <a:defRPr/>
            </a:pPr>
            <a:endParaRPr lang="ru-RU"/>
          </a:p>
        </p:txBody>
      </p:sp>
      <p:graphicFrame>
        <p:nvGraphicFramePr>
          <p:cNvPr id="5" name="Таблица 4"/>
          <p:cNvGraphicFramePr>
            <a:graphicFrameLocks xmlns:a="http://schemas.openxmlformats.org/drawingml/2006/main" noGrp="1"/>
          </p:cNvGraphicFramePr>
          <p:nvPr/>
        </p:nvGraphicFramePr>
        <p:xfrm>
          <a:off x="489262" y="1417256"/>
          <a:ext cx="11403966" cy="47687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970000"/>
                <a:gridCol w="2430000"/>
                <a:gridCol w="3060000"/>
                <a:gridCol w="2931265"/>
              </a:tblGrid>
              <a:tr h="732700">
                <a:tc>
                  <a:txBody>
                    <a:bodyPr/>
                    <a:p>
                      <a:pPr indent="0"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Название</a:t>
                      </a: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</a:rPr>
                        <a:t>веб-сервиса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Ozon Seller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Moneyplace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MPStats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74540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Функциональность</a:t>
                      </a:r>
                      <a:endParaRPr sz="1800" b="0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Отчеты о продажах, анализ конкурентов, рекомендации по закупкам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Анализ спроса, сравнение цен, прогноз остатков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Аналитика продаж, анализ конкурентов, оптимизация рекламы, исследование товаров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544378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Интеграция</a:t>
                      </a:r>
                      <a:endParaRPr sz="1800" b="0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REST API для доступа к данным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API для получения аналитических данных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API для получения аналитических данных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272189">
                <a:tc>
                  <a:txBody>
                    <a:bodyPr/>
                    <a:p>
                      <a:pPr indent="0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Гибкость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Ограничена платформой Ozon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Поддержка нескольких маркетплейсов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Поддержка Wildberries, Ozon, Яндекс.Маркет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27218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Аналитика и статистика</a:t>
                      </a:r>
                      <a:endParaRPr sz="1800" b="0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Статистика продаж и конкурентов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Детализированная аналитика по товарам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Подробные отчеты по продажам, выручке, ценам, рейтингам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27218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Дополнительные возможности</a:t>
                      </a:r>
                      <a:endParaRPr sz="1800" b="0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Простота интерфейса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Анализ данных с разных платформ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Расширение для браузеров, инструменты для продавцов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02561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2" y="275833"/>
            <a:ext cx="813785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требований к интеллектуальной системе</a:t>
            </a:r>
            <a:endParaRPr/>
          </a:p>
        </p:txBody>
      </p:sp>
      <p:sp>
        <p:nvSpPr>
          <p:cNvPr id="476829821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7347AFFB-972C-A8BC-61A0-C0F9C4A37260}" type="slidenum">
              <a:rPr/>
              <a:t/>
            </a:fld>
            <a:endParaRPr/>
          </a:p>
        </p:txBody>
      </p:sp>
      <p:sp>
        <p:nvSpPr>
          <p:cNvPr id="1540963082" name="TextBox 11"/>
          <p:cNvSpPr txBox="1"/>
          <p:nvPr/>
        </p:nvSpPr>
        <p:spPr bwMode="auto">
          <a:xfrm>
            <a:off x="2951291" y="786171"/>
            <a:ext cx="6410662" cy="5273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Функциональные требования: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Сбор данных: CRM, ERP, API, веб-скрапинг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Обработка данных для ML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Прогнозирование спроса (ML)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API для интеграции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Веб-интерфейс для прогнозов и аналитики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Нефункциональные требования: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Время отклика API: ≤ 1 сек (до 100 пользователей)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Время прогноза: ≤ 5 мин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Безопасность: JWT, шифрование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Развертывание: Docker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Требования пользователей: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Удобный интерфейс для настройки и просмотра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Экспорт в PDF/Excel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Аппаратные требования: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Сервер: 2 ядра, 4 ГБ ОЗУ, 50 ГБ SSD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ML: 4 ядра, 8 ГБ ОЗУ (или GPU 2 ГБ)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3866576" y="245454"/>
            <a:ext cx="4443733" cy="3788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0"/>
              <a:t>Технологии</a:t>
            </a:r>
            <a:r>
              <a:rPr spc="-45"/>
              <a:t> </a:t>
            </a:r>
            <a:r>
              <a:rPr spc="-5"/>
              <a:t>проектирования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3</a:t>
            </a:fld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xfrm flipH="0" flipV="0">
            <a:off x="846559" y="1087818"/>
            <a:ext cx="10483766" cy="5650461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Для разработки системы были выбраны следующие средства: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Серверная часть: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Go (Gin): язык для микросервисов с высокой производительностью и поддержкой конкурентности.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gRPC и Protobuf: для быстрого и эффективного взаимодействия между сервисами.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RabbitMQ: брокер сообщений для асинхронной коммуникации.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Клиентская часть: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React и TypeScript: для создания динамичных и адаптивных интерфейсов.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Tailwind CSS: фреймворк для быстрой стилизации интерфейсов.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СУБД: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PostgreSQL: реляционная БД для надежного хранения структурированных данных.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Redis: in-memory кэш для ускорения доступа к данным.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ML-модуль: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Python (scikit-learn, TensorFlow): для разработки моделей машинного обучения.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ONNX: для интеграции ML-моделей с Go.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Развертывание: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Docker: для контейнеризации и упрощения масштабирования.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Инструменты разработки: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GoLand: IDE для разработки на Go.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Visual Studio Code: IDE для фронтенда на React и TypeScript.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lnSpc>
                <a:spcPct val="150000"/>
              </a:lnSpc>
              <a:spcBef>
                <a:spcPts val="104"/>
              </a:spcBef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PgAdmin: для управления PostgreSQL.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2" y="275833"/>
            <a:ext cx="812345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Проектирование функциональной схемы</a:t>
            </a:r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5</a:t>
            </a:fld>
            <a:endParaRPr/>
          </a:p>
        </p:txBody>
      </p:sp>
      <p:sp>
        <p:nvSpPr>
          <p:cNvPr id="3" name="TextBox 2"/>
          <p:cNvSpPr txBox="1"/>
          <p:nvPr/>
        </p:nvSpPr>
        <p:spPr bwMode="auto">
          <a:xfrm>
            <a:off x="3647752" y="6323492"/>
            <a:ext cx="4898652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Контекстная диаграмма функциональной схемы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4616749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129457" y="681819"/>
            <a:ext cx="7935241" cy="5611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1960753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2" y="86424"/>
            <a:ext cx="812309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>
              <a:defRPr/>
            </a:pPr>
            <a:r>
              <a:rPr/>
              <a:t>Проектирование </a:t>
            </a:r>
            <a:r>
              <a:rPr/>
              <a:t>архитектуры информационной системы</a:t>
            </a:r>
            <a:endParaRPr/>
          </a:p>
        </p:txBody>
      </p:sp>
      <p:sp>
        <p:nvSpPr>
          <p:cNvPr id="1796217923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0000D833-7BE9-434F-63A9-C04BB3F1CBC6}" type="slidenum">
              <a:rPr/>
              <a:t/>
            </a:fld>
            <a:endParaRPr/>
          </a:p>
        </p:txBody>
      </p:sp>
      <p:sp>
        <p:nvSpPr>
          <p:cNvPr id="280150066" name="TextBox 11"/>
          <p:cNvSpPr txBox="1"/>
          <p:nvPr/>
        </p:nvSpPr>
        <p:spPr bwMode="auto">
          <a:xfrm>
            <a:off x="4098122" y="6400528"/>
            <a:ext cx="4905912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>
                <a:latin typeface="Times New Roman"/>
                <a:ea typeface="Calibri"/>
                <a:cs typeface="Times New Roman"/>
              </a:rPr>
              <a:t>Архитектура системы (диаграмма компонентов)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7134016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804847" y="564571"/>
            <a:ext cx="8878921" cy="57874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8909961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1" y="74342"/>
            <a:ext cx="8128130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диаграмм логической модели системы</a:t>
            </a:r>
            <a:endParaRPr/>
          </a:p>
        </p:txBody>
      </p:sp>
      <p:sp>
        <p:nvSpPr>
          <p:cNvPr id="1438373548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534B68CA-F159-B26A-A075-2558FEF32F46}" type="slidenum">
              <a:rPr/>
              <a:t/>
            </a:fld>
            <a:endParaRPr/>
          </a:p>
        </p:txBody>
      </p:sp>
      <p:sp>
        <p:nvSpPr>
          <p:cNvPr id="595697949" name="TextBox 11"/>
          <p:cNvSpPr txBox="1"/>
          <p:nvPr/>
        </p:nvSpPr>
        <p:spPr bwMode="auto">
          <a:xfrm>
            <a:off x="4448772" y="6350856"/>
            <a:ext cx="3294455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Диаграмма последовательности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7573829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101737" y="636237"/>
            <a:ext cx="7995357" cy="5528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3379275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2" y="275833"/>
            <a:ext cx="813065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диаграмм логической модели</a:t>
            </a:r>
            <a:r>
              <a:rPr lang="ru-RU"/>
              <a:t> системы</a:t>
            </a:r>
            <a:endParaRPr/>
          </a:p>
        </p:txBody>
      </p:sp>
      <p:sp>
        <p:nvSpPr>
          <p:cNvPr id="1252174746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878807" y="6036516"/>
            <a:ext cx="558097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FFEEA851-E30D-72D0-5A37-66A15EB391C1}" type="slidenum">
              <a:rPr/>
              <a:t/>
            </a:fld>
            <a:endParaRPr/>
          </a:p>
        </p:txBody>
      </p:sp>
      <p:sp>
        <p:nvSpPr>
          <p:cNvPr id="2116184704" name="TextBox 11"/>
          <p:cNvSpPr txBox="1"/>
          <p:nvPr/>
        </p:nvSpPr>
        <p:spPr bwMode="auto">
          <a:xfrm>
            <a:off x="3909482" y="5942480"/>
            <a:ext cx="4373033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Схема связи страниц клиентской части ИС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16498956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460284" y="821252"/>
            <a:ext cx="3280785" cy="51212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ONLYOFFICE/8.3.0.97</Application>
  <DocSecurity>0</DocSecurity>
  <PresentationFormat>On-screen Show (4:3)</PresentationFormat>
  <Paragraphs>0</Paragraphs>
  <Slides>21</Slides>
  <Notes>21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Alexandr Slasher</dc:creator>
  <cp:keywords/>
  <dc:description/>
  <dc:identifier/>
  <dc:language/>
  <cp:lastModifiedBy/>
  <cp:revision>25</cp:revision>
  <dcterms:created xsi:type="dcterms:W3CDTF">2023-05-17T15:39:40Z</dcterms:created>
  <dcterms:modified xsi:type="dcterms:W3CDTF">2025-05-17T12:00:52Z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2023-05-17T00:00:00Z</vt:filetime>
  </property>
</Properties>
</file>