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76" r:id="rId6"/>
    <p:sldId id="279" r:id="rId7"/>
    <p:sldId id="277" r:id="rId8"/>
    <p:sldId id="259" r:id="rId9"/>
    <p:sldId id="266" r:id="rId10"/>
    <p:sldId id="267" r:id="rId11"/>
    <p:sldId id="260" r:id="rId12"/>
    <p:sldId id="262" r:id="rId13"/>
    <p:sldId id="263" r:id="rId14"/>
    <p:sldId id="282" r:id="rId15"/>
    <p:sldId id="264" r:id="rId16"/>
    <p:sldId id="265" r:id="rId17"/>
    <p:sldId id="268" r:id="rId18"/>
    <p:sldId id="269" r:id="rId19"/>
    <p:sldId id="278" r:id="rId20"/>
    <p:sldId id="274" r:id="rId21"/>
    <p:sldId id="271" r:id="rId22"/>
    <p:sldId id="272" r:id="rId23"/>
    <p:sldId id="273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43414-5822-C8B9-F783-3C6E136C1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A7DAF-C3D8-FE3D-7E65-FAE2E6B54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A554D-0D34-3C42-A28F-9718365B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D35F2-EE3E-75E6-A678-4A5A1D5B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7B3B0-A54F-3450-6B53-5E4401C6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18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BE8C7-6EF3-B5B4-95CB-DC6A4E71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BE2D5-0AE2-61F4-C528-5AD886F68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9A64B-554D-04C8-D779-E7AB0CE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5C0A-4CE4-D21D-9709-FB2283D2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846DE-7DE1-DD14-D6AB-7282D50A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916E33-6863-C1C0-09E9-B91E95CA8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33AC6-03F3-DD8A-E268-6050D4B1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ED4B0-FACB-45AB-8EC0-0D9CC8B0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0DB65-5456-D448-1F2D-16FAC5D3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831B5-8EA7-8AC1-01FF-1AFB72EA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1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848A2-0DD4-07FB-E541-173FA2B0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0F034-E192-FE0E-7602-9CA6BAD7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1773-AE5A-8170-329D-31D74F16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204DB-C5AD-196F-0F0B-95473FD5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8C349-4A75-69F8-5E88-15D03B26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6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A17EA-6C1D-FF2C-AF14-862AEBC4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2B62D-A856-EEC1-498A-F77C898F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518C2-749E-AD24-F6F7-906FEB5E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07525-595F-A692-56CC-25F68A94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AAE82-937F-7D12-4F28-4D3ABBFC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74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12812-52CF-7EBB-073F-940CE884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F0544-6DB5-6C0A-B632-49E96B615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01C6D-8842-9866-6FCD-2BF737147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C7396-6380-14C0-818D-6854D88E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237A5-BF58-B7F5-832F-531DEE3F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47D00-D2AA-753B-4A62-9CBDB501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B362F-611A-1A0F-8702-1A185DF4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27528-F8EB-1EF7-A47F-571100A2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7EE3D-BDBB-498A-02D2-40F5454C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A9B2DE-0879-11C7-9150-4156207AA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FAF2C3-F719-A0AD-AB0D-FE4A017C0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2C6005-9A5D-F11F-398C-2236A975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FD5CA-1E02-44BF-2FE6-E46D332A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44FE3-C242-70B1-D75A-84D466FA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8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F36AF-10F6-62B7-C21D-72C5D18E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F90480-B729-40C3-72AA-949DE541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DE8229-758B-9846-F485-567AFE83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ACD796-459F-9734-438E-1DF02A05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096FEC-5660-8324-2465-02EF823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94B6B-42BC-1F34-92B5-5C89387C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0C4DC-B89F-A692-C013-7A5EDB59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3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4BC5A-7803-E6A0-965F-F0DD589A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66B77-D8CA-60B2-DAF4-0662D614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600229-03F8-820B-C95F-66DD6805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E3900-73C5-04B3-F526-ACBE3370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17A8A-B2A1-F2CA-20D5-73571870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A23FD-5764-3E88-7021-372C4C65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7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558A-DAD4-AE68-23B1-67C8CFBB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B46EFC-202C-166D-3A17-84B044E9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C4250-DCC1-98F2-2531-53D8259A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A22EBE-3BEE-D3C8-7C50-93D152BC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14AC9-2FD2-09F1-9584-88A6E1AC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F6A50-D3E6-1FC6-4277-C0EB17E0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3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1F096-5FC4-C02C-30CA-7443DDFC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69625-8717-223D-B4A5-1EDADB5C7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05F7B-9815-C3C7-6BA0-12116DCC8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A0C0-E1E0-43E1-9E01-AED462D5B7DC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A172F-CDDB-1E88-12D0-BC637BDAF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7D134-FC5F-D311-958F-EBF6F4AC8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6A40C-01EE-4F23-BCB9-98C4752CA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498B1-B16D-4798-C964-594BD6D4BA05}"/>
              </a:ext>
            </a:extLst>
          </p:cNvPr>
          <p:cNvSpPr txBox="1"/>
          <p:nvPr/>
        </p:nvSpPr>
        <p:spPr>
          <a:xfrm>
            <a:off x="4704273" y="2517708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BACK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TO</a:t>
            </a:r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 </a:t>
            </a:r>
            <a:r>
              <a:rPr lang="en-US" altLang="ko-KR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DUNGEON</a:t>
            </a:r>
          </a:p>
          <a:p>
            <a:pPr algn="ctr"/>
            <a:r>
              <a:rPr lang="ko-KR" altLang="en-US" sz="2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기획서</a:t>
            </a:r>
            <a:endParaRPr lang="en-US" altLang="ko-KR" sz="2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5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2493825" y="5298095"/>
            <a:ext cx="7188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적과 아군 모두 최대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명의 캐릭터를 가지고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턴제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전투를 벌인다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050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9F1D4EB3-48E7-B274-FF5D-8FA12FA1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69" y="1062446"/>
            <a:ext cx="1939505" cy="21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DEC48EAD-3004-D7D1-BA2D-F2A586D7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1946012"/>
            <a:ext cx="1939505" cy="21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E222D007-E7FC-E2AE-4DF0-5DC419F97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3004459"/>
            <a:ext cx="1939505" cy="21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B06FC5-F277-FAF1-2EC4-EE8CDEFD0017}"/>
              </a:ext>
            </a:extLst>
          </p:cNvPr>
          <p:cNvSpPr txBox="1"/>
          <p:nvPr/>
        </p:nvSpPr>
        <p:spPr>
          <a:xfrm>
            <a:off x="5577841" y="2902340"/>
            <a:ext cx="671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VS</a:t>
            </a:r>
          </a:p>
        </p:txBody>
      </p:sp>
      <p:pic>
        <p:nvPicPr>
          <p:cNvPr id="13" name="Picture 4" descr="Did a Pixel Art version of the cutest monster around : r/MonsterHunterWorld">
            <a:extLst>
              <a:ext uri="{FF2B5EF4-FFF2-40B4-BE49-F238E27FC236}">
                <a16:creationId xmlns:a16="http://schemas.microsoft.com/office/drawing/2014/main" id="{9B0277EB-2F78-6A66-61A4-B1939D837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9362" y="1062446"/>
            <a:ext cx="3173917" cy="3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d a Pixel Art version of the cutest monster around : r/MonsterHunterWorld">
            <a:extLst>
              <a:ext uri="{FF2B5EF4-FFF2-40B4-BE49-F238E27FC236}">
                <a16:creationId xmlns:a16="http://schemas.microsoft.com/office/drawing/2014/main" id="{EE7D94F0-7589-966F-D4AA-9F0A4CE3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9466" y="1506582"/>
            <a:ext cx="3173917" cy="3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id a Pixel Art version of the cutest monster around : r/MonsterHunterWorld">
            <a:extLst>
              <a:ext uri="{FF2B5EF4-FFF2-40B4-BE49-F238E27FC236}">
                <a16:creationId xmlns:a16="http://schemas.microsoft.com/office/drawing/2014/main" id="{771A8256-E655-69E7-2CAE-32477B74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9362" y="2475946"/>
            <a:ext cx="3173917" cy="3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0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2182049" y="5298095"/>
            <a:ext cx="7811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 명당 스킬 카드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개를 장착할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b="1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아이템 카드는 던전에 입장한 아군 수 </a:t>
            </a:r>
            <a:r>
              <a:rPr lang="en-US" altLang="ko-KR" sz="2000" b="1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*3 </a:t>
            </a:r>
            <a:r>
              <a:rPr lang="ko-KR" altLang="en-US" sz="2000" b="1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개를 가지고 올 수 있다</a:t>
            </a:r>
            <a:r>
              <a:rPr lang="en-US" altLang="ko-KR" sz="2000" b="1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스킬 카드는 지속하여 사용 가능하고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아이템 카드는 사용 후 소모된다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050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9F1D4EB3-48E7-B274-FF5D-8FA12FA1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83" y="1944544"/>
            <a:ext cx="1939505" cy="21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F7485A-62F6-3218-F0F5-6B763842A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60666">
            <a:off x="5925004" y="2749463"/>
            <a:ext cx="611847" cy="859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D514CE-2748-1F68-035B-FA8610EC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4399"/>
            <a:ext cx="611847" cy="8597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957755-ECC6-B0C9-D161-9C58BABB0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53188">
            <a:off x="6319902" y="2853357"/>
            <a:ext cx="611847" cy="859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8ED9CB-2EDC-20DE-ADE5-15774FE0D031}"/>
              </a:ext>
            </a:extLst>
          </p:cNvPr>
          <p:cNvSpPr txBox="1"/>
          <p:nvPr/>
        </p:nvSpPr>
        <p:spPr>
          <a:xfrm>
            <a:off x="5945708" y="1833349"/>
            <a:ext cx="912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카드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387AA5E-A310-D947-BF95-AD1EC59F1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96072">
            <a:off x="7859783" y="2763695"/>
            <a:ext cx="677782" cy="9465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78338A-21F3-0555-747E-03546488A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024" y="2657592"/>
            <a:ext cx="677782" cy="9465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DC57949-F4C5-963E-D1AB-08D752215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00000">
            <a:off x="8482597" y="2920068"/>
            <a:ext cx="677782" cy="9465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CC4ECE-305D-88A6-6CB5-55F2A6351817}"/>
              </a:ext>
            </a:extLst>
          </p:cNvPr>
          <p:cNvSpPr txBox="1"/>
          <p:nvPr/>
        </p:nvSpPr>
        <p:spPr>
          <a:xfrm>
            <a:off x="7876759" y="1833349"/>
            <a:ext cx="1276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아이템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037D77E5-7E8B-3DCF-1F8F-C9EFAC73B5EF}"/>
              </a:ext>
            </a:extLst>
          </p:cNvPr>
          <p:cNvSpPr/>
          <p:nvPr/>
        </p:nvSpPr>
        <p:spPr>
          <a:xfrm rot="10800000">
            <a:off x="4747817" y="2929289"/>
            <a:ext cx="421116" cy="70788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E6A34E-DD97-D058-2A74-2592CADC6C7C}"/>
              </a:ext>
            </a:extLst>
          </p:cNvPr>
          <p:cNvSpPr txBox="1"/>
          <p:nvPr/>
        </p:nvSpPr>
        <p:spPr>
          <a:xfrm>
            <a:off x="121920" y="76944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69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121401" y="5298095"/>
            <a:ext cx="11933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전투 시작 시 전투에 참여한 모든 아군이 장착한 카드 중 </a:t>
            </a:r>
            <a:r>
              <a:rPr lang="en-US" altLang="ko-KR" sz="2000" b="1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장을 뽑는다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카드의 총 합이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장 이하일 경우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모두 뽑는다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예시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_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아군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명이 각각 스킬 카드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장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아이템 카드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장씩을 장착했을 경우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18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장 중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랜덤한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장을 뽑는다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7485A-62F6-3218-F0F5-6B763842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13" y="2178569"/>
            <a:ext cx="1312070" cy="18436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78338A-21F3-0555-747E-03546488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477" y="2178569"/>
            <a:ext cx="1320169" cy="1843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DB36F-4BF8-BE61-CEBF-1E378CB1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64" y="2178569"/>
            <a:ext cx="1312070" cy="1843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13EC0-A60B-84BE-9529-951729ECF056}"/>
              </a:ext>
            </a:extLst>
          </p:cNvPr>
          <p:cNvSpPr txBox="1"/>
          <p:nvPr/>
        </p:nvSpPr>
        <p:spPr>
          <a:xfrm>
            <a:off x="121920" y="76944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92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1651780" y="5018313"/>
            <a:ext cx="886332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카드를 선택하고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대상을 선택하여 카드를 사용한다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 시 해당 카드가 장착 된 캐릭터가 사용한다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카드 사용 시 스킬 카드는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덱으로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돌아가고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아이템 카드는 영구적으로 삭제된다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카드에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MP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소모가 있을 경우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해당 캐릭터의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MP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를 소모해야 사용할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MP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는 전투가 발생할 때 초기화 되며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전투 중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MP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상태는 유지된다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7485A-62F6-3218-F0F5-6B763842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94" y="2936215"/>
            <a:ext cx="1312070" cy="18436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78338A-21F3-0555-747E-03546488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358" y="2936215"/>
            <a:ext cx="1320169" cy="1843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DB36F-4BF8-BE61-CEBF-1E378CB1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64" y="2936214"/>
            <a:ext cx="1312070" cy="1843686"/>
          </a:xfrm>
          <a:prstGeom prst="rect">
            <a:avLst/>
          </a:prstGeom>
        </p:spPr>
      </p:pic>
      <p:pic>
        <p:nvPicPr>
          <p:cNvPr id="5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E9DE49C9-3145-A8FA-3CED-6786EB59D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9" y="2650299"/>
            <a:ext cx="567147" cy="6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10005E11-DC68-F3FE-F7B3-35676489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22" y="2626704"/>
            <a:ext cx="567147" cy="6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B958FF6C-B649-6B94-E6B8-CF58663D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27" y="2555919"/>
            <a:ext cx="567147" cy="6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D3B9C368-D9DF-117D-C869-1FF342EBB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148" y="475103"/>
            <a:ext cx="1005950" cy="109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059D40DD-651A-53D1-D94D-EDDF8B9B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976" y="993298"/>
            <a:ext cx="1005950" cy="109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C4B6F0C1-72DC-DED6-4D64-92E7228CE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124" y="1474418"/>
            <a:ext cx="1005950" cy="109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46A3910-E751-CF10-A090-37F9BFCFCABD}"/>
              </a:ext>
            </a:extLst>
          </p:cNvPr>
          <p:cNvCxnSpPr>
            <a:stCxn id="16" idx="3"/>
            <a:endCxn id="13" idx="0"/>
          </p:cNvCxnSpPr>
          <p:nvPr/>
        </p:nvCxnSpPr>
        <p:spPr>
          <a:xfrm>
            <a:off x="5954074" y="2023396"/>
            <a:ext cx="1073027" cy="532523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4CE414A-D586-58D1-26CB-AFEBA62BE007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16200000" flipH="1" flipV="1">
            <a:off x="4175375" y="1374575"/>
            <a:ext cx="1175881" cy="1375566"/>
          </a:xfrm>
          <a:prstGeom prst="bentConnector3">
            <a:avLst>
              <a:gd name="adj1" fmla="val 203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40BEB61-D2A1-0C10-CFC2-6733D8E440C9}"/>
              </a:ext>
            </a:extLst>
          </p:cNvPr>
          <p:cNvCxnSpPr>
            <a:cxnSpLocks/>
            <a:stCxn id="15" idx="1"/>
            <a:endCxn id="9" idx="0"/>
          </p:cNvCxnSpPr>
          <p:nvPr/>
        </p:nvCxnSpPr>
        <p:spPr>
          <a:xfrm rot="10800000" flipH="1" flipV="1">
            <a:off x="4949148" y="1024080"/>
            <a:ext cx="567148" cy="1602623"/>
          </a:xfrm>
          <a:prstGeom prst="bentConnector4">
            <a:avLst>
              <a:gd name="adj1" fmla="val -40307"/>
              <a:gd name="adj2" fmla="val 9375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733BA1-186A-2D26-FEDA-C425099B5894}"/>
              </a:ext>
            </a:extLst>
          </p:cNvPr>
          <p:cNvSpPr txBox="1"/>
          <p:nvPr/>
        </p:nvSpPr>
        <p:spPr>
          <a:xfrm>
            <a:off x="121920" y="76944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33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1622135" y="5018313"/>
            <a:ext cx="8922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사용하고 싶은 카드가 없을 경우 카드를 버릴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카드의 효과가 발동되지 않는다는 점을 제외하면 카드 사용과 동일하게 진행된다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7485A-62F6-3218-F0F5-6B763842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14" y="1585314"/>
            <a:ext cx="1312070" cy="18436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78338A-21F3-0555-747E-03546488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78" y="1585314"/>
            <a:ext cx="1320169" cy="1843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DB36F-4BF8-BE61-CEBF-1E378CB16E7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rot="1274593">
            <a:off x="6981511" y="1681107"/>
            <a:ext cx="1312070" cy="18436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733BA1-186A-2D26-FEDA-C425099B5894}"/>
              </a:ext>
            </a:extLst>
          </p:cNvPr>
          <p:cNvSpPr txBox="1"/>
          <p:nvPr/>
        </p:nvSpPr>
        <p:spPr>
          <a:xfrm>
            <a:off x="121920" y="76944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1026" name="Picture 2" descr="Premium Vector | Trashcan pixel art">
            <a:extLst>
              <a:ext uri="{FF2B5EF4-FFF2-40B4-BE49-F238E27FC236}">
                <a16:creationId xmlns:a16="http://schemas.microsoft.com/office/drawing/2014/main" id="{0D29A985-22EB-069F-6303-316FD41C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403" y1="19808" x2="39776" y2="63259"/>
                        <a14:foregroundMark x1="39776" y1="63259" x2="41054" y2="80192"/>
                        <a14:foregroundMark x1="38978" y1="31629" x2="49681" y2="40415"/>
                        <a14:foregroundMark x1="42812" y1="32748" x2="41054" y2="56390"/>
                        <a14:foregroundMark x1="41054" y1="56390" x2="40575" y2="4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42" y="2264228"/>
            <a:ext cx="2649097" cy="26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028204C5-6A1A-8449-292A-C24BBEF1F69B}"/>
              </a:ext>
            </a:extLst>
          </p:cNvPr>
          <p:cNvSpPr/>
          <p:nvPr/>
        </p:nvSpPr>
        <p:spPr>
          <a:xfrm rot="1911496">
            <a:off x="7716812" y="2634654"/>
            <a:ext cx="1451027" cy="671473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52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2674198" y="5298095"/>
            <a:ext cx="6827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카드를 사용하여 카드를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덱으로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돌려보내고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방금 돌려보낸 카드를 제외한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덱의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카드 중 한 장을 뽑는다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덱에서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뽑을 카드가 없을 경우 뽑지 않는다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돌려 보낸 카드는 다음 자신의 턴에 뽑을 수 있는 상태가 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7485A-62F6-3218-F0F5-6B763842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889" y="2135026"/>
            <a:ext cx="1312070" cy="18436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78338A-21F3-0555-747E-03546488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53" y="2135026"/>
            <a:ext cx="1320169" cy="1843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F29D3F-5DD6-ED17-1442-990695B87BA8}"/>
              </a:ext>
            </a:extLst>
          </p:cNvPr>
          <p:cNvSpPr txBox="1"/>
          <p:nvPr/>
        </p:nvSpPr>
        <p:spPr>
          <a:xfrm rot="900000">
            <a:off x="7517550" y="3064156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+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80B9AA-6CCA-27E9-22A0-45943FB0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2729">
            <a:off x="7977156" y="2779869"/>
            <a:ext cx="1320169" cy="1843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DF3F1D-EC7B-496D-0258-9CF3B2D322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19960634">
            <a:off x="7635317" y="389440"/>
            <a:ext cx="1312070" cy="1843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76366D-B8CE-64C4-DDA8-43432830C2DC}"/>
              </a:ext>
            </a:extLst>
          </p:cNvPr>
          <p:cNvSpPr txBox="1"/>
          <p:nvPr/>
        </p:nvSpPr>
        <p:spPr>
          <a:xfrm rot="19816859">
            <a:off x="7233404" y="1598309"/>
            <a:ext cx="3658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3B7CA-E069-85E3-CE76-0D213A042479}"/>
              </a:ext>
            </a:extLst>
          </p:cNvPr>
          <p:cNvSpPr txBox="1"/>
          <p:nvPr/>
        </p:nvSpPr>
        <p:spPr>
          <a:xfrm>
            <a:off x="121920" y="76944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590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1247545" y="5298095"/>
            <a:ext cx="96808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플레이어 턴이 끝난 이후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랜덤한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적을 하나 선택하고</a:t>
            </a:r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해당 적이 가지고 있는 스킬 중 하나를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랜덤한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대상으로 시전한다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이후 다시 아군 턴이 되고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위 과정을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아군이나 적 한쪽이 모두 사망 할 때까지 반복한다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8" name="Picture 4" descr="Did a Pixel Art version of the cutest monster around : r/MonsterHunterWorld">
            <a:extLst>
              <a:ext uri="{FF2B5EF4-FFF2-40B4-BE49-F238E27FC236}">
                <a16:creationId xmlns:a16="http://schemas.microsoft.com/office/drawing/2014/main" id="{F4B88DAA-48C7-ABDC-9AB7-259037B8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7751" y="1053738"/>
            <a:ext cx="3173917" cy="3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id a Pixel Art version of the cutest monster around : r/MonsterHunterWorld">
            <a:extLst>
              <a:ext uri="{FF2B5EF4-FFF2-40B4-BE49-F238E27FC236}">
                <a16:creationId xmlns:a16="http://schemas.microsoft.com/office/drawing/2014/main" id="{6C4D4FDE-5DF1-3A83-A861-CF7497FC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7855" y="1497874"/>
            <a:ext cx="3173917" cy="3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id a Pixel Art version of the cutest monster around : r/MonsterHunterWorld">
            <a:extLst>
              <a:ext uri="{FF2B5EF4-FFF2-40B4-BE49-F238E27FC236}">
                <a16:creationId xmlns:a16="http://schemas.microsoft.com/office/drawing/2014/main" id="{B1AD83A8-97A9-CBED-2FF3-4610D578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97751" y="2467238"/>
            <a:ext cx="3173917" cy="3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BFA14D20-B150-387A-0C10-F54E531D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27" y="2519489"/>
            <a:ext cx="1005950" cy="109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it Effect Png - Hit Effect PNG Image | Transparent PNG Free Download on  SeekPNG">
            <a:extLst>
              <a:ext uri="{FF2B5EF4-FFF2-40B4-BE49-F238E27FC236}">
                <a16:creationId xmlns:a16="http://schemas.microsoft.com/office/drawing/2014/main" id="{BFC72438-F30B-F095-D59D-C9CA71E1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7" y="2064877"/>
            <a:ext cx="2678104" cy="149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62E56E-7D2B-DA91-2ABC-AAD7DC9BEABA}"/>
              </a:ext>
            </a:extLst>
          </p:cNvPr>
          <p:cNvSpPr txBox="1"/>
          <p:nvPr/>
        </p:nvSpPr>
        <p:spPr>
          <a:xfrm>
            <a:off x="121920" y="76944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22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1881539" y="5298095"/>
            <a:ext cx="8412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적 또는 아군 한쪽이 모두 사망할 경우 전투가 종료된다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아군 승리 시 적 드롭 테이블에 맞춰 보상을 지급하고 다음 층으로 진행한다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아군 사망 시 영구적으로 사망한다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아군이 모두 사망할 경우 마을로 돌아간다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2E56E-7D2B-DA91-2ABC-AAD7DC9BEABA}"/>
              </a:ext>
            </a:extLst>
          </p:cNvPr>
          <p:cNvSpPr txBox="1"/>
          <p:nvPr/>
        </p:nvSpPr>
        <p:spPr>
          <a:xfrm>
            <a:off x="121920" y="76944"/>
            <a:ext cx="22525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전투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27714A8C-12FF-04F2-77C1-AB094968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69" y="1062446"/>
            <a:ext cx="1939505" cy="21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B3AD1F15-98C8-F13C-272C-CF4B4218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8" y="1946012"/>
            <a:ext cx="1939505" cy="21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C5B6604F-0A2F-4BA1-3DA1-D1C1070E3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3004459"/>
            <a:ext cx="1939505" cy="211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d a Pixel Art version of the cutest monster around : r/MonsterHunterWorld">
            <a:extLst>
              <a:ext uri="{FF2B5EF4-FFF2-40B4-BE49-F238E27FC236}">
                <a16:creationId xmlns:a16="http://schemas.microsoft.com/office/drawing/2014/main" id="{93029BF9-BE92-4DDF-E078-515854979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9362" y="1062446"/>
            <a:ext cx="3173917" cy="3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d a Pixel Art version of the cutest monster around : r/MonsterHunterWorld">
            <a:extLst>
              <a:ext uri="{FF2B5EF4-FFF2-40B4-BE49-F238E27FC236}">
                <a16:creationId xmlns:a16="http://schemas.microsoft.com/office/drawing/2014/main" id="{2DD6D639-68CE-55F6-D88E-EBFEE5BF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9466" y="1506582"/>
            <a:ext cx="3173917" cy="3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id a Pixel Art version of the cutest monster around : r/MonsterHunterWorld">
            <a:extLst>
              <a:ext uri="{FF2B5EF4-FFF2-40B4-BE49-F238E27FC236}">
                <a16:creationId xmlns:a16="http://schemas.microsoft.com/office/drawing/2014/main" id="{0BDC7B5B-14B8-619E-1120-EC60D2A0B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9362" y="2475946"/>
            <a:ext cx="3173917" cy="31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33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1343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1118471" y="5298095"/>
            <a:ext cx="9938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던전의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10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층 마다 탈출 이벤트가 강제로 발생하며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탈출 이벤트에서 탈출 할 경우 해당 층을 저장한다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즉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10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층 단위 저장만 가능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마을에서 던전에 진입할 때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1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층부터 시작할지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저장한 장소부터 시작할 지 선택할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68EB393C-D43E-6794-8029-7740669A4D11}"/>
              </a:ext>
            </a:extLst>
          </p:cNvPr>
          <p:cNvSpPr/>
          <p:nvPr/>
        </p:nvSpPr>
        <p:spPr>
          <a:xfrm>
            <a:off x="3457302" y="3862790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5935EB94-82F0-F866-32DC-885414BEB9FF}"/>
              </a:ext>
            </a:extLst>
          </p:cNvPr>
          <p:cNvSpPr/>
          <p:nvPr/>
        </p:nvSpPr>
        <p:spPr>
          <a:xfrm>
            <a:off x="3457301" y="3623304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21C25F97-7B9A-D6F0-EA58-95312F8B10CD}"/>
              </a:ext>
            </a:extLst>
          </p:cNvPr>
          <p:cNvSpPr/>
          <p:nvPr/>
        </p:nvSpPr>
        <p:spPr>
          <a:xfrm>
            <a:off x="3457300" y="3383818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6C59DB2F-08FB-6F1C-1BE7-FCBED8488F71}"/>
              </a:ext>
            </a:extLst>
          </p:cNvPr>
          <p:cNvSpPr/>
          <p:nvPr/>
        </p:nvSpPr>
        <p:spPr>
          <a:xfrm>
            <a:off x="3457299" y="3144332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6CAFDCFC-494A-FF2F-BBED-5E40AF241078}"/>
              </a:ext>
            </a:extLst>
          </p:cNvPr>
          <p:cNvSpPr/>
          <p:nvPr/>
        </p:nvSpPr>
        <p:spPr>
          <a:xfrm>
            <a:off x="3457298" y="2904846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9049041B-D4E8-CD55-8007-FB7E04ABB503}"/>
              </a:ext>
            </a:extLst>
          </p:cNvPr>
          <p:cNvSpPr/>
          <p:nvPr/>
        </p:nvSpPr>
        <p:spPr>
          <a:xfrm>
            <a:off x="3457297" y="2665360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0DBF1897-62AA-8777-0C5E-120593F4E8DD}"/>
              </a:ext>
            </a:extLst>
          </p:cNvPr>
          <p:cNvSpPr/>
          <p:nvPr/>
        </p:nvSpPr>
        <p:spPr>
          <a:xfrm>
            <a:off x="3457296" y="2425874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DCD154DB-CC88-2765-E0D5-7E601B70E57F}"/>
              </a:ext>
            </a:extLst>
          </p:cNvPr>
          <p:cNvSpPr/>
          <p:nvPr/>
        </p:nvSpPr>
        <p:spPr>
          <a:xfrm>
            <a:off x="3457295" y="2186388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D551904B-8279-C471-2A42-3EFE0613ADC0}"/>
              </a:ext>
            </a:extLst>
          </p:cNvPr>
          <p:cNvSpPr/>
          <p:nvPr/>
        </p:nvSpPr>
        <p:spPr>
          <a:xfrm>
            <a:off x="3457294" y="1946902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781B612C-889D-083E-2385-85C42E18B389}"/>
              </a:ext>
            </a:extLst>
          </p:cNvPr>
          <p:cNvSpPr/>
          <p:nvPr/>
        </p:nvSpPr>
        <p:spPr>
          <a:xfrm>
            <a:off x="3457294" y="1692713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70000"/>
            </a:schemeClr>
          </a:solidFill>
          <a:ln w="19050"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2BC2FC5D-7AA3-C165-13CA-9E4EA342BF2C}"/>
              </a:ext>
            </a:extLst>
          </p:cNvPr>
          <p:cNvSpPr/>
          <p:nvPr/>
        </p:nvSpPr>
        <p:spPr>
          <a:xfrm>
            <a:off x="3457294" y="1438524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40000"/>
            </a:schemeClr>
          </a:solidFill>
          <a:ln w="190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5D791A31-369A-EFB9-3101-7AEFE04D45CE}"/>
              </a:ext>
            </a:extLst>
          </p:cNvPr>
          <p:cNvSpPr/>
          <p:nvPr/>
        </p:nvSpPr>
        <p:spPr>
          <a:xfrm>
            <a:off x="3457294" y="1184335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0C343A3B-636D-077C-FD62-3AB47F1CD414}"/>
              </a:ext>
            </a:extLst>
          </p:cNvPr>
          <p:cNvSpPr/>
          <p:nvPr/>
        </p:nvSpPr>
        <p:spPr>
          <a:xfrm>
            <a:off x="7240112" y="2000779"/>
            <a:ext cx="4098448" cy="1307927"/>
          </a:xfrm>
          <a:prstGeom prst="uturnArrow">
            <a:avLst>
              <a:gd name="adj1" fmla="val 17676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Picture 4" descr="게임리뷰) 다키스트 던전 (Darkest Dungeon)">
            <a:extLst>
              <a:ext uri="{FF2B5EF4-FFF2-40B4-BE49-F238E27FC236}">
                <a16:creationId xmlns:a16="http://schemas.microsoft.com/office/drawing/2014/main" id="{27DAEAE7-DC95-183F-F1BC-6140EED22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649" y="3044183"/>
            <a:ext cx="2325205" cy="13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061A5-BBC5-D009-1696-E25C35C2FF74}"/>
              </a:ext>
            </a:extLst>
          </p:cNvPr>
          <p:cNvSpPr txBox="1"/>
          <p:nvPr/>
        </p:nvSpPr>
        <p:spPr>
          <a:xfrm>
            <a:off x="10139063" y="4380950"/>
            <a:ext cx="18838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탈출 시 마을로 이동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64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5039460" y="2998113"/>
            <a:ext cx="21130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5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마을</a:t>
            </a:r>
            <a:endParaRPr lang="en-US" altLang="ko-KR" sz="5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9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5408953" y="1343324"/>
            <a:ext cx="13965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목차</a:t>
            </a:r>
            <a:endParaRPr lang="en-US" altLang="ko-KR" sz="5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21E42-2310-AA1A-A7E5-4E8B8A0402F5}"/>
              </a:ext>
            </a:extLst>
          </p:cNvPr>
          <p:cNvSpPr txBox="1"/>
          <p:nvPr/>
        </p:nvSpPr>
        <p:spPr>
          <a:xfrm>
            <a:off x="5408953" y="2542180"/>
            <a:ext cx="137409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개요</a:t>
            </a:r>
            <a:endParaRPr lang="en-US" altLang="ko-KR" sz="3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3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던전</a:t>
            </a:r>
            <a:endParaRPr lang="en-US" altLang="ko-KR" sz="3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3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마을</a:t>
            </a:r>
            <a:endParaRPr lang="en-US" altLang="ko-KR" sz="3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262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1343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마을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165E-575C-065C-32F7-A56062A152E1}"/>
              </a:ext>
            </a:extLst>
          </p:cNvPr>
          <p:cNvSpPr txBox="1"/>
          <p:nvPr/>
        </p:nvSpPr>
        <p:spPr>
          <a:xfrm>
            <a:off x="813143" y="4635487"/>
            <a:ext cx="10565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마을은 캐릭터 관리를 할 수 있는 장소로써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위의 기능을 이용할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던전의 최고 기록의 합으로 모험 랭크가 산정되며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일정 모험 랭크마다 위의 기능이 강화된다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8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E83DFA63-BF3A-9D90-B387-2C0EE8A14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35" y="2641792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C5CC155-E49B-F289-754C-4E7286C0A778}"/>
              </a:ext>
            </a:extLst>
          </p:cNvPr>
          <p:cNvSpPr/>
          <p:nvPr/>
        </p:nvSpPr>
        <p:spPr>
          <a:xfrm rot="16200000">
            <a:off x="2483224" y="3157066"/>
            <a:ext cx="743508" cy="5783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ABE77-FCD2-1D54-B7AB-5D9FAAA62EED}"/>
              </a:ext>
            </a:extLst>
          </p:cNvPr>
          <p:cNvSpPr txBox="1"/>
          <p:nvPr/>
        </p:nvSpPr>
        <p:spPr>
          <a:xfrm>
            <a:off x="1588534" y="3918645"/>
            <a:ext cx="17027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스킬 강화 및 추가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477432-CC57-646C-9AE0-DB75D3C28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362" y="2787636"/>
            <a:ext cx="809857" cy="1131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E37E10-3A98-6C76-ABD4-CEA379A131EF}"/>
              </a:ext>
            </a:extLst>
          </p:cNvPr>
          <p:cNvSpPr txBox="1"/>
          <p:nvPr/>
        </p:nvSpPr>
        <p:spPr>
          <a:xfrm>
            <a:off x="3525452" y="3918644"/>
            <a:ext cx="15776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아이템 카드 구매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3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72D09D0F-1A61-799F-195C-7E1F1E3F5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45" y="2677317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십자형 23">
            <a:extLst>
              <a:ext uri="{FF2B5EF4-FFF2-40B4-BE49-F238E27FC236}">
                <a16:creationId xmlns:a16="http://schemas.microsoft.com/office/drawing/2014/main" id="{96EF4EBB-A9DD-A0F8-1587-92D7C866482B}"/>
              </a:ext>
            </a:extLst>
          </p:cNvPr>
          <p:cNvSpPr/>
          <p:nvPr/>
        </p:nvSpPr>
        <p:spPr>
          <a:xfrm>
            <a:off x="6184839" y="2787637"/>
            <a:ext cx="357051" cy="364998"/>
          </a:xfrm>
          <a:prstGeom prst="plus">
            <a:avLst>
              <a:gd name="adj" fmla="val 45790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7E4676-3788-2112-4AFC-FFDA81EBA89F}"/>
              </a:ext>
            </a:extLst>
          </p:cNvPr>
          <p:cNvSpPr txBox="1"/>
          <p:nvPr/>
        </p:nvSpPr>
        <p:spPr>
          <a:xfrm>
            <a:off x="5604445" y="3918644"/>
            <a:ext cx="1152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캐릭터 모집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F1532EE-7F19-B41C-70D5-53240D220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42" y="2802351"/>
            <a:ext cx="1413639" cy="10736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30D6BA-9979-8A84-E201-3A32FDADB1CE}"/>
              </a:ext>
            </a:extLst>
          </p:cNvPr>
          <p:cNvSpPr txBox="1"/>
          <p:nvPr/>
        </p:nvSpPr>
        <p:spPr>
          <a:xfrm>
            <a:off x="9459290" y="3918644"/>
            <a:ext cx="9717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 입장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4A805705-7130-1BEE-B503-646234465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44" y="2683224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97BAF-D73C-2899-80E3-2E06A32C975B}"/>
              </a:ext>
            </a:extLst>
          </p:cNvPr>
          <p:cNvSpPr txBox="1"/>
          <p:nvPr/>
        </p:nvSpPr>
        <p:spPr>
          <a:xfrm>
            <a:off x="7417644" y="3924551"/>
            <a:ext cx="1152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캐릭터 강화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D795704-A055-F535-4715-9ABB23B1592B}"/>
              </a:ext>
            </a:extLst>
          </p:cNvPr>
          <p:cNvSpPr/>
          <p:nvPr/>
        </p:nvSpPr>
        <p:spPr>
          <a:xfrm rot="16200000">
            <a:off x="7991805" y="3157066"/>
            <a:ext cx="743508" cy="57831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9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4705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마을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스킬 강화 및 추가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165E-575C-065C-32F7-A56062A152E1}"/>
              </a:ext>
            </a:extLst>
          </p:cNvPr>
          <p:cNvSpPr txBox="1"/>
          <p:nvPr/>
        </p:nvSpPr>
        <p:spPr>
          <a:xfrm>
            <a:off x="1743686" y="5427796"/>
            <a:ext cx="8704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보유 캐릭터 중 하나를 선택하고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해당 캐릭터가 장착 한 스킬을 하나 선택한다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장착한 스킬 카드가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장 미만일 경우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빈 칸을 선택할 수 있음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.)</a:t>
            </a:r>
          </a:p>
        </p:txBody>
      </p:sp>
      <p:pic>
        <p:nvPicPr>
          <p:cNvPr id="2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FE6B6D1D-791D-2F02-6F90-F3B4BCE84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412" y="1443357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A83B002B-A065-F56D-A676-10C6DF5DD42B}"/>
              </a:ext>
            </a:extLst>
          </p:cNvPr>
          <p:cNvSpPr/>
          <p:nvPr/>
        </p:nvSpPr>
        <p:spPr>
          <a:xfrm rot="10800000">
            <a:off x="5458929" y="954163"/>
            <a:ext cx="888274" cy="40011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60DFB8F4-C42B-BA16-FD95-8D3A51D9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18" y="1430204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867E5F33-535C-3085-EA74-574A3945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417" y="1430204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6B718740-2920-C699-AAAB-3E42E66A2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813" y="1430204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33905054-ECAF-3EF9-4087-D945F556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02" y="1430204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E6EB24F-4B1C-4135-B219-700140C3E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12" y="2922622"/>
            <a:ext cx="963472" cy="135384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E3EA8B-ABED-A1EB-1A36-F56B1483B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648" y="2773769"/>
            <a:ext cx="1277693" cy="179538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24E0B7E-B76C-4F2A-4630-768505F04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06" y="2922622"/>
            <a:ext cx="963472" cy="1353846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9398F4CF-3F36-99E2-1A4D-F55E47B69562}"/>
              </a:ext>
            </a:extLst>
          </p:cNvPr>
          <p:cNvSpPr/>
          <p:nvPr/>
        </p:nvSpPr>
        <p:spPr>
          <a:xfrm>
            <a:off x="5475001" y="4652077"/>
            <a:ext cx="888274" cy="40011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82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4705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마을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스킬 강화 및 추가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165E-575C-065C-32F7-A56062A152E1}"/>
              </a:ext>
            </a:extLst>
          </p:cNvPr>
          <p:cNvSpPr txBox="1"/>
          <p:nvPr/>
        </p:nvSpPr>
        <p:spPr>
          <a:xfrm>
            <a:off x="391554" y="4722401"/>
            <a:ext cx="114088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해당 스킬 카드를 강화하거나 대체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추가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강화 시 카드의 레벨을 상승시킨다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대체 시 원본 카드를 제외하고 캐릭터가 장착할 수 있는 범위의 카드 중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랜덤한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카드 한장으로 대체한다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대체 시 이전 카드의 레벨은 유지된다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카드가 장착되지 않은 칸을 선택할 경우 카드를 추가한다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모험 랭크에 따라 나올 수 있는 카드의 종류와 강화 최대 레벨이 정해진다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1E3EA8B-ABED-A1EB-1A36-F56B1483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52" y="1955164"/>
            <a:ext cx="1277693" cy="17953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63347F-0689-B9AD-981B-948DECCBF780}"/>
              </a:ext>
            </a:extLst>
          </p:cNvPr>
          <p:cNvSpPr/>
          <p:nvPr/>
        </p:nvSpPr>
        <p:spPr>
          <a:xfrm>
            <a:off x="2952206" y="2641121"/>
            <a:ext cx="1767840" cy="85344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4DB40C-4F07-44B0-B45C-CF79F93DCF1D}"/>
              </a:ext>
            </a:extLst>
          </p:cNvPr>
          <p:cNvSpPr/>
          <p:nvPr/>
        </p:nvSpPr>
        <p:spPr>
          <a:xfrm>
            <a:off x="7471954" y="2602649"/>
            <a:ext cx="1767840" cy="85344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대체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13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4451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마을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아이템 카드 구매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165E-575C-065C-32F7-A56062A152E1}"/>
              </a:ext>
            </a:extLst>
          </p:cNvPr>
          <p:cNvSpPr txBox="1"/>
          <p:nvPr/>
        </p:nvSpPr>
        <p:spPr>
          <a:xfrm>
            <a:off x="838000" y="4722401"/>
            <a:ext cx="105160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가능한 아이템 카드 중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랜덤한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4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장을 표시한다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 (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중복 가능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던전에 들어갔다가 나올 경우 초기화 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아이템 카드는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한장만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구매할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모험 랭크에 따라 나올 수 있는 아이템 카드의 종류와 표시되는 아이템 카드의 개수가 향상된다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아이템 카드 구매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UI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에서 보유 아이템 카드를 확인할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57D3F-5A59-AF80-D0FF-1A46EDBA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154" y="2088842"/>
            <a:ext cx="896928" cy="12526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7B6C02-91A4-38CE-D89B-E44DBC92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577" y="2088841"/>
            <a:ext cx="896928" cy="12526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B3701C-DFB3-76B0-65F6-859A8FD2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000" y="2088840"/>
            <a:ext cx="896928" cy="1252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CED5C4-2764-71F7-DDA3-3760C0FF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423" y="2088839"/>
            <a:ext cx="896928" cy="12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4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35974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마을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캐릭터 모집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165E-575C-065C-32F7-A56062A152E1}"/>
              </a:ext>
            </a:extLst>
          </p:cNvPr>
          <p:cNvSpPr txBox="1"/>
          <p:nvPr/>
        </p:nvSpPr>
        <p:spPr>
          <a:xfrm>
            <a:off x="1639510" y="4722401"/>
            <a:ext cx="89130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랜덤한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직업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랜덤한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스킬의 캐릭터를 표시하고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재화를 소모하여 고용할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모험 랭크에 따라 보유 스킬의 레벨과 보유할 수 있는 스킬의 종류가 달라진다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던전에 들어갔다가 나올 경우 표시되는 캐릭터가 초기화 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9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7838F40B-0454-8465-2964-3ED415C3C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89" y="1928800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십자형 9">
            <a:extLst>
              <a:ext uri="{FF2B5EF4-FFF2-40B4-BE49-F238E27FC236}">
                <a16:creationId xmlns:a16="http://schemas.microsoft.com/office/drawing/2014/main" id="{AD35F630-DF8F-7EAF-8606-BB99A4490103}"/>
              </a:ext>
            </a:extLst>
          </p:cNvPr>
          <p:cNvSpPr/>
          <p:nvPr/>
        </p:nvSpPr>
        <p:spPr>
          <a:xfrm>
            <a:off x="3100251" y="2039120"/>
            <a:ext cx="357051" cy="364998"/>
          </a:xfrm>
          <a:prstGeom prst="plus">
            <a:avLst>
              <a:gd name="adj" fmla="val 45790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3616E32B-894D-36D1-CE55-8B4C7E87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20" y="1928800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십자형 11">
            <a:extLst>
              <a:ext uri="{FF2B5EF4-FFF2-40B4-BE49-F238E27FC236}">
                <a16:creationId xmlns:a16="http://schemas.microsoft.com/office/drawing/2014/main" id="{84364EAF-4924-B1E1-0B32-BC6136E2264A}"/>
              </a:ext>
            </a:extLst>
          </p:cNvPr>
          <p:cNvSpPr/>
          <p:nvPr/>
        </p:nvSpPr>
        <p:spPr>
          <a:xfrm>
            <a:off x="4706982" y="2039120"/>
            <a:ext cx="357051" cy="364998"/>
          </a:xfrm>
          <a:prstGeom prst="plus">
            <a:avLst>
              <a:gd name="adj" fmla="val 45790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63051D55-240E-3132-7EE9-552D6C3F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51" y="1928800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십자형 13">
            <a:extLst>
              <a:ext uri="{FF2B5EF4-FFF2-40B4-BE49-F238E27FC236}">
                <a16:creationId xmlns:a16="http://schemas.microsoft.com/office/drawing/2014/main" id="{FDE18468-951C-0E91-626B-BDDF796A55B6}"/>
              </a:ext>
            </a:extLst>
          </p:cNvPr>
          <p:cNvSpPr/>
          <p:nvPr/>
        </p:nvSpPr>
        <p:spPr>
          <a:xfrm>
            <a:off x="6313713" y="2039120"/>
            <a:ext cx="357051" cy="364998"/>
          </a:xfrm>
          <a:prstGeom prst="plus">
            <a:avLst>
              <a:gd name="adj" fmla="val 45790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2CC5CE9D-557E-C16A-3207-8DB4C6DD3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82" y="1928800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십자형 15">
            <a:extLst>
              <a:ext uri="{FF2B5EF4-FFF2-40B4-BE49-F238E27FC236}">
                <a16:creationId xmlns:a16="http://schemas.microsoft.com/office/drawing/2014/main" id="{E412ED0D-6FEF-A2D0-5FB7-1A146D0A5B56}"/>
              </a:ext>
            </a:extLst>
          </p:cNvPr>
          <p:cNvSpPr/>
          <p:nvPr/>
        </p:nvSpPr>
        <p:spPr>
          <a:xfrm>
            <a:off x="7920444" y="2039120"/>
            <a:ext cx="357051" cy="364998"/>
          </a:xfrm>
          <a:prstGeom prst="plus">
            <a:avLst>
              <a:gd name="adj" fmla="val 45790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24978CF1-DFC0-17B6-4C20-33EE7D7D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913" y="1928800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십자형 17">
            <a:extLst>
              <a:ext uri="{FF2B5EF4-FFF2-40B4-BE49-F238E27FC236}">
                <a16:creationId xmlns:a16="http://schemas.microsoft.com/office/drawing/2014/main" id="{7B169A63-1B55-B4A5-DB07-4C3AFA80CD4E}"/>
              </a:ext>
            </a:extLst>
          </p:cNvPr>
          <p:cNvSpPr/>
          <p:nvPr/>
        </p:nvSpPr>
        <p:spPr>
          <a:xfrm>
            <a:off x="9527175" y="2039120"/>
            <a:ext cx="357051" cy="364998"/>
          </a:xfrm>
          <a:prstGeom prst="plus">
            <a:avLst>
              <a:gd name="adj" fmla="val 45790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1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34708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마을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캐릭터 강화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165E-575C-065C-32F7-A56062A152E1}"/>
              </a:ext>
            </a:extLst>
          </p:cNvPr>
          <p:cNvSpPr txBox="1"/>
          <p:nvPr/>
        </p:nvSpPr>
        <p:spPr>
          <a:xfrm>
            <a:off x="1960920" y="4722401"/>
            <a:ext cx="827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보유한 캐릭터를 강화할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캐릭터가 보유한 수치는 공격력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체력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MP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캐릭터 랭크에 따라 증가한다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모험 랭크에 따라 캐릭터 랭크의 최대치가 상승한다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17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24978CF1-DFC0-17B6-4C20-33EE7D7D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98" y="1783454"/>
            <a:ext cx="1137309" cy="12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C0E8D61-11F8-E7A3-2D86-E498C62F8E83}"/>
              </a:ext>
            </a:extLst>
          </p:cNvPr>
          <p:cNvSpPr/>
          <p:nvPr/>
        </p:nvSpPr>
        <p:spPr>
          <a:xfrm rot="16200000">
            <a:off x="5829873" y="2363870"/>
            <a:ext cx="743508" cy="57831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4548A-B78B-6FDC-6C9D-29C87D6677FA}"/>
              </a:ext>
            </a:extLst>
          </p:cNvPr>
          <p:cNvSpPr txBox="1"/>
          <p:nvPr/>
        </p:nvSpPr>
        <p:spPr>
          <a:xfrm>
            <a:off x="4715691" y="3180331"/>
            <a:ext cx="10550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공격력 </a:t>
            </a:r>
            <a:r>
              <a:rPr lang="en-US" altLang="ko-KR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80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5A5E4-7590-BA33-0DEA-667C03D0F827}"/>
              </a:ext>
            </a:extLst>
          </p:cNvPr>
          <p:cNvSpPr txBox="1"/>
          <p:nvPr/>
        </p:nvSpPr>
        <p:spPr>
          <a:xfrm>
            <a:off x="4778207" y="3604735"/>
            <a:ext cx="9781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체력 </a:t>
            </a:r>
            <a:r>
              <a:rPr lang="en-US" altLang="ko-KR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C7523-DD79-D34D-B54F-ACAF78D8CFF2}"/>
              </a:ext>
            </a:extLst>
          </p:cNvPr>
          <p:cNvSpPr txBox="1"/>
          <p:nvPr/>
        </p:nvSpPr>
        <p:spPr>
          <a:xfrm>
            <a:off x="4834312" y="4029140"/>
            <a:ext cx="8066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MP 70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217A0-B57A-6DBF-D6C3-53B60390B28B}"/>
              </a:ext>
            </a:extLst>
          </p:cNvPr>
          <p:cNvSpPr txBox="1"/>
          <p:nvPr/>
        </p:nvSpPr>
        <p:spPr>
          <a:xfrm>
            <a:off x="6220518" y="3180331"/>
            <a:ext cx="5405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+30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6D8D41-ECD9-4ED3-409D-3C4687A7B51D}"/>
              </a:ext>
            </a:extLst>
          </p:cNvPr>
          <p:cNvSpPr txBox="1"/>
          <p:nvPr/>
        </p:nvSpPr>
        <p:spPr>
          <a:xfrm>
            <a:off x="6201627" y="3604734"/>
            <a:ext cx="5405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+60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6066C-E4C5-CBD2-E9E5-CC9F485AC981}"/>
              </a:ext>
            </a:extLst>
          </p:cNvPr>
          <p:cNvSpPr txBox="1"/>
          <p:nvPr/>
        </p:nvSpPr>
        <p:spPr>
          <a:xfrm>
            <a:off x="6220518" y="4029137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+10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87BE84-2421-F0DE-003E-71A03776DF8C}"/>
              </a:ext>
            </a:extLst>
          </p:cNvPr>
          <p:cNvSpPr/>
          <p:nvPr/>
        </p:nvSpPr>
        <p:spPr>
          <a:xfrm>
            <a:off x="7348308" y="3281569"/>
            <a:ext cx="2060237" cy="323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랭크 </a:t>
            </a:r>
            <a:r>
              <a:rPr lang="en-US" altLang="ko-KR" dirty="0"/>
              <a:t>: 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055307-6B9F-F995-F6E6-8EF3A99B982F}"/>
              </a:ext>
            </a:extLst>
          </p:cNvPr>
          <p:cNvSpPr/>
          <p:nvPr/>
        </p:nvSpPr>
        <p:spPr>
          <a:xfrm>
            <a:off x="7348308" y="3712009"/>
            <a:ext cx="2060237" cy="55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강화</a:t>
            </a:r>
          </a:p>
        </p:txBody>
      </p:sp>
    </p:spTree>
    <p:extLst>
      <p:ext uri="{BB962C8B-B14F-4D97-AF65-F5344CB8AC3E}">
        <p14:creationId xmlns:p14="http://schemas.microsoft.com/office/powerpoint/2010/main" val="2576733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31069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3.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마을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 입장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F165E-575C-065C-32F7-A56062A152E1}"/>
              </a:ext>
            </a:extLst>
          </p:cNvPr>
          <p:cNvSpPr txBox="1"/>
          <p:nvPr/>
        </p:nvSpPr>
        <p:spPr>
          <a:xfrm>
            <a:off x="758133" y="4700796"/>
            <a:ext cx="11024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입장 할 캐릭터 선택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아이템 카드 선택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입장할 던전과 입장할 층을 선택하고 던전을 시작할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입장할 캐릭터는 최대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명을 선택할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아이템 카드는 입장하는 캐릭터 수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X3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개를 선택할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입장할 던전의 종류와 층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(1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층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or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가장 마지막으로 탈출 한 층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을 할 수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DDCD33-9961-F16F-CDAF-AF94B7ED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81" y="717747"/>
            <a:ext cx="1413639" cy="1073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6289C-5D9A-7DED-2EC9-B2F30E538143}"/>
              </a:ext>
            </a:extLst>
          </p:cNvPr>
          <p:cNvSpPr txBox="1"/>
          <p:nvPr/>
        </p:nvSpPr>
        <p:spPr>
          <a:xfrm>
            <a:off x="5610129" y="1834040"/>
            <a:ext cx="9717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 입장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11" name="Picture 2" descr="Lucas Gba Remastered - Sprite Human Pixel Art Transparent PNG - 1184x1184 -  Free Download on NicePNG">
            <a:extLst>
              <a:ext uri="{FF2B5EF4-FFF2-40B4-BE49-F238E27FC236}">
                <a16:creationId xmlns:a16="http://schemas.microsoft.com/office/drawing/2014/main" id="{EE5777FB-4020-B299-F628-C7D56CEB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09" b="94190" l="10000" r="90000">
                        <a14:foregroundMark x1="27073" y1="88603" x2="37439" y2="94190"/>
                        <a14:foregroundMark x1="38659" y1="7709" x2="42317" y2="112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728" y="2806495"/>
            <a:ext cx="691919" cy="75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B2B6CAAC-C939-9164-8852-E1259346E058}"/>
              </a:ext>
            </a:extLst>
          </p:cNvPr>
          <p:cNvSpPr/>
          <p:nvPr/>
        </p:nvSpPr>
        <p:spPr>
          <a:xfrm rot="10800000">
            <a:off x="3586481" y="2471546"/>
            <a:ext cx="540410" cy="24342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9C1DF-A566-A3D1-630B-E657E5F27D8E}"/>
              </a:ext>
            </a:extLst>
          </p:cNvPr>
          <p:cNvSpPr txBox="1"/>
          <p:nvPr/>
        </p:nvSpPr>
        <p:spPr>
          <a:xfrm>
            <a:off x="2914762" y="3540341"/>
            <a:ext cx="18838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입장 할 캐릭터 선택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C81D0-9834-C3F1-FC1C-DD62BDA57FF6}"/>
              </a:ext>
            </a:extLst>
          </p:cNvPr>
          <p:cNvSpPr txBox="1"/>
          <p:nvPr/>
        </p:nvSpPr>
        <p:spPr>
          <a:xfrm>
            <a:off x="7831495" y="3540341"/>
            <a:ext cx="17027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입장 할 던전 선택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A8036EE-AA1E-BDAC-45C3-835D235B0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657" y="2448463"/>
            <a:ext cx="676385" cy="10918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77B03F6-D23B-973F-57BB-D4BE60845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530" y="2738052"/>
            <a:ext cx="473178" cy="6608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9300FB-2DC9-5F6E-05A4-91A173515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286" y="2691646"/>
            <a:ext cx="473178" cy="6608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4A1F42-1A63-E23A-DA87-B01DCB1B4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042" y="2663091"/>
            <a:ext cx="473178" cy="6608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4BF40D-7B49-49A0-31B0-866441982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798" y="2634536"/>
            <a:ext cx="473178" cy="6608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A5B3B3-96B6-3918-5EF9-9830618EA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554" y="2605981"/>
            <a:ext cx="473178" cy="6608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4B260F-F8D3-DEDE-0EF0-CAD64389A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310" y="2577426"/>
            <a:ext cx="473178" cy="6608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07CACA-1A37-B686-C63E-BEF01972B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066" y="2548871"/>
            <a:ext cx="473178" cy="6608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BD16AE-C314-BD45-66D9-05E23A35F445}"/>
              </a:ext>
            </a:extLst>
          </p:cNvPr>
          <p:cNvSpPr txBox="1"/>
          <p:nvPr/>
        </p:nvSpPr>
        <p:spPr>
          <a:xfrm>
            <a:off x="5196974" y="3540341"/>
            <a:ext cx="16401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아이템 카드 선택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76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5039460" y="2998113"/>
            <a:ext cx="21066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5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개요</a:t>
            </a:r>
            <a:endParaRPr lang="en-US" altLang="ko-KR" sz="5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11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개요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20660F-8FAE-D48D-03C4-698423EE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71" y="1159795"/>
            <a:ext cx="5830114" cy="3057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BC556-F46C-EEA6-9317-589311405077}"/>
              </a:ext>
            </a:extLst>
          </p:cNvPr>
          <p:cNvSpPr txBox="1"/>
          <p:nvPr/>
        </p:nvSpPr>
        <p:spPr>
          <a:xfrm>
            <a:off x="6919643" y="2688771"/>
            <a:ext cx="3898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34D17-9FB3-8375-A302-C6B1B14B5095}"/>
              </a:ext>
            </a:extLst>
          </p:cNvPr>
          <p:cNvSpPr txBox="1"/>
          <p:nvPr/>
        </p:nvSpPr>
        <p:spPr>
          <a:xfrm>
            <a:off x="1488561" y="4336146"/>
            <a:ext cx="4599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카드 기반 </a:t>
            </a:r>
            <a:r>
              <a:rPr lang="ko-KR" altLang="en-US" sz="3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턴제</a:t>
            </a:r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전투 </a:t>
            </a:r>
            <a:r>
              <a:rPr lang="en-US" altLang="ko-KR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던전</a:t>
            </a:r>
            <a:r>
              <a:rPr lang="en-US" altLang="ko-KR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7F437-C77B-19DB-6D96-973944D87D5B}"/>
              </a:ext>
            </a:extLst>
          </p:cNvPr>
          <p:cNvSpPr txBox="1"/>
          <p:nvPr/>
        </p:nvSpPr>
        <p:spPr>
          <a:xfrm>
            <a:off x="8026596" y="3785814"/>
            <a:ext cx="2763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관리 요소</a:t>
            </a:r>
            <a:r>
              <a:rPr lang="en-US" altLang="ko-KR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마을</a:t>
            </a:r>
            <a:r>
              <a:rPr lang="en-US" altLang="ko-KR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667187" y="5298095"/>
            <a:ext cx="10841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Slay The Spire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의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턴제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전투와 관리 요소를 더하여</a:t>
            </a:r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마을에서 전투에 관한 세팅을 하고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던전에서 이를 시험하며 더 깊은 곳으로 가는 목적을 가진 게임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pic>
        <p:nvPicPr>
          <p:cNvPr id="1028" name="Picture 4" descr="게임리뷰) 다키스트 던전 (Darkest Dungeon)">
            <a:extLst>
              <a:ext uri="{FF2B5EF4-FFF2-40B4-BE49-F238E27FC236}">
                <a16:creationId xmlns:a16="http://schemas.microsoft.com/office/drawing/2014/main" id="{8D77EDBB-E5EE-DB7F-6568-547E761C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51" y="1650692"/>
            <a:ext cx="3771989" cy="212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09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1.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개요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20660F-8FAE-D48D-03C4-698423EE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56" y="1729969"/>
            <a:ext cx="3848992" cy="2018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34D17-9FB3-8375-A302-C6B1B14B5095}"/>
              </a:ext>
            </a:extLst>
          </p:cNvPr>
          <p:cNvSpPr txBox="1"/>
          <p:nvPr/>
        </p:nvSpPr>
        <p:spPr>
          <a:xfrm>
            <a:off x="956310" y="4380635"/>
            <a:ext cx="4599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카드 기반 </a:t>
            </a:r>
            <a:r>
              <a:rPr lang="ko-KR" altLang="en-US" sz="3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턴제</a:t>
            </a:r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전투 </a:t>
            </a:r>
            <a:r>
              <a:rPr lang="en-US" altLang="ko-KR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던전</a:t>
            </a:r>
            <a:r>
              <a:rPr lang="en-US" altLang="ko-KR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7F437-C77B-19DB-6D96-973944D87D5B}"/>
              </a:ext>
            </a:extLst>
          </p:cNvPr>
          <p:cNvSpPr txBox="1"/>
          <p:nvPr/>
        </p:nvSpPr>
        <p:spPr>
          <a:xfrm>
            <a:off x="7387628" y="4380635"/>
            <a:ext cx="2763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관리 요소</a:t>
            </a:r>
            <a:r>
              <a:rPr lang="en-US" altLang="ko-KR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(</a:t>
            </a:r>
            <a:r>
              <a:rPr lang="ko-KR" altLang="en-US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마을</a:t>
            </a:r>
            <a:r>
              <a:rPr lang="en-US" altLang="ko-KR" sz="3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1062146" y="4934633"/>
            <a:ext cx="4448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아이템 및 재화 </a:t>
            </a: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파밍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던전 높은 층 도달</a:t>
            </a:r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pic>
        <p:nvPicPr>
          <p:cNvPr id="1028" name="Picture 4" descr="게임리뷰) 다키스트 던전 (Darkest Dungeon)">
            <a:extLst>
              <a:ext uri="{FF2B5EF4-FFF2-40B4-BE49-F238E27FC236}">
                <a16:creationId xmlns:a16="http://schemas.microsoft.com/office/drawing/2014/main" id="{8D77EDBB-E5EE-DB7F-6568-547E761C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28" y="1699655"/>
            <a:ext cx="3771989" cy="212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8961B5-954C-D9C0-D64A-EC7B968AFB74}"/>
              </a:ext>
            </a:extLst>
          </p:cNvPr>
          <p:cNvSpPr txBox="1"/>
          <p:nvPr/>
        </p:nvSpPr>
        <p:spPr>
          <a:xfrm>
            <a:off x="6950008" y="4923702"/>
            <a:ext cx="3639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캐릭터 강화 및 모집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재화 소모</a:t>
            </a:r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</p:txBody>
      </p:sp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A73FAE34-47D0-9AD6-87DE-E5C1D5DAD6C1}"/>
              </a:ext>
            </a:extLst>
          </p:cNvPr>
          <p:cNvSpPr/>
          <p:nvPr/>
        </p:nvSpPr>
        <p:spPr>
          <a:xfrm>
            <a:off x="4848484" y="1122793"/>
            <a:ext cx="3048000" cy="45284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U자형 10">
            <a:extLst>
              <a:ext uri="{FF2B5EF4-FFF2-40B4-BE49-F238E27FC236}">
                <a16:creationId xmlns:a16="http://schemas.microsoft.com/office/drawing/2014/main" id="{AEF5D01D-48EA-9E3B-C0EF-22E78B867776}"/>
              </a:ext>
            </a:extLst>
          </p:cNvPr>
          <p:cNvSpPr/>
          <p:nvPr/>
        </p:nvSpPr>
        <p:spPr>
          <a:xfrm flipH="1" flipV="1">
            <a:off x="4848484" y="3893994"/>
            <a:ext cx="3048000" cy="45284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5039460" y="2998113"/>
            <a:ext cx="21130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5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endParaRPr lang="en-US" altLang="ko-KR" sz="5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97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1343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220792" y="5298095"/>
            <a:ext cx="11734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던전은 여러 개의 각기 다른 컨셉과 테마로 구성된 장소이다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던전은 진행 상황이 공유되지 않으며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하나의 던전을 일정 층 이상 올라갈 경우 다음 던전이 열리는 구조</a:t>
            </a:r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던전의 층이 높아질 수록 나오는 적의 난이도가 스케일링 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68EB393C-D43E-6794-8029-7740669A4D11}"/>
              </a:ext>
            </a:extLst>
          </p:cNvPr>
          <p:cNvSpPr/>
          <p:nvPr/>
        </p:nvSpPr>
        <p:spPr>
          <a:xfrm>
            <a:off x="1465566" y="3793122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5935EB94-82F0-F866-32DC-885414BEB9FF}"/>
              </a:ext>
            </a:extLst>
          </p:cNvPr>
          <p:cNvSpPr/>
          <p:nvPr/>
        </p:nvSpPr>
        <p:spPr>
          <a:xfrm>
            <a:off x="1465565" y="3553636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21C25F97-7B9A-D6F0-EA58-95312F8B10CD}"/>
              </a:ext>
            </a:extLst>
          </p:cNvPr>
          <p:cNvSpPr/>
          <p:nvPr/>
        </p:nvSpPr>
        <p:spPr>
          <a:xfrm>
            <a:off x="1465564" y="3314150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6C59DB2F-08FB-6F1C-1BE7-FCBED8488F71}"/>
              </a:ext>
            </a:extLst>
          </p:cNvPr>
          <p:cNvSpPr/>
          <p:nvPr/>
        </p:nvSpPr>
        <p:spPr>
          <a:xfrm>
            <a:off x="1465563" y="3074664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6CAFDCFC-494A-FF2F-BBED-5E40AF241078}"/>
              </a:ext>
            </a:extLst>
          </p:cNvPr>
          <p:cNvSpPr/>
          <p:nvPr/>
        </p:nvSpPr>
        <p:spPr>
          <a:xfrm>
            <a:off x="1465562" y="2835178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9049041B-D4E8-CD55-8007-FB7E04ABB503}"/>
              </a:ext>
            </a:extLst>
          </p:cNvPr>
          <p:cNvSpPr/>
          <p:nvPr/>
        </p:nvSpPr>
        <p:spPr>
          <a:xfrm>
            <a:off x="1465561" y="2595692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0DBF1897-62AA-8777-0C5E-120593F4E8DD}"/>
              </a:ext>
            </a:extLst>
          </p:cNvPr>
          <p:cNvSpPr/>
          <p:nvPr/>
        </p:nvSpPr>
        <p:spPr>
          <a:xfrm>
            <a:off x="1465560" y="2356206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DCD154DB-CC88-2765-E0D5-7E601B70E57F}"/>
              </a:ext>
            </a:extLst>
          </p:cNvPr>
          <p:cNvSpPr/>
          <p:nvPr/>
        </p:nvSpPr>
        <p:spPr>
          <a:xfrm>
            <a:off x="1465559" y="2116720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D551904B-8279-C471-2A42-3EFE0613ADC0}"/>
              </a:ext>
            </a:extLst>
          </p:cNvPr>
          <p:cNvSpPr/>
          <p:nvPr/>
        </p:nvSpPr>
        <p:spPr>
          <a:xfrm>
            <a:off x="1465558" y="1877234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781B612C-889D-083E-2385-85C42E18B389}"/>
              </a:ext>
            </a:extLst>
          </p:cNvPr>
          <p:cNvSpPr/>
          <p:nvPr/>
        </p:nvSpPr>
        <p:spPr>
          <a:xfrm>
            <a:off x="1465558" y="1623045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70000"/>
            </a:schemeClr>
          </a:solidFill>
          <a:ln w="19050"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2BC2FC5D-7AA3-C165-13CA-9E4EA342BF2C}"/>
              </a:ext>
            </a:extLst>
          </p:cNvPr>
          <p:cNvSpPr/>
          <p:nvPr/>
        </p:nvSpPr>
        <p:spPr>
          <a:xfrm>
            <a:off x="1465558" y="1368856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40000"/>
            </a:schemeClr>
          </a:solidFill>
          <a:ln w="190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5D791A31-369A-EFB9-3101-7AEFE04D45CE}"/>
              </a:ext>
            </a:extLst>
          </p:cNvPr>
          <p:cNvSpPr/>
          <p:nvPr/>
        </p:nvSpPr>
        <p:spPr>
          <a:xfrm>
            <a:off x="1465558" y="1114667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4C3E966A-E2EB-681E-8AB3-A83778034FAA}"/>
              </a:ext>
            </a:extLst>
          </p:cNvPr>
          <p:cNvSpPr/>
          <p:nvPr/>
        </p:nvSpPr>
        <p:spPr>
          <a:xfrm>
            <a:off x="5005600" y="3793122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1825810B-3FD8-3E08-EEAA-BD133427706B}"/>
              </a:ext>
            </a:extLst>
          </p:cNvPr>
          <p:cNvSpPr/>
          <p:nvPr/>
        </p:nvSpPr>
        <p:spPr>
          <a:xfrm>
            <a:off x="5005599" y="3553636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48EB0290-BD50-C08C-2B5B-61C1DC98B417}"/>
              </a:ext>
            </a:extLst>
          </p:cNvPr>
          <p:cNvSpPr/>
          <p:nvPr/>
        </p:nvSpPr>
        <p:spPr>
          <a:xfrm>
            <a:off x="5005598" y="3314150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352C0ED3-71AD-5328-8BF0-BED179660E70}"/>
              </a:ext>
            </a:extLst>
          </p:cNvPr>
          <p:cNvSpPr/>
          <p:nvPr/>
        </p:nvSpPr>
        <p:spPr>
          <a:xfrm>
            <a:off x="5005597" y="3074664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3E617A85-C72F-0389-A648-58F5DFC3124B}"/>
              </a:ext>
            </a:extLst>
          </p:cNvPr>
          <p:cNvSpPr/>
          <p:nvPr/>
        </p:nvSpPr>
        <p:spPr>
          <a:xfrm>
            <a:off x="5005596" y="2835178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7A4DD38B-5AC1-FBC6-F130-8AC790D58F95}"/>
              </a:ext>
            </a:extLst>
          </p:cNvPr>
          <p:cNvSpPr/>
          <p:nvPr/>
        </p:nvSpPr>
        <p:spPr>
          <a:xfrm>
            <a:off x="5005595" y="2595692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54347166-3E80-FD04-C7C9-98814ECC9635}"/>
              </a:ext>
            </a:extLst>
          </p:cNvPr>
          <p:cNvSpPr/>
          <p:nvPr/>
        </p:nvSpPr>
        <p:spPr>
          <a:xfrm>
            <a:off x="5005594" y="2356206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63780650-8EAF-EE10-9C0C-B91616DD537D}"/>
              </a:ext>
            </a:extLst>
          </p:cNvPr>
          <p:cNvSpPr/>
          <p:nvPr/>
        </p:nvSpPr>
        <p:spPr>
          <a:xfrm>
            <a:off x="5005593" y="2116720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91074A98-32C4-5A3E-0C5A-495DC5B46234}"/>
              </a:ext>
            </a:extLst>
          </p:cNvPr>
          <p:cNvSpPr/>
          <p:nvPr/>
        </p:nvSpPr>
        <p:spPr>
          <a:xfrm>
            <a:off x="5005592" y="1877234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F39350CF-0FCD-F913-B0C7-6DFA1DE7CF0E}"/>
              </a:ext>
            </a:extLst>
          </p:cNvPr>
          <p:cNvSpPr/>
          <p:nvPr/>
        </p:nvSpPr>
        <p:spPr>
          <a:xfrm>
            <a:off x="5005592" y="1623045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70000"/>
            </a:schemeClr>
          </a:solidFill>
          <a:ln w="19050"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93081151-8285-EF76-2E81-6EDF85E8607C}"/>
              </a:ext>
            </a:extLst>
          </p:cNvPr>
          <p:cNvSpPr/>
          <p:nvPr/>
        </p:nvSpPr>
        <p:spPr>
          <a:xfrm>
            <a:off x="5005592" y="1368856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40000"/>
            </a:schemeClr>
          </a:solidFill>
          <a:ln w="190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6941D02C-07DF-92E1-89A3-86135F716BE1}"/>
              </a:ext>
            </a:extLst>
          </p:cNvPr>
          <p:cNvSpPr/>
          <p:nvPr/>
        </p:nvSpPr>
        <p:spPr>
          <a:xfrm>
            <a:off x="5005592" y="1114667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평행 사변형 33">
            <a:extLst>
              <a:ext uri="{FF2B5EF4-FFF2-40B4-BE49-F238E27FC236}">
                <a16:creationId xmlns:a16="http://schemas.microsoft.com/office/drawing/2014/main" id="{45687BEE-5666-328E-0C9E-890C1DCE798A}"/>
              </a:ext>
            </a:extLst>
          </p:cNvPr>
          <p:cNvSpPr/>
          <p:nvPr/>
        </p:nvSpPr>
        <p:spPr>
          <a:xfrm>
            <a:off x="8545634" y="3793122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id="{00B4626D-825B-264F-E01F-A45592E8A79B}"/>
              </a:ext>
            </a:extLst>
          </p:cNvPr>
          <p:cNvSpPr/>
          <p:nvPr/>
        </p:nvSpPr>
        <p:spPr>
          <a:xfrm>
            <a:off x="8545633" y="3553636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EA145BC5-DEBB-D866-DA27-736FF529CE73}"/>
              </a:ext>
            </a:extLst>
          </p:cNvPr>
          <p:cNvSpPr/>
          <p:nvPr/>
        </p:nvSpPr>
        <p:spPr>
          <a:xfrm>
            <a:off x="8545632" y="3314150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580D714F-745E-1DF7-B86B-59EC9FAF1A6D}"/>
              </a:ext>
            </a:extLst>
          </p:cNvPr>
          <p:cNvSpPr/>
          <p:nvPr/>
        </p:nvSpPr>
        <p:spPr>
          <a:xfrm>
            <a:off x="8545631" y="3074664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E26E9EA5-E084-9EAF-19F1-865F9BD63835}"/>
              </a:ext>
            </a:extLst>
          </p:cNvPr>
          <p:cNvSpPr/>
          <p:nvPr/>
        </p:nvSpPr>
        <p:spPr>
          <a:xfrm>
            <a:off x="8545630" y="2835178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FE19B66E-9601-4651-DE0E-27FBBA08D11B}"/>
              </a:ext>
            </a:extLst>
          </p:cNvPr>
          <p:cNvSpPr/>
          <p:nvPr/>
        </p:nvSpPr>
        <p:spPr>
          <a:xfrm>
            <a:off x="8545629" y="2595692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평행 사변형 39">
            <a:extLst>
              <a:ext uri="{FF2B5EF4-FFF2-40B4-BE49-F238E27FC236}">
                <a16:creationId xmlns:a16="http://schemas.microsoft.com/office/drawing/2014/main" id="{F0F3D94B-3840-971C-F18B-5967CAFA542B}"/>
              </a:ext>
            </a:extLst>
          </p:cNvPr>
          <p:cNvSpPr/>
          <p:nvPr/>
        </p:nvSpPr>
        <p:spPr>
          <a:xfrm>
            <a:off x="8545628" y="2356206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1082F365-3507-0C7C-D039-7693B66A9CC2}"/>
              </a:ext>
            </a:extLst>
          </p:cNvPr>
          <p:cNvSpPr/>
          <p:nvPr/>
        </p:nvSpPr>
        <p:spPr>
          <a:xfrm>
            <a:off x="8545627" y="2116720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E08D4C8A-089B-56B9-CFE5-2298E30C7676}"/>
              </a:ext>
            </a:extLst>
          </p:cNvPr>
          <p:cNvSpPr/>
          <p:nvPr/>
        </p:nvSpPr>
        <p:spPr>
          <a:xfrm>
            <a:off x="8545626" y="1877234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553C17EF-E6CA-64A7-A003-437510BC5369}"/>
              </a:ext>
            </a:extLst>
          </p:cNvPr>
          <p:cNvSpPr/>
          <p:nvPr/>
        </p:nvSpPr>
        <p:spPr>
          <a:xfrm>
            <a:off x="8545626" y="1623045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70000"/>
            </a:schemeClr>
          </a:solidFill>
          <a:ln w="19050"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51C3C1DA-3F61-92E4-F6AB-5D6FE1B75668}"/>
              </a:ext>
            </a:extLst>
          </p:cNvPr>
          <p:cNvSpPr/>
          <p:nvPr/>
        </p:nvSpPr>
        <p:spPr>
          <a:xfrm>
            <a:off x="8545626" y="1368856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40000"/>
            </a:schemeClr>
          </a:solidFill>
          <a:ln w="190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0962690E-C3DD-634F-F0DF-5D9E908B5B62}"/>
              </a:ext>
            </a:extLst>
          </p:cNvPr>
          <p:cNvSpPr/>
          <p:nvPr/>
        </p:nvSpPr>
        <p:spPr>
          <a:xfrm>
            <a:off x="8545626" y="1114667"/>
            <a:ext cx="1942012" cy="587290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98044B-2F2D-4F96-255E-1FFB179E776E}"/>
              </a:ext>
            </a:extLst>
          </p:cNvPr>
          <p:cNvSpPr txBox="1"/>
          <p:nvPr/>
        </p:nvSpPr>
        <p:spPr>
          <a:xfrm>
            <a:off x="1863103" y="4529537"/>
            <a:ext cx="971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어두운 숲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C23E21-17AF-7206-154D-E4CC1B578C48}"/>
              </a:ext>
            </a:extLst>
          </p:cNvPr>
          <p:cNvSpPr txBox="1"/>
          <p:nvPr/>
        </p:nvSpPr>
        <p:spPr>
          <a:xfrm>
            <a:off x="5221998" y="4529537"/>
            <a:ext cx="13340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심연의 납골당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F1790-ED71-1A75-4736-89C503137CE9}"/>
              </a:ext>
            </a:extLst>
          </p:cNvPr>
          <p:cNvSpPr txBox="1"/>
          <p:nvPr/>
        </p:nvSpPr>
        <p:spPr>
          <a:xfrm>
            <a:off x="9030761" y="4526283"/>
            <a:ext cx="9717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세상의 끝</a:t>
            </a:r>
            <a:endParaRPr lang="en-US" altLang="ko-KR" sz="15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99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13436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1036705" y="5298095"/>
            <a:ext cx="10102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던전은 층 단위로 존재한다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각 층은 이벤트와 전투로 구성되어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전투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60%,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이벤트 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40%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로 선택되며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클리어 시 다음 층으로 이동하며 이를 무한히 반복한다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68EB393C-D43E-6794-8029-7740669A4D11}"/>
              </a:ext>
            </a:extLst>
          </p:cNvPr>
          <p:cNvSpPr/>
          <p:nvPr/>
        </p:nvSpPr>
        <p:spPr>
          <a:xfrm>
            <a:off x="3457302" y="3862790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5935EB94-82F0-F866-32DC-885414BEB9FF}"/>
              </a:ext>
            </a:extLst>
          </p:cNvPr>
          <p:cNvSpPr/>
          <p:nvPr/>
        </p:nvSpPr>
        <p:spPr>
          <a:xfrm>
            <a:off x="3457301" y="3623304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21C25F97-7B9A-D6F0-EA58-95312F8B10CD}"/>
              </a:ext>
            </a:extLst>
          </p:cNvPr>
          <p:cNvSpPr/>
          <p:nvPr/>
        </p:nvSpPr>
        <p:spPr>
          <a:xfrm>
            <a:off x="3457300" y="3383818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6C59DB2F-08FB-6F1C-1BE7-FCBED8488F71}"/>
              </a:ext>
            </a:extLst>
          </p:cNvPr>
          <p:cNvSpPr/>
          <p:nvPr/>
        </p:nvSpPr>
        <p:spPr>
          <a:xfrm>
            <a:off x="3457299" y="3144332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6CAFDCFC-494A-FF2F-BBED-5E40AF241078}"/>
              </a:ext>
            </a:extLst>
          </p:cNvPr>
          <p:cNvSpPr/>
          <p:nvPr/>
        </p:nvSpPr>
        <p:spPr>
          <a:xfrm>
            <a:off x="3457298" y="2904846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9049041B-D4E8-CD55-8007-FB7E04ABB503}"/>
              </a:ext>
            </a:extLst>
          </p:cNvPr>
          <p:cNvSpPr/>
          <p:nvPr/>
        </p:nvSpPr>
        <p:spPr>
          <a:xfrm>
            <a:off x="3457297" y="2665360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0DBF1897-62AA-8777-0C5E-120593F4E8DD}"/>
              </a:ext>
            </a:extLst>
          </p:cNvPr>
          <p:cNvSpPr/>
          <p:nvPr/>
        </p:nvSpPr>
        <p:spPr>
          <a:xfrm>
            <a:off x="3457296" y="2425874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DCD154DB-CC88-2765-E0D5-7E601B70E57F}"/>
              </a:ext>
            </a:extLst>
          </p:cNvPr>
          <p:cNvSpPr/>
          <p:nvPr/>
        </p:nvSpPr>
        <p:spPr>
          <a:xfrm>
            <a:off x="3457295" y="2186388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D551904B-8279-C471-2A42-3EFE0613ADC0}"/>
              </a:ext>
            </a:extLst>
          </p:cNvPr>
          <p:cNvSpPr/>
          <p:nvPr/>
        </p:nvSpPr>
        <p:spPr>
          <a:xfrm>
            <a:off x="3457294" y="1946902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EDC69C00-EDD5-B82B-2CCE-DE74527EDC3C}"/>
              </a:ext>
            </a:extLst>
          </p:cNvPr>
          <p:cNvSpPr/>
          <p:nvPr/>
        </p:nvSpPr>
        <p:spPr>
          <a:xfrm>
            <a:off x="8543108" y="3623304"/>
            <a:ext cx="3204755" cy="757646"/>
          </a:xfrm>
          <a:prstGeom prst="parallelogram">
            <a:avLst>
              <a:gd name="adj" fmla="val 13542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전투</a:t>
            </a: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E2922964-E27A-35A7-8FE9-689D294810F8}"/>
              </a:ext>
            </a:extLst>
          </p:cNvPr>
          <p:cNvSpPr/>
          <p:nvPr/>
        </p:nvSpPr>
        <p:spPr>
          <a:xfrm>
            <a:off x="235468" y="3732867"/>
            <a:ext cx="2460180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이벤트</a:t>
            </a: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3B922AF7-5EE6-7BBF-E45C-24DD5B0AFF98}"/>
              </a:ext>
            </a:extLst>
          </p:cNvPr>
          <p:cNvSpPr/>
          <p:nvPr/>
        </p:nvSpPr>
        <p:spPr>
          <a:xfrm flipH="1">
            <a:off x="8278497" y="3722648"/>
            <a:ext cx="393529" cy="37882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갈매기형 수장 26">
            <a:extLst>
              <a:ext uri="{FF2B5EF4-FFF2-40B4-BE49-F238E27FC236}">
                <a16:creationId xmlns:a16="http://schemas.microsoft.com/office/drawing/2014/main" id="{7D3D3AB6-B8EB-D46F-3CFE-1591A20FC8B6}"/>
              </a:ext>
            </a:extLst>
          </p:cNvPr>
          <p:cNvSpPr/>
          <p:nvPr/>
        </p:nvSpPr>
        <p:spPr>
          <a:xfrm>
            <a:off x="2607389" y="3912059"/>
            <a:ext cx="393529" cy="37882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781B612C-889D-083E-2385-85C42E18B389}"/>
              </a:ext>
            </a:extLst>
          </p:cNvPr>
          <p:cNvSpPr/>
          <p:nvPr/>
        </p:nvSpPr>
        <p:spPr>
          <a:xfrm>
            <a:off x="3457294" y="1692713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70000"/>
            </a:schemeClr>
          </a:solidFill>
          <a:ln w="19050"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2BC2FC5D-7AA3-C165-13CA-9E4EA342BF2C}"/>
              </a:ext>
            </a:extLst>
          </p:cNvPr>
          <p:cNvSpPr/>
          <p:nvPr/>
        </p:nvSpPr>
        <p:spPr>
          <a:xfrm>
            <a:off x="3457294" y="1438524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40000"/>
            </a:schemeClr>
          </a:solidFill>
          <a:ln w="190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5D791A31-369A-EFB9-3101-7AEFE04D45CE}"/>
              </a:ext>
            </a:extLst>
          </p:cNvPr>
          <p:cNvSpPr/>
          <p:nvPr/>
        </p:nvSpPr>
        <p:spPr>
          <a:xfrm>
            <a:off x="3457294" y="1184335"/>
            <a:ext cx="4432663" cy="757646"/>
          </a:xfrm>
          <a:prstGeom prst="parallelogram">
            <a:avLst>
              <a:gd name="adj" fmla="val 135429"/>
            </a:avLst>
          </a:prstGeom>
          <a:solidFill>
            <a:schemeClr val="bg2">
              <a:lumMod val="90000"/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171D5FC-5550-61F4-1C07-23C2879639D8}"/>
              </a:ext>
            </a:extLst>
          </p:cNvPr>
          <p:cNvSpPr/>
          <p:nvPr/>
        </p:nvSpPr>
        <p:spPr>
          <a:xfrm rot="16200000">
            <a:off x="5695570" y="2503579"/>
            <a:ext cx="3356081" cy="57831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03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3AAFCB-97EE-723D-2B71-3DFAEE329794}"/>
              </a:ext>
            </a:extLst>
          </p:cNvPr>
          <p:cNvSpPr txBox="1"/>
          <p:nvPr/>
        </p:nvSpPr>
        <p:spPr>
          <a:xfrm>
            <a:off x="9408546" y="0"/>
            <a:ext cx="2783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BACK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TO</a:t>
            </a:r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DUNGEON</a:t>
            </a:r>
          </a:p>
          <a:p>
            <a:pPr algn="r"/>
            <a:r>
              <a:rPr lang="ko-KR" altLang="en-US" sz="2000" dirty="0">
                <a:latin typeface="넥슨Lv1고딕" panose="00000500000000000000" pitchFamily="2" charset="-127"/>
                <a:ea typeface="넥슨Lv1고딕" panose="00000500000000000000" pitchFamily="2" charset="-127"/>
              </a:rPr>
              <a:t>기획서</a:t>
            </a:r>
            <a:endParaRPr lang="en-US" altLang="ko-KR" sz="2000" dirty="0"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2BD4C-8DF0-D701-9B89-0D571ADCC3AA}"/>
              </a:ext>
            </a:extLst>
          </p:cNvPr>
          <p:cNvSpPr txBox="1"/>
          <p:nvPr/>
        </p:nvSpPr>
        <p:spPr>
          <a:xfrm>
            <a:off x="121920" y="76944"/>
            <a:ext cx="26164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2. 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던전</a:t>
            </a:r>
            <a:r>
              <a:rPr lang="en-US" altLang="ko-KR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_</a:t>
            </a:r>
            <a:r>
              <a:rPr lang="ko-KR" altLang="en-US" sz="3000" dirty="0"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이벤트</a:t>
            </a:r>
            <a:endParaRPr lang="en-US" altLang="ko-KR" sz="3000" dirty="0"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12A04-E3D5-F913-68AF-5D9989042780}"/>
              </a:ext>
            </a:extLst>
          </p:cNvPr>
          <p:cNvSpPr txBox="1"/>
          <p:nvPr/>
        </p:nvSpPr>
        <p:spPr>
          <a:xfrm>
            <a:off x="3311423" y="4345144"/>
            <a:ext cx="55691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이벤트는 두가지 형식으로 구성되어 있다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  <a:p>
            <a:pPr algn="ctr"/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 err="1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랜덤한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 결과가 강제로 선택되는 이벤트</a:t>
            </a:r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marL="457200" indent="-457200" algn="ctr">
              <a:buAutoNum type="arabicPeriod"/>
            </a:pPr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algn="ctr"/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2. </a:t>
            </a:r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선택지를 선택 후 해당하는 결과를 겪는 이벤트</a:t>
            </a:r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algn="ctr"/>
            <a:endParaRPr lang="en-US" altLang="ko-KR" sz="2000" dirty="0">
              <a:latin typeface="넥슨Lv1고딕 Light" panose="00000300000000000000" pitchFamily="2" charset="-127"/>
              <a:ea typeface="넥슨Lv1고딕 Light" panose="00000300000000000000" pitchFamily="2" charset="-127"/>
            </a:endParaRPr>
          </a:p>
          <a:p>
            <a:pPr algn="ctr"/>
            <a:r>
              <a:rPr lang="ko-KR" altLang="en-US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결과를 본 이후에 다음 층으로 이동한다</a:t>
            </a:r>
            <a:r>
              <a:rPr lang="en-US" altLang="ko-KR" sz="2000" dirty="0">
                <a:latin typeface="넥슨Lv1고딕 Light" panose="00000300000000000000" pitchFamily="2" charset="-127"/>
                <a:ea typeface="넥슨Lv1고딕 Light" panose="00000300000000000000" pitchFamily="2" charset="-127"/>
              </a:rPr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1C0AC6-98A1-3B4F-F578-E5E2845EE5DC}"/>
              </a:ext>
            </a:extLst>
          </p:cNvPr>
          <p:cNvSpPr/>
          <p:nvPr/>
        </p:nvSpPr>
        <p:spPr>
          <a:xfrm>
            <a:off x="2508069" y="1854926"/>
            <a:ext cx="1785257" cy="168946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/>
              <a:t>?</a:t>
            </a:r>
            <a:endParaRPr lang="ko-KR" altLang="en-US" sz="7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AF6BED8-32CB-8320-2C10-A21A8248F9F6}"/>
              </a:ext>
            </a:extLst>
          </p:cNvPr>
          <p:cNvSpPr/>
          <p:nvPr/>
        </p:nvSpPr>
        <p:spPr>
          <a:xfrm>
            <a:off x="6797040" y="2048552"/>
            <a:ext cx="1398479" cy="132343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/>
              <a:t>A</a:t>
            </a:r>
            <a:endParaRPr lang="ko-KR" altLang="en-US" sz="7000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6802F4D5-2627-FE62-C229-96B7C8BCEDF1}"/>
              </a:ext>
            </a:extLst>
          </p:cNvPr>
          <p:cNvSpPr/>
          <p:nvPr/>
        </p:nvSpPr>
        <p:spPr>
          <a:xfrm>
            <a:off x="5098869" y="1489166"/>
            <a:ext cx="1611086" cy="2638697"/>
          </a:xfrm>
          <a:prstGeom prst="parallelogram">
            <a:avLst>
              <a:gd name="adj" fmla="val 66622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E8CD680-FC14-C625-8AC3-D8A9BF91407C}"/>
              </a:ext>
            </a:extLst>
          </p:cNvPr>
          <p:cNvSpPr/>
          <p:nvPr/>
        </p:nvSpPr>
        <p:spPr>
          <a:xfrm>
            <a:off x="8523525" y="2048552"/>
            <a:ext cx="1398479" cy="132343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/>
              <a:t>B</a:t>
            </a:r>
            <a:endParaRPr lang="ko-KR" altLang="en-US" sz="7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1E40EB1-7BD4-7EF1-5B62-2BE902E200F9}"/>
              </a:ext>
            </a:extLst>
          </p:cNvPr>
          <p:cNvSpPr/>
          <p:nvPr/>
        </p:nvSpPr>
        <p:spPr>
          <a:xfrm>
            <a:off x="10250010" y="2048552"/>
            <a:ext cx="1398479" cy="132343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/>
              <a:t>C</a:t>
            </a:r>
            <a:endParaRPr lang="ko-KR" altLang="en-US" sz="7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41B7C2-68A0-2C66-DF63-9DC2D0CBC7B4}"/>
              </a:ext>
            </a:extLst>
          </p:cNvPr>
          <p:cNvSpPr/>
          <p:nvPr/>
        </p:nvSpPr>
        <p:spPr>
          <a:xfrm>
            <a:off x="7067449" y="3185695"/>
            <a:ext cx="896098" cy="8480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>
                <a:solidFill>
                  <a:schemeClr val="tx1"/>
                </a:solidFill>
              </a:rPr>
              <a:t>?</a:t>
            </a:r>
            <a:endParaRPr lang="ko-KR" altLang="en-US" sz="70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252AE3-81DB-0B8F-1CD3-2E5CE40FFC6E}"/>
              </a:ext>
            </a:extLst>
          </p:cNvPr>
          <p:cNvSpPr/>
          <p:nvPr/>
        </p:nvSpPr>
        <p:spPr>
          <a:xfrm>
            <a:off x="8787833" y="3185694"/>
            <a:ext cx="896098" cy="8480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>
                <a:solidFill>
                  <a:schemeClr val="tx1"/>
                </a:solidFill>
              </a:rPr>
              <a:t>?</a:t>
            </a:r>
            <a:endParaRPr lang="ko-KR" altLang="en-US" sz="70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A8E558-1529-B690-3434-2AF2492EC193}"/>
              </a:ext>
            </a:extLst>
          </p:cNvPr>
          <p:cNvSpPr/>
          <p:nvPr/>
        </p:nvSpPr>
        <p:spPr>
          <a:xfrm>
            <a:off x="10508217" y="3185693"/>
            <a:ext cx="896098" cy="8480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0" dirty="0">
                <a:solidFill>
                  <a:schemeClr val="tx1"/>
                </a:solidFill>
              </a:rPr>
              <a:t>?</a:t>
            </a:r>
            <a:endParaRPr lang="ko-KR" altLang="en-US" sz="7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9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1089</Words>
  <Application>Microsoft Office PowerPoint</Application>
  <PresentationFormat>와이드스크린</PresentationFormat>
  <Paragraphs>197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넥슨Lv1고딕</vt:lpstr>
      <vt:lpstr>넥슨Lv1고딕 Bold</vt:lpstr>
      <vt:lpstr>넥슨Lv1고딕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6</cp:revision>
  <dcterms:created xsi:type="dcterms:W3CDTF">2023-03-20T12:19:39Z</dcterms:created>
  <dcterms:modified xsi:type="dcterms:W3CDTF">2023-03-20T15:16:55Z</dcterms:modified>
</cp:coreProperties>
</file>