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6" r:id="rId2"/>
    <p:sldId id="323" r:id="rId3"/>
    <p:sldId id="321" r:id="rId4"/>
    <p:sldId id="348" r:id="rId5"/>
    <p:sldId id="326" r:id="rId6"/>
    <p:sldId id="398" r:id="rId7"/>
    <p:sldId id="399" r:id="rId8"/>
    <p:sldId id="395" r:id="rId9"/>
    <p:sldId id="394" r:id="rId10"/>
    <p:sldId id="396" r:id="rId11"/>
    <p:sldId id="397" r:id="rId12"/>
    <p:sldId id="385" r:id="rId13"/>
    <p:sldId id="393" r:id="rId14"/>
    <p:sldId id="331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210 다락방 B" panose="02020603020101020101" pitchFamily="18" charset="-127"/>
      <p:regular r:id="rId23"/>
    </p:embeddedFont>
    <p:embeddedFont>
      <p:font typeface="나눔스퀘어" panose="020B0600000101010101" pitchFamily="50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KoPubWorld돋움체 Medium" panose="00000600000000000000" pitchFamily="2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D0FF"/>
    <a:srgbClr val="53566B"/>
    <a:srgbClr val="88495A"/>
    <a:srgbClr val="FF7C80"/>
    <a:srgbClr val="FFC283"/>
    <a:srgbClr val="FDA7BC"/>
    <a:srgbClr val="FFD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2" autoAdjust="0"/>
    <p:restoredTop sz="93645" autoAdjust="0"/>
  </p:normalViewPr>
  <p:slideViewPr>
    <p:cSldViewPr snapToGrid="0" showGuides="1">
      <p:cViewPr varScale="1">
        <p:scale>
          <a:sx n="156" d="100"/>
          <a:sy n="156" d="100"/>
        </p:scale>
        <p:origin x="1180" y="88"/>
      </p:cViewPr>
      <p:guideLst>
        <p:guide orient="horz" pos="527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6" d="100"/>
          <a:sy n="126" d="100"/>
        </p:scale>
        <p:origin x="406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8CE17-884A-4D18-A328-48A16FCA455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BA990-EDD5-420B-91FF-C6787B0A8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1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게임디자인학과 </a:t>
            </a:r>
            <a:r>
              <a:rPr lang="en-US" altLang="ko-KR" dirty="0"/>
              <a:t>19</a:t>
            </a:r>
            <a:r>
              <a:rPr lang="ko-KR" altLang="en-US" dirty="0"/>
              <a:t>학번 </a:t>
            </a:r>
            <a:r>
              <a:rPr lang="ko-KR" altLang="en-US" dirty="0" err="1"/>
              <a:t>진보미</a:t>
            </a:r>
            <a:r>
              <a:rPr lang="ko-KR" altLang="en-US" baseline="0" dirty="0"/>
              <a:t> 졸업작품프로젝트 게임 </a:t>
            </a:r>
            <a:r>
              <a:rPr lang="ko-KR" altLang="en-US" baseline="0" dirty="0" err="1"/>
              <a:t>발표시작하겠습니다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A990-EDD5-420B-91FF-C6787B0A82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09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A990-EDD5-420B-91FF-C6787B0A825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61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A990-EDD5-420B-91FF-C6787B0A825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89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향후 개발 계획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A990-EDD5-420B-91FF-C6787B0A825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64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A990-EDD5-420B-91FF-C6787B0A825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6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A990-EDD5-420B-91FF-C6787B0A825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4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A990-EDD5-420B-91FF-C6787B0A825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00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spcAft>
                <a:spcPts val="600"/>
              </a:spcAft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A990-EDD5-420B-91FF-C6787B0A82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1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A990-EDD5-420B-91FF-C6787B0A82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82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A990-EDD5-420B-91FF-C6787B0A825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81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A990-EDD5-420B-91FF-C6787B0A825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282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A990-EDD5-420B-91FF-C6787B0A825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1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A990-EDD5-420B-91FF-C6787B0A825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38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A990-EDD5-420B-91FF-C6787B0A825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7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5351-9565-4B5D-8EF2-9D94DB13AFF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AA2-6393-4D15-9A33-CC0CDD595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326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5351-9565-4B5D-8EF2-9D94DB13AFF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AA2-6393-4D15-9A33-CC0CDD595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75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5351-9565-4B5D-8EF2-9D94DB13AFF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AA2-6393-4D15-9A33-CC0CDD595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6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5351-9565-4B5D-8EF2-9D94DB13AFF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AA2-6393-4D15-9A33-CC0CDD595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53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5351-9565-4B5D-8EF2-9D94DB13AFF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AA2-6393-4D15-9A33-CC0CDD595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4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5351-9565-4B5D-8EF2-9D94DB13AFF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AA2-6393-4D15-9A33-CC0CDD595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5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5351-9565-4B5D-8EF2-9D94DB13AFF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AA2-6393-4D15-9A33-CC0CDD595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0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5351-9565-4B5D-8EF2-9D94DB13AFF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AA2-6393-4D15-9A33-CC0CDD595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73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5351-9565-4B5D-8EF2-9D94DB13AFF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AA2-6393-4D15-9A33-CC0CDD59578A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50273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652" y="342900"/>
            <a:ext cx="801396" cy="32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80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5351-9565-4B5D-8EF2-9D94DB13AFF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AA2-6393-4D15-9A33-CC0CDD595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7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5351-9565-4B5D-8EF2-9D94DB13AFF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AA2-6393-4D15-9A33-CC0CDD595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51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KoPubWorld돋움체 Medium" panose="00000600000000000000" pitchFamily="2" charset="-127"/>
              </a:defRPr>
            </a:lvl1pPr>
          </a:lstStyle>
          <a:p>
            <a:fld id="{B9DC5351-9565-4B5D-8EF2-9D94DB13AFF3}" type="datetimeFigureOut">
              <a:rPr lang="ko-KR" altLang="en-US" smtClean="0"/>
              <a:pPr/>
              <a:t>2023-04-11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KoPubWorld돋움체 Medium" panose="000006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KoPubWorld돋움체 Medium" panose="00000600000000000000" pitchFamily="2" charset="-127"/>
              </a:defRPr>
            </a:lvl1pPr>
          </a:lstStyle>
          <a:p>
            <a:fld id="{2BCB9AA2-6393-4D15-9A33-CC0CDD5957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81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KoPubWorld돋움체 Medium" panose="000006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KoPubWorld돋움체 Medium" panose="000006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KoPubWorld돋움체 Medium" panose="000006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KoPubWorld돋움체 Medium" panose="000006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KoPubWorld돋움체 Medium" panose="000006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KoPubWorld돋움체 Medium" panose="000006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view/ZMBcvzd0Q6HjwsZlzpFG5Q3EX7THpaVW/1aFg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gif"/><Relationship Id="rId11" Type="http://schemas.openxmlformats.org/officeDocument/2006/relationships/image" Target="../media/image19.png"/><Relationship Id="rId5" Type="http://schemas.openxmlformats.org/officeDocument/2006/relationships/image" Target="../media/image13.gif"/><Relationship Id="rId10" Type="http://schemas.openxmlformats.org/officeDocument/2006/relationships/image" Target="../media/image18.png"/><Relationship Id="rId4" Type="http://schemas.openxmlformats.org/officeDocument/2006/relationships/image" Target="../media/image12.gif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16.png"/><Relationship Id="rId5" Type="http://schemas.openxmlformats.org/officeDocument/2006/relationships/image" Target="../media/image24.png"/><Relationship Id="rId15" Type="http://schemas.openxmlformats.org/officeDocument/2006/relationships/image" Target="../media/image28.png"/><Relationship Id="rId10" Type="http://schemas.openxmlformats.org/officeDocument/2006/relationships/image" Target="../media/image19.png"/><Relationship Id="rId19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2915" y="4359531"/>
            <a:ext cx="1883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2023.04.11</a:t>
            </a:r>
            <a:endParaRPr lang="ko-KR" altLang="en-US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2" y="4575877"/>
            <a:ext cx="2377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발표자 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201902639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진보미</a:t>
            </a:r>
            <a:endParaRPr lang="ko-KR" altLang="en-US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756" y="2088993"/>
            <a:ext cx="5408488" cy="21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89886" y="353464"/>
            <a:ext cx="1988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작업 현황 </a:t>
            </a:r>
            <a:r>
              <a:rPr lang="en-US" altLang="ko-KR" sz="20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- </a:t>
            </a:r>
            <a:r>
              <a:rPr lang="ko-KR" altLang="en-US" sz="20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기획</a:t>
            </a:r>
            <a:endParaRPr lang="ko-KR" altLang="en-US" sz="20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009" y="1412884"/>
            <a:ext cx="50876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카카오 오븐을 활용해 게임의 흐름 제작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4009" y="1030573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ko-KR" altLang="en-US" sz="12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게임 </a:t>
            </a:r>
            <a:r>
              <a:rPr lang="ko-KR" altLang="en-US" sz="1200" dirty="0" err="1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플로우</a:t>
            </a:r>
            <a:r>
              <a:rPr lang="ko-KR" altLang="en-US" sz="12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 차트</a:t>
            </a:r>
            <a:endParaRPr lang="ko-KR" altLang="en-US" sz="12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009" y="1689883"/>
            <a:ext cx="536801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8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3" tooltip="https://ovenapp.io/view/ZMBcvzd0Q6HjwsZlzpFG5Q3EX7THpaVW/1aFg5"/>
              </a:rPr>
              <a:t>https://ovenapp.io/view/ZMBcvzd0Q6HjwsZlzpFG5Q3EX7THpaVW/1aFg5</a:t>
            </a:r>
            <a:endParaRPr lang="en-US" altLang="ko-KR" sz="800" b="0" i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223" r="181"/>
          <a:stretch/>
        </p:blipFill>
        <p:spPr>
          <a:xfrm>
            <a:off x="395968" y="4891826"/>
            <a:ext cx="8372475" cy="63724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1480" y="4412953"/>
            <a:ext cx="50876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GitHub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엑셀 데이터 업로드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1480" y="4030642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ko-KR" altLang="en-US" sz="12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스킬 데이터 테이블</a:t>
            </a:r>
            <a:endParaRPr lang="ko-KR" altLang="en-US" sz="12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68" y="1928410"/>
            <a:ext cx="3669916" cy="183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89886" y="353464"/>
            <a:ext cx="2709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작업 현황 </a:t>
            </a:r>
            <a:r>
              <a:rPr lang="en-US" altLang="ko-KR" sz="20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- </a:t>
            </a:r>
            <a:r>
              <a:rPr lang="ko-KR" altLang="en-US" sz="20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프로그래밍</a:t>
            </a:r>
            <a:endParaRPr lang="ko-KR" altLang="en-US" sz="20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009" y="1412884"/>
            <a:ext cx="50876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전투 연출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4009" y="1030573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ko-KR" altLang="en-US" sz="12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게임 </a:t>
            </a:r>
            <a:r>
              <a:rPr lang="ko-KR" altLang="en-US" sz="1200" dirty="0" err="1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플로우</a:t>
            </a:r>
            <a:r>
              <a:rPr lang="ko-KR" altLang="en-US" sz="12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 차트</a:t>
            </a:r>
            <a:endParaRPr lang="ko-KR" altLang="en-US" sz="12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8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33759" y="2921169"/>
            <a:ext cx="3076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err="1">
                <a:latin typeface="210 다락방 B" panose="02020603020101020101" pitchFamily="18" charset="-127"/>
                <a:ea typeface="210 다락방 B" panose="02020603020101020101" pitchFamily="18" charset="-127"/>
              </a:rPr>
              <a:t>개발일정</a:t>
            </a:r>
            <a:endParaRPr lang="ko-KR" altLang="en-US" sz="60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2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FF600BD-912D-C200-973E-0EA9EF706E9D}"/>
              </a:ext>
            </a:extLst>
          </p:cNvPr>
          <p:cNvSpPr/>
          <p:nvPr/>
        </p:nvSpPr>
        <p:spPr>
          <a:xfrm>
            <a:off x="195768" y="3445960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이은수</a:t>
            </a:r>
            <a:endParaRPr lang="ko-KR" altLang="en-US" sz="11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4FCE90-AD3B-81CF-B75E-91B158F61A25}"/>
              </a:ext>
            </a:extLst>
          </p:cNvPr>
          <p:cNvSpPr/>
          <p:nvPr/>
        </p:nvSpPr>
        <p:spPr>
          <a:xfrm>
            <a:off x="195768" y="2747530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박상준</a:t>
            </a:r>
            <a:endParaRPr lang="en-US" altLang="ko-KR" sz="11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164CB-0EDC-390B-2265-2E1C732AA639}"/>
              </a:ext>
            </a:extLst>
          </p:cNvPr>
          <p:cNvSpPr txBox="1"/>
          <p:nvPr/>
        </p:nvSpPr>
        <p:spPr>
          <a:xfrm>
            <a:off x="195768" y="4144390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dirty="0" err="1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엄태은</a:t>
            </a:r>
            <a:endParaRPr lang="ko-KR" altLang="en-US" sz="14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175" y="273712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다락방 B" panose="02020603020101020101" pitchFamily="18" charset="-127"/>
                <a:ea typeface="210 다락방 B" panose="02020603020101020101" pitchFamily="18" charset="-127"/>
              </a:rPr>
              <a:t>4</a:t>
            </a:r>
            <a:r>
              <a:rPr lang="ko-KR" altLang="en-US" sz="20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월 </a:t>
            </a:r>
            <a:r>
              <a:rPr lang="ko-KR" altLang="en-US" sz="2000" dirty="0" err="1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개발일정</a:t>
            </a:r>
            <a:endParaRPr lang="ko-KR" altLang="en-US" sz="20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E164CB-0EDC-390B-2265-2E1C732AA639}"/>
              </a:ext>
            </a:extLst>
          </p:cNvPr>
          <p:cNvSpPr txBox="1"/>
          <p:nvPr/>
        </p:nvSpPr>
        <p:spPr>
          <a:xfrm>
            <a:off x="195768" y="4842820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dirty="0" err="1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진보미</a:t>
            </a:r>
            <a:endParaRPr lang="ko-KR" altLang="en-US" sz="14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E164CB-0EDC-390B-2265-2E1C732AA639}"/>
              </a:ext>
            </a:extLst>
          </p:cNvPr>
          <p:cNvSpPr txBox="1"/>
          <p:nvPr/>
        </p:nvSpPr>
        <p:spPr>
          <a:xfrm>
            <a:off x="195768" y="5541252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신윤정</a:t>
            </a:r>
            <a:endParaRPr lang="ko-KR" altLang="en-US" sz="14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4FCE90-AD3B-81CF-B75E-91B158F61A25}"/>
              </a:ext>
            </a:extLst>
          </p:cNvPr>
          <p:cNvSpPr/>
          <p:nvPr/>
        </p:nvSpPr>
        <p:spPr>
          <a:xfrm>
            <a:off x="1557926" y="1422336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400" dirty="0">
                <a:latin typeface="210 다락방 B" panose="02020603020101020101" pitchFamily="18" charset="-127"/>
                <a:ea typeface="210 다락방 B" panose="02020603020101020101" pitchFamily="18" charset="-127"/>
              </a:rPr>
              <a:t>5</a:t>
            </a:r>
            <a:r>
              <a:rPr lang="ko-KR" altLang="en-US" sz="14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주차</a:t>
            </a:r>
            <a:r>
              <a:rPr lang="en-US" altLang="ko-KR" sz="14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(4/5)</a:t>
            </a:r>
            <a:endParaRPr lang="en-US" altLang="ko-KR" sz="11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4FCE90-AD3B-81CF-B75E-91B158F61A25}"/>
              </a:ext>
            </a:extLst>
          </p:cNvPr>
          <p:cNvSpPr/>
          <p:nvPr/>
        </p:nvSpPr>
        <p:spPr>
          <a:xfrm>
            <a:off x="3353387" y="1422336"/>
            <a:ext cx="1202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400" dirty="0">
                <a:latin typeface="210 다락방 B" panose="02020603020101020101" pitchFamily="18" charset="-127"/>
                <a:ea typeface="210 다락방 B" panose="02020603020101020101" pitchFamily="18" charset="-127"/>
              </a:rPr>
              <a:t>6</a:t>
            </a:r>
            <a:r>
              <a:rPr lang="ko-KR" altLang="en-US" sz="14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주차</a:t>
            </a:r>
            <a:r>
              <a:rPr lang="en-US" altLang="ko-KR" sz="14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(4/12)</a:t>
            </a:r>
            <a:endParaRPr lang="en-US" altLang="ko-KR" sz="11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4FCE90-AD3B-81CF-B75E-91B158F61A25}"/>
              </a:ext>
            </a:extLst>
          </p:cNvPr>
          <p:cNvSpPr/>
          <p:nvPr/>
        </p:nvSpPr>
        <p:spPr>
          <a:xfrm>
            <a:off x="5212968" y="1422336"/>
            <a:ext cx="1199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400" dirty="0">
                <a:latin typeface="210 다락방 B" panose="02020603020101020101" pitchFamily="18" charset="-127"/>
                <a:ea typeface="210 다락방 B" panose="02020603020101020101" pitchFamily="18" charset="-127"/>
              </a:rPr>
              <a:t>7</a:t>
            </a:r>
            <a:r>
              <a:rPr lang="ko-KR" altLang="en-US" sz="14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주차</a:t>
            </a:r>
            <a:r>
              <a:rPr lang="en-US" altLang="ko-KR" sz="14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(4/19)</a:t>
            </a:r>
            <a:endParaRPr lang="en-US" altLang="ko-KR" sz="11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4FCE90-AD3B-81CF-B75E-91B158F61A25}"/>
              </a:ext>
            </a:extLst>
          </p:cNvPr>
          <p:cNvSpPr/>
          <p:nvPr/>
        </p:nvSpPr>
        <p:spPr>
          <a:xfrm>
            <a:off x="7069342" y="1422336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400" dirty="0">
                <a:latin typeface="210 다락방 B" panose="02020603020101020101" pitchFamily="18" charset="-127"/>
                <a:ea typeface="210 다락방 B" panose="02020603020101020101" pitchFamily="18" charset="-127"/>
              </a:rPr>
              <a:t>8</a:t>
            </a:r>
            <a:r>
              <a:rPr lang="ko-KR" altLang="en-US" sz="14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주차</a:t>
            </a:r>
            <a:r>
              <a:rPr lang="en-US" altLang="ko-KR" sz="14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(4/26)</a:t>
            </a:r>
            <a:endParaRPr lang="en-US" altLang="ko-KR" sz="11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4FCE90-AD3B-81CF-B75E-91B158F61A25}"/>
              </a:ext>
            </a:extLst>
          </p:cNvPr>
          <p:cNvSpPr/>
          <p:nvPr/>
        </p:nvSpPr>
        <p:spPr>
          <a:xfrm>
            <a:off x="6793626" y="6203315"/>
            <a:ext cx="18085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1100" dirty="0" err="1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수업주차</a:t>
            </a:r>
            <a:r>
              <a:rPr lang="en-US" altLang="ko-KR" sz="1100" dirty="0">
                <a:latin typeface="210 다락방 B" panose="02020603020101020101" pitchFamily="18" charset="-127"/>
                <a:ea typeface="210 다락방 B" panose="02020603020101020101" pitchFamily="18" charset="-127"/>
              </a:rPr>
              <a:t>,</a:t>
            </a:r>
            <a:r>
              <a:rPr lang="en-US" altLang="ko-KR" sz="11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 </a:t>
            </a:r>
            <a:r>
              <a:rPr lang="ko-KR" altLang="en-US" sz="11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수요일 마감 기준</a:t>
            </a:r>
            <a:endParaRPr lang="en-US" altLang="ko-KR" sz="11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32261"/>
              </p:ext>
            </p:extLst>
          </p:nvPr>
        </p:nvGraphicFramePr>
        <p:xfrm>
          <a:off x="1183217" y="1879761"/>
          <a:ext cx="7418917" cy="4173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4729">
                  <a:extLst>
                    <a:ext uri="{9D8B030D-6E8A-4147-A177-3AD203B41FA5}">
                      <a16:colId xmlns:a16="http://schemas.microsoft.com/office/drawing/2014/main" val="4213062147"/>
                    </a:ext>
                  </a:extLst>
                </a:gridCol>
                <a:gridCol w="1854729">
                  <a:extLst>
                    <a:ext uri="{9D8B030D-6E8A-4147-A177-3AD203B41FA5}">
                      <a16:colId xmlns:a16="http://schemas.microsoft.com/office/drawing/2014/main" val="2085716512"/>
                    </a:ext>
                  </a:extLst>
                </a:gridCol>
                <a:gridCol w="1854730">
                  <a:extLst>
                    <a:ext uri="{9D8B030D-6E8A-4147-A177-3AD203B41FA5}">
                      <a16:colId xmlns:a16="http://schemas.microsoft.com/office/drawing/2014/main" val="3224620268"/>
                    </a:ext>
                  </a:extLst>
                </a:gridCol>
                <a:gridCol w="1854729">
                  <a:extLst>
                    <a:ext uri="{9D8B030D-6E8A-4147-A177-3AD203B41FA5}">
                      <a16:colId xmlns:a16="http://schemas.microsoft.com/office/drawing/2014/main" val="3554021365"/>
                    </a:ext>
                  </a:extLst>
                </a:gridCol>
              </a:tblGrid>
              <a:tr h="69565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전투시스템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 marL="3426" marR="3426" marT="342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전투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프로토타입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 제작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 marL="3426" marR="3426" marT="342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마을시스템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 개발</a:t>
                      </a:r>
                    </a:p>
                  </a:txBody>
                  <a:tcPr marL="3426" marR="3426" marT="342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15251"/>
                  </a:ext>
                </a:extLst>
              </a:tr>
              <a:tr h="69565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카드 데이터 추가</a:t>
                      </a:r>
                      <a:r>
                        <a:rPr lang="en-US" altLang="ko-KR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(</a:t>
                      </a:r>
                      <a:r>
                        <a:rPr lang="ko-KR" altLang="en-US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아이템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및</a:t>
                      </a:r>
                      <a:r>
                        <a:rPr lang="en-US" altLang="ko-KR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 </a:t>
                      </a:r>
                      <a:r>
                        <a:rPr lang="ko-KR" altLang="en-US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스킬 카드</a:t>
                      </a:r>
                      <a:r>
                        <a:rPr lang="en-US" altLang="ko-KR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 marL="3426" marR="3426" marT="342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마을 </a:t>
                      </a:r>
                      <a:r>
                        <a:rPr lang="ko-KR" altLang="en-US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테이블 구성 </a:t>
                      </a:r>
                      <a:r>
                        <a:rPr lang="en-US" altLang="ko-KR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(</a:t>
                      </a:r>
                      <a:r>
                        <a:rPr lang="ko-KR" altLang="en-US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마을 시스템에서 쓰는 테이블 구조 및 내용 구성</a:t>
                      </a:r>
                      <a:r>
                        <a:rPr lang="en-US" altLang="ko-KR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 marL="3426" marR="3426" marT="342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229972"/>
                  </a:ext>
                </a:extLst>
              </a:tr>
              <a:tr h="69565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마을 </a:t>
                      </a:r>
                      <a:r>
                        <a:rPr lang="en-US" altLang="ko-KR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- </a:t>
                      </a:r>
                      <a:r>
                        <a:rPr lang="ko-KR" altLang="en-US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상점</a:t>
                      </a:r>
                      <a:r>
                        <a:rPr lang="en-US" altLang="ko-KR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( </a:t>
                      </a:r>
                      <a:r>
                        <a:rPr lang="ko-KR" altLang="en-US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스킬</a:t>
                      </a:r>
                      <a:r>
                        <a:rPr lang="en-US" altLang="ko-KR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, </a:t>
                      </a:r>
                      <a:r>
                        <a:rPr lang="ko-KR" altLang="en-US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캐릭터 </a:t>
                      </a:r>
                      <a:r>
                        <a:rPr lang="en-US" altLang="ko-KR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), </a:t>
                      </a:r>
                      <a:r>
                        <a:rPr lang="ko-KR" altLang="en-US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강화</a:t>
                      </a:r>
                      <a:r>
                        <a:rPr lang="en-US" altLang="ko-KR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(</a:t>
                      </a:r>
                      <a:r>
                        <a:rPr lang="ko-KR" altLang="en-US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스킬</a:t>
                      </a:r>
                      <a:r>
                        <a:rPr lang="en-US" altLang="ko-KR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, </a:t>
                      </a:r>
                      <a:r>
                        <a:rPr lang="ko-KR" altLang="en-US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캐릭터</a:t>
                      </a:r>
                      <a:r>
                        <a:rPr lang="en-US" altLang="ko-KR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) </a:t>
                      </a:r>
                      <a:r>
                        <a:rPr lang="ko-KR" altLang="en-US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 marL="3426" marR="3426" marT="342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 marL="3426" marR="3426" marT="342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마을 </a:t>
                      </a:r>
                      <a:r>
                        <a:rPr lang="en-US" altLang="ko-KR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- </a:t>
                      </a:r>
                      <a:r>
                        <a:rPr lang="ko-KR" altLang="en-US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던전 입장</a:t>
                      </a:r>
                      <a:r>
                        <a:rPr lang="en-US" altLang="ko-KR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, </a:t>
                      </a:r>
                      <a:r>
                        <a:rPr lang="ko-KR" altLang="en-US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캐릭터 선택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 marL="3426" marR="3426" marT="342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 marL="3426" marR="3426" marT="342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27015"/>
                  </a:ext>
                </a:extLst>
              </a:tr>
              <a:tr h="69565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캐릭터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카툰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쉐이딩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 작업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 marL="3426" marR="3426" marT="342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 marL="3426" marR="3426" marT="342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스테이지</a:t>
                      </a:r>
                      <a:r>
                        <a:rPr lang="en-US" altLang="ko-KR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2 </a:t>
                      </a:r>
                      <a:r>
                        <a:rPr lang="ko-KR" altLang="en-US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더미 작업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 marL="3426" marR="3426" marT="342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64818"/>
                  </a:ext>
                </a:extLst>
              </a:tr>
              <a:tr h="6956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마을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 리소스 제작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 marL="3426" marR="3426" marT="342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마을 캐릭터 애니메이션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 marL="3426" marR="3426" marT="342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스킬카드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 추가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.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마을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1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 리소스 완성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 marL="3426" marR="3426" marT="342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상점</a:t>
                      </a:r>
                      <a:r>
                        <a:rPr lang="en-US" altLang="ko-KR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,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강화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, </a:t>
                      </a:r>
                      <a:r>
                        <a:rPr lang="ko-KR" altLang="en-US" sz="1000" u="none" strike="noStrike" baseline="0" dirty="0" err="1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용병단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 등 마을 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UI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제작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 marL="3426" marR="3426" marT="342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263522"/>
                  </a:ext>
                </a:extLst>
              </a:tr>
              <a:tr h="69565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캐릭터 헤어</a:t>
                      </a:r>
                      <a:r>
                        <a:rPr lang="en-US" altLang="ko-KR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,</a:t>
                      </a:r>
                      <a:r>
                        <a:rPr lang="ko-KR" altLang="en-US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 </a:t>
                      </a:r>
                      <a:r>
                        <a:rPr lang="ko-KR" altLang="en-US" sz="1000" u="none" strike="noStrike" dirty="0" smtClean="0"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의상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 marL="3426" marR="3426" marT="342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 marL="3426" marR="3426" marT="342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캐릭터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무기제작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 marL="3426" marR="3426" marT="342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언랩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210 다락방 B" panose="02020603020101020101" pitchFamily="18" charset="-127"/>
                          <a:ea typeface="210 다락방 B" panose="02020603020101020101" pitchFamily="18" charset="-127"/>
                        </a:rPr>
                        <a:t>텍스처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210 다락방 B" panose="02020603020101020101" pitchFamily="18" charset="-127"/>
                        <a:ea typeface="210 다락방 B" panose="02020603020101020101" pitchFamily="18" charset="-127"/>
                      </a:endParaRPr>
                    </a:p>
                  </a:txBody>
                  <a:tcPr marL="3426" marR="3426" marT="3426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259549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4FCE90-AD3B-81CF-B75E-91B158F61A25}"/>
              </a:ext>
            </a:extLst>
          </p:cNvPr>
          <p:cNvSpPr/>
          <p:nvPr/>
        </p:nvSpPr>
        <p:spPr>
          <a:xfrm>
            <a:off x="195768" y="2049100"/>
            <a:ext cx="90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전체 목표</a:t>
            </a:r>
            <a:endParaRPr lang="en-US" altLang="ko-KR" sz="11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30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AB2C2D-B389-A7F2-3E30-A1DBDF38D776}"/>
              </a:ext>
            </a:extLst>
          </p:cNvPr>
          <p:cNvSpPr/>
          <p:nvPr/>
        </p:nvSpPr>
        <p:spPr>
          <a:xfrm>
            <a:off x="2311610" y="2828836"/>
            <a:ext cx="4520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>
                <a:latin typeface="210 다락방 B" panose="02020603020101020101" pitchFamily="18" charset="-127"/>
                <a:ea typeface="210 다락방 B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4781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2180" y="636054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210 다락방 B" panose="02020603020101020101" pitchFamily="18" charset="-127"/>
                <a:ea typeface="210 다락방 B" panose="02020603020101020101" pitchFamily="18" charset="-127"/>
              </a:rPr>
              <a:t>목차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2180" y="1866977"/>
            <a:ext cx="2542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1. </a:t>
            </a:r>
            <a:r>
              <a:rPr lang="ko-KR" altLang="en-US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작업 </a:t>
            </a:r>
            <a:r>
              <a:rPr lang="ko-KR" altLang="en-US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현황 및 수정사항</a:t>
            </a:r>
            <a:endParaRPr lang="en-US" altLang="ko-KR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  <a:p>
            <a:pPr>
              <a:spcAft>
                <a:spcPts val="1200"/>
              </a:spcAft>
            </a:pPr>
            <a:r>
              <a:rPr lang="en-US" altLang="ko-KR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2. </a:t>
            </a:r>
            <a:r>
              <a:rPr lang="ko-KR" altLang="en-US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개발 일정</a:t>
            </a:r>
            <a:endParaRPr lang="ko-KR" altLang="en-US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0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9437" y="358395"/>
            <a:ext cx="3264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게제미</a:t>
            </a:r>
            <a:r>
              <a:rPr lang="en-US" altLang="ko-KR" sz="20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 </a:t>
            </a:r>
            <a:r>
              <a:rPr lang="ko-KR" altLang="en-US" sz="20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팀원 </a:t>
            </a:r>
            <a:r>
              <a:rPr lang="ko-KR" altLang="en-US" sz="2000" dirty="0">
                <a:latin typeface="210 다락방 B" panose="02020603020101020101" pitchFamily="18" charset="-127"/>
                <a:ea typeface="210 다락방 B" panose="02020603020101020101" pitchFamily="18" charset="-127"/>
              </a:rPr>
              <a:t>소개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5826" y="4663473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진보미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201902639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35826" y="3434192"/>
            <a:ext cx="1630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엄태은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201902630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835826" y="1917799"/>
            <a:ext cx="1630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신윤정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201902628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835826" y="2257364"/>
            <a:ext cx="2588112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Aft>
                <a:spcPts val="600"/>
              </a:spcAft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Medium" panose="00000600000000000000" pitchFamily="2" charset="-127"/>
              </a:rPr>
              <a:t>3D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Medium" panose="00000600000000000000" pitchFamily="2" charset="-127"/>
              </a:rPr>
              <a:t>캐릭터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Medium" panose="00000600000000000000" pitchFamily="2" charset="-127"/>
              </a:rPr>
              <a:t>몬스터 모델링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KoPubWorld돋움체 Medium" panose="00000600000000000000" pitchFamily="2" charset="-127"/>
            </a:endParaRPr>
          </a:p>
          <a:p>
            <a:pPr fontAlgn="ctr">
              <a:spcAft>
                <a:spcPts val="600"/>
              </a:spcAft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Medium" panose="00000600000000000000" pitchFamily="2" charset="-127"/>
              </a:rPr>
              <a:t>3D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Medium" panose="00000600000000000000" pitchFamily="2" charset="-127"/>
              </a:rPr>
              <a:t>애니메이션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18" y="3289448"/>
            <a:ext cx="1118429" cy="111842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835826" y="3772746"/>
            <a:ext cx="2588112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Aft>
                <a:spcPts val="600"/>
              </a:spcAft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Medium" panose="00000600000000000000" pitchFamily="2" charset="-127"/>
              </a:rPr>
              <a:t>3D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Medium" panose="00000600000000000000" pitchFamily="2" charset="-127"/>
              </a:rPr>
              <a:t>배경 모델링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KoPubWorld돋움체 Medium" panose="00000600000000000000" pitchFamily="2" charset="-127"/>
            </a:endParaRPr>
          </a:p>
          <a:p>
            <a:pPr fontAlgn="ctr">
              <a:spcAft>
                <a:spcPts val="600"/>
              </a:spcAft>
            </a:pP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Medium" panose="00000600000000000000" pitchFamily="2" charset="-127"/>
              </a:rPr>
              <a:t>카툰렌더링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Medium" panose="00000600000000000000" pitchFamily="2" charset="-127"/>
              </a:rPr>
              <a:t> 방식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35826" y="4971250"/>
            <a:ext cx="186543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Aft>
                <a:spcPts val="600"/>
              </a:spcAft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Medium" panose="00000600000000000000" pitchFamily="2" charset="-127"/>
              </a:rPr>
              <a:t>2D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Medium" panose="00000600000000000000" pitchFamily="2" charset="-127"/>
              </a:rPr>
              <a:t>그래픽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KoPubWorld돋움체 Medium" panose="00000600000000000000" pitchFamily="2" charset="-127"/>
            </a:endParaRPr>
          </a:p>
          <a:p>
            <a:pPr fontAlgn="ctr">
              <a:spcAft>
                <a:spcPts val="6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Medium" panose="00000600000000000000" pitchFamily="2" charset="-127"/>
              </a:rPr>
              <a:t>이펙트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KoPubWorld돋움체 Medium" panose="00000600000000000000" pitchFamily="2" charset="-127"/>
            </a:endParaRPr>
          </a:p>
          <a:p>
            <a:pPr fontAlgn="ctr">
              <a:spcAft>
                <a:spcPts val="600"/>
              </a:spcAft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Medium" panose="00000600000000000000" pitchFamily="2" charset="-127"/>
              </a:rPr>
              <a:t>UX/UI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0118" y="134334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다락방 B" panose="02020603020101020101" pitchFamily="18" charset="-127"/>
                <a:ea typeface="210 다락방 B" panose="02020603020101020101" pitchFamily="18" charset="-127"/>
              </a:rPr>
              <a:t>재학생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70573" y="134334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다락방 B" panose="02020603020101020101" pitchFamily="18" charset="-127"/>
                <a:ea typeface="210 다락방 B" panose="02020603020101020101" pitchFamily="18" charset="-127"/>
              </a:rPr>
              <a:t>졸업생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82313" y="1844124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이은수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82313" y="2185738"/>
            <a:ext cx="25881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Aft>
                <a:spcPts val="600"/>
              </a:spcAft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Medium" panose="00000600000000000000" pitchFamily="2" charset="-127"/>
              </a:rPr>
              <a:t>프로그래밍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682313" y="3485945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박상준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82313" y="3794757"/>
            <a:ext cx="25881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Aft>
                <a:spcPts val="600"/>
              </a:spcAft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Medium" panose="00000600000000000000" pitchFamily="2" charset="-127"/>
              </a:rPr>
              <a:t>기획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18" y="1966084"/>
            <a:ext cx="1116199" cy="1105362"/>
          </a:xfrm>
          <a:prstGeom prst="rect">
            <a:avLst/>
          </a:prstGeom>
        </p:spPr>
      </p:pic>
      <p:pic>
        <p:nvPicPr>
          <p:cNvPr id="1026" name="Picture 2" descr="굉장히 묘한 짱구 극장판 장면 | (백업)유머 게시판(2020-2021) | RULIWEB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49" b="9522"/>
          <a:stretch/>
        </p:blipFill>
        <p:spPr bwMode="auto">
          <a:xfrm>
            <a:off x="450118" y="4746431"/>
            <a:ext cx="1141426" cy="9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2019732" y="3186872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210 다락방 B" panose="02020603020101020101" pitchFamily="18" charset="-127"/>
                <a:ea typeface="210 다락방 B" panose="02020603020101020101" pitchFamily="18" charset="-127"/>
              </a:rPr>
              <a:t>팀장</a:t>
            </a:r>
          </a:p>
        </p:txBody>
      </p:sp>
      <p:sp>
        <p:nvSpPr>
          <p:cNvPr id="26" name="자유형 25"/>
          <p:cNvSpPr/>
          <p:nvPr/>
        </p:nvSpPr>
        <p:spPr>
          <a:xfrm flipH="1">
            <a:off x="1934307" y="3238937"/>
            <a:ext cx="141357" cy="157481"/>
          </a:xfrm>
          <a:custGeom>
            <a:avLst/>
            <a:gdLst>
              <a:gd name="connsiteX0" fmla="*/ 254254 w 508507"/>
              <a:gd name="connsiteY0" fmla="*/ 0 h 566511"/>
              <a:gd name="connsiteX1" fmla="*/ 155661 w 508507"/>
              <a:gd name="connsiteY1" fmla="*/ 427616 h 566511"/>
              <a:gd name="connsiteX2" fmla="*/ 0 w 508507"/>
              <a:gd name="connsiteY2" fmla="*/ 216162 h 566511"/>
              <a:gd name="connsiteX3" fmla="*/ 0 w 508507"/>
              <a:gd name="connsiteY3" fmla="*/ 566511 h 566511"/>
              <a:gd name="connsiteX4" fmla="*/ 123637 w 508507"/>
              <a:gd name="connsiteY4" fmla="*/ 566511 h 566511"/>
              <a:gd name="connsiteX5" fmla="*/ 250599 w 508507"/>
              <a:gd name="connsiteY5" fmla="*/ 566511 h 566511"/>
              <a:gd name="connsiteX6" fmla="*/ 257908 w 508507"/>
              <a:gd name="connsiteY6" fmla="*/ 566511 h 566511"/>
              <a:gd name="connsiteX7" fmla="*/ 384871 w 508507"/>
              <a:gd name="connsiteY7" fmla="*/ 566511 h 566511"/>
              <a:gd name="connsiteX8" fmla="*/ 508507 w 508507"/>
              <a:gd name="connsiteY8" fmla="*/ 566511 h 566511"/>
              <a:gd name="connsiteX9" fmla="*/ 508507 w 508507"/>
              <a:gd name="connsiteY9" fmla="*/ 216162 h 566511"/>
              <a:gd name="connsiteX10" fmla="*/ 352847 w 508507"/>
              <a:gd name="connsiteY10" fmla="*/ 427615 h 56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8507" h="566511">
                <a:moveTo>
                  <a:pt x="254254" y="0"/>
                </a:moveTo>
                <a:lnTo>
                  <a:pt x="155661" y="427616"/>
                </a:lnTo>
                <a:lnTo>
                  <a:pt x="0" y="216162"/>
                </a:lnTo>
                <a:lnTo>
                  <a:pt x="0" y="566511"/>
                </a:lnTo>
                <a:lnTo>
                  <a:pt x="123637" y="566511"/>
                </a:lnTo>
                <a:lnTo>
                  <a:pt x="250599" y="566511"/>
                </a:lnTo>
                <a:lnTo>
                  <a:pt x="257908" y="566511"/>
                </a:lnTo>
                <a:lnTo>
                  <a:pt x="384871" y="566511"/>
                </a:lnTo>
                <a:lnTo>
                  <a:pt x="508507" y="566511"/>
                </a:lnTo>
                <a:lnTo>
                  <a:pt x="508507" y="216162"/>
                </a:lnTo>
                <a:lnTo>
                  <a:pt x="352847" y="42761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E8E6E7"/>
              </a:clrFrom>
              <a:clrTo>
                <a:srgbClr val="E8E6E7">
                  <a:alpha val="0"/>
                </a:srgbClr>
              </a:clrTo>
            </a:clrChange>
          </a:blip>
          <a:srcRect l="16782" t="16659" r="18772"/>
          <a:stretch/>
        </p:blipFill>
        <p:spPr>
          <a:xfrm>
            <a:off x="4570573" y="3429000"/>
            <a:ext cx="1111740" cy="1008514"/>
          </a:xfrm>
          <a:prstGeom prst="rect">
            <a:avLst/>
          </a:prstGeom>
        </p:spPr>
      </p:pic>
      <p:pic>
        <p:nvPicPr>
          <p:cNvPr id="1028" name="Picture 4" descr="제2의 게임스톱이라더니…국제 은값 하루 만에 10 급락 | 한국경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573" y="1915982"/>
            <a:ext cx="908299" cy="60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지구의 물과 사람 몸의 물 | MyWat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8765"/>
            <a:ext cx="914400" cy="60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65122" y="214757"/>
            <a:ext cx="20056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rPr>
              <a:t>게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rPr>
              <a:t>(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rPr>
              <a:t>으른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rPr>
              <a:t>)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rPr>
              <a:t> 제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rPr>
              <a:t>(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rPr>
              <a:t>작자에게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rPr>
              <a:t>)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rPr>
              <a:t>미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rPr>
              <a:t>(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rPr>
              <a:t>래는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rPr>
              <a:t> 없다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rPr>
              <a:t>)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25" name="다이아몬드 24"/>
          <p:cNvSpPr/>
          <p:nvPr/>
        </p:nvSpPr>
        <p:spPr>
          <a:xfrm>
            <a:off x="203950" y="508085"/>
            <a:ext cx="85936" cy="125835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35826" y="4449854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발표자</a:t>
            </a:r>
            <a:endParaRPr lang="ko-KR" altLang="en-US" sz="11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3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4171" y="2921169"/>
            <a:ext cx="7335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작업 현황 및 수정사항</a:t>
            </a:r>
            <a:endParaRPr lang="ko-KR" altLang="en-US" sz="60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5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89886" y="353464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수정사항</a:t>
            </a:r>
            <a:endParaRPr lang="ko-KR" altLang="en-US" sz="20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768735" y="1305687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12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Hardcore Dungeon</a:t>
            </a:r>
            <a:endParaRPr lang="ko-KR" altLang="en-US" sz="12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 rot="5400000">
            <a:off x="4355454" y="1710418"/>
            <a:ext cx="433092" cy="453118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39641" y="5108332"/>
            <a:ext cx="516516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HardCore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Dungeon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가제에서 회의를 통해 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RECLIMB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선정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죽으면 처음부터 다시 탑을 </a:t>
            </a:r>
            <a:r>
              <a:rPr lang="ko-KR" altLang="en-US" sz="10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올라야하는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게임의 특성을 담은 이름으로 신윤정 학우가 의견제시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0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로고는 </a:t>
            </a:r>
            <a:r>
              <a:rPr lang="ko-KR" altLang="en-US" sz="10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진보미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학우가 제작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딱딱해보인다는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의견이 있어 둥글게 </a:t>
            </a:r>
            <a:r>
              <a:rPr lang="ko-KR" altLang="en-US" sz="10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수정예정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176406" y="2153523"/>
            <a:ext cx="6791188" cy="2383972"/>
            <a:chOff x="1208668" y="2441121"/>
            <a:chExt cx="6791188" cy="238397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534" y="2441121"/>
              <a:ext cx="5931322" cy="2383972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309934" y="2759529"/>
              <a:ext cx="8081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던전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탑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표현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08668" y="3342152"/>
              <a:ext cx="859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</a:t>
              </a:r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재시작하는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화살표로 표현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48791" y="2759529"/>
              <a:ext cx="8081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산의 형상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87648" y="2759529"/>
              <a:ext cx="808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오르는걸 상징하는 계단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57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89886" y="353464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작업 현황 </a:t>
            </a:r>
            <a:r>
              <a:rPr lang="en-US" altLang="ko-KR" sz="20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- </a:t>
            </a:r>
            <a:r>
              <a:rPr lang="ko-KR" altLang="en-US" sz="20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신윤정</a:t>
            </a:r>
            <a:endParaRPr lang="ko-KR" altLang="en-US" sz="20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4009" y="1030573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ko-KR" altLang="en-US" sz="12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캐릭터 모델링 수정</a:t>
            </a:r>
            <a:endParaRPr lang="ko-KR" altLang="en-US" sz="12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34" y="1772112"/>
            <a:ext cx="6248618" cy="4315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008" y="1412884"/>
            <a:ext cx="68274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서브컬쳐풍</a:t>
            </a:r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캐릭터의 느낌을 살릴 수 있도록 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등신 비율로 수정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의상도 </a:t>
            </a:r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애니메이션을 고려해 다시 제작함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0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89886" y="353464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작업 현황 </a:t>
            </a:r>
            <a:r>
              <a:rPr lang="en-US" altLang="ko-KR" sz="20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- </a:t>
            </a:r>
            <a:r>
              <a:rPr lang="ko-KR" altLang="en-US" sz="2000" dirty="0" err="1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엄태은</a:t>
            </a:r>
            <a:endParaRPr lang="ko-KR" altLang="en-US" sz="20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009" y="1412884"/>
            <a:ext cx="50876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 입력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4009" y="103057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ko-KR" altLang="en-US" sz="12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배경 모델링</a:t>
            </a:r>
            <a:endParaRPr lang="ko-KR" altLang="en-US" sz="12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0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358"/>
            <a:ext cx="9144000" cy="5141167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289886" y="353464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작업 현황 </a:t>
            </a:r>
            <a:r>
              <a:rPr lang="en-US" altLang="ko-KR" sz="20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- </a:t>
            </a:r>
            <a:r>
              <a:rPr lang="ko-KR" altLang="en-US" sz="2000" dirty="0" err="1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진보미</a:t>
            </a:r>
            <a:endParaRPr lang="ko-KR" altLang="en-US" sz="20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9690" y="1053656"/>
            <a:ext cx="50876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초원을 </a:t>
            </a:r>
            <a:r>
              <a:rPr lang="ko-KR" altLang="en-US" sz="10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테마로한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마을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리소스 제작 중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4009" y="1030573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ko-KR" altLang="en-US" sz="12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마을</a:t>
            </a:r>
            <a:r>
              <a:rPr lang="en-US" altLang="ko-KR" sz="12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1</a:t>
            </a:r>
            <a:endParaRPr lang="ko-KR" altLang="en-US" sz="12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02" y="5061697"/>
            <a:ext cx="593952" cy="7873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41" y="4811010"/>
            <a:ext cx="902439" cy="7781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68" y="5239324"/>
            <a:ext cx="552514" cy="8103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177" y="5061697"/>
            <a:ext cx="219075" cy="1428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77" y="5214097"/>
            <a:ext cx="219075" cy="14287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01" y="5121675"/>
            <a:ext cx="219075" cy="14287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51" y="5188923"/>
            <a:ext cx="219075" cy="1428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0" y="5167886"/>
            <a:ext cx="219075" cy="1428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074" y="5285534"/>
            <a:ext cx="561975" cy="952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339" y="5167886"/>
            <a:ext cx="219075" cy="1428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941" y="5107960"/>
            <a:ext cx="342900" cy="1524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4969535"/>
            <a:ext cx="152400" cy="1714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87" y="4961684"/>
            <a:ext cx="219075" cy="1714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02" y="2097881"/>
            <a:ext cx="1352550" cy="8286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34" y="5415698"/>
            <a:ext cx="120422" cy="22880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414" y="2926556"/>
            <a:ext cx="1352550" cy="82867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964" y="1836624"/>
            <a:ext cx="1352550" cy="82867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2" y="1584571"/>
            <a:ext cx="13525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7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89886" y="353464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작업 현황 </a:t>
            </a:r>
            <a:r>
              <a:rPr lang="en-US" altLang="ko-KR" sz="20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- </a:t>
            </a:r>
            <a:r>
              <a:rPr lang="ko-KR" altLang="en-US" sz="2000" dirty="0" err="1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진보미</a:t>
            </a:r>
            <a:endParaRPr lang="ko-KR" altLang="en-US" sz="20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07" y="1365584"/>
            <a:ext cx="2993571" cy="12483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6" y="3086178"/>
            <a:ext cx="3745148" cy="12483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6" y="4922749"/>
            <a:ext cx="8237764" cy="14213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40536" y="1391979"/>
            <a:ext cx="44997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마을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대기실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들어가는 배경 리소스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캐릭터 제작 및 애니메이션 작업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플레이어 캐릭터 걷기 애니메이션 추가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잔디 </a:t>
            </a:r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상점 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건물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던전 입구 작업 예정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4009" y="1013817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12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Player Character</a:t>
            </a:r>
            <a:endParaRPr lang="ko-KR" altLang="en-US" sz="12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9124" y="2752907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12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Store NPC</a:t>
            </a:r>
            <a:endParaRPr lang="ko-KR" altLang="en-US" sz="12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1176" y="4530769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1200" dirty="0" smtClean="0">
                <a:latin typeface="210 다락방 B" panose="02020603020101020101" pitchFamily="18" charset="-127"/>
                <a:ea typeface="210 다락방 B" panose="02020603020101020101" pitchFamily="18" charset="-127"/>
              </a:rPr>
              <a:t>Character Store NPC</a:t>
            </a:r>
            <a:endParaRPr lang="ko-KR" altLang="en-US" sz="1200" dirty="0"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6" y="2298775"/>
            <a:ext cx="1352550" cy="828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46" y="2228887"/>
            <a:ext cx="790575" cy="2857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578" y="2548123"/>
            <a:ext cx="342900" cy="1524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350" y="2699605"/>
            <a:ext cx="219075" cy="1428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92" y="3013484"/>
            <a:ext cx="219075" cy="1714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63" y="2507692"/>
            <a:ext cx="561975" cy="952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68" y="3383131"/>
            <a:ext cx="2305050" cy="8477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426" y="3057184"/>
            <a:ext cx="133350" cy="1238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936" y="3346822"/>
            <a:ext cx="95250" cy="1809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186" y="3356882"/>
            <a:ext cx="495300" cy="18097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76" y="2661506"/>
            <a:ext cx="152400" cy="1714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769" y="2605215"/>
            <a:ext cx="161925" cy="8572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487" y="2101257"/>
            <a:ext cx="1685925" cy="219075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346" y="2752384"/>
            <a:ext cx="4857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3621</TotalTime>
  <Words>395</Words>
  <Application>Microsoft Office PowerPoint</Application>
  <PresentationFormat>화면 슬라이드 쇼(4:3)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210 다락방 B</vt:lpstr>
      <vt:lpstr>나눔스퀘어</vt:lpstr>
      <vt:lpstr>Arial</vt:lpstr>
      <vt:lpstr>맑은 고딕</vt:lpstr>
      <vt:lpstr>KoPubWorld돋움체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304</cp:revision>
  <dcterms:created xsi:type="dcterms:W3CDTF">2023-01-08T12:32:08Z</dcterms:created>
  <dcterms:modified xsi:type="dcterms:W3CDTF">2023-04-10T19:03:21Z</dcterms:modified>
</cp:coreProperties>
</file>